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58" r:id="rId11"/>
    <p:sldId id="269" r:id="rId12"/>
    <p:sldId id="270" r:id="rId13"/>
    <p:sldId id="259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92867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Лекция 7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dirty="0" smtClean="0"/>
              <a:t>Тема «Модели анализа культуры в международном менеджменте</a:t>
            </a:r>
            <a:r>
              <a:rPr lang="ru-RU" sz="3600" b="1" dirty="0" smtClean="0"/>
              <a:t>»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786058"/>
            <a:ext cx="9144000" cy="1752600"/>
          </a:xfrm>
        </p:spPr>
        <p:txBody>
          <a:bodyPr>
            <a:noAutofit/>
          </a:bodyPr>
          <a:lstStyle/>
          <a:p>
            <a:r>
              <a:rPr lang="ru-RU" sz="2200" b="1" i="1" dirty="0" smtClean="0">
                <a:solidFill>
                  <a:schemeClr val="tx1"/>
                </a:solidFill>
              </a:rPr>
              <a:t>План:</a:t>
            </a:r>
            <a:endParaRPr lang="ru-RU" sz="2200" i="1" dirty="0" smtClean="0">
              <a:solidFill>
                <a:schemeClr val="tx1"/>
              </a:solidFill>
            </a:endParaRPr>
          </a:p>
          <a:p>
            <a:pPr lvl="0"/>
            <a:r>
              <a:rPr lang="ru-RU" sz="2200" i="1" dirty="0" smtClean="0">
                <a:solidFill>
                  <a:schemeClr val="tx1"/>
                </a:solidFill>
              </a:rPr>
              <a:t>7.1 Теория </a:t>
            </a:r>
            <a:r>
              <a:rPr lang="ru-RU" sz="2200" i="1" dirty="0" smtClean="0">
                <a:solidFill>
                  <a:schemeClr val="tx1"/>
                </a:solidFill>
              </a:rPr>
              <a:t>культурных измерений </a:t>
            </a:r>
            <a:r>
              <a:rPr lang="ru-RU" sz="2200" i="1" dirty="0" smtClean="0">
                <a:solidFill>
                  <a:schemeClr val="tx1"/>
                </a:solidFill>
              </a:rPr>
              <a:t>Г. </a:t>
            </a:r>
            <a:r>
              <a:rPr lang="ru-RU" sz="2200" i="1" dirty="0" smtClean="0">
                <a:solidFill>
                  <a:schemeClr val="tx1"/>
                </a:solidFill>
              </a:rPr>
              <a:t>Хофстеде (6 измерений).</a:t>
            </a:r>
          </a:p>
          <a:p>
            <a:pPr lvl="0"/>
            <a:r>
              <a:rPr lang="ru-RU" sz="2200" i="1" dirty="0" smtClean="0">
                <a:solidFill>
                  <a:schemeClr val="tx1"/>
                </a:solidFill>
              </a:rPr>
              <a:t>7.2 Модель </a:t>
            </a:r>
            <a:r>
              <a:rPr lang="ru-RU" sz="2200" i="1" dirty="0" smtClean="0">
                <a:solidFill>
                  <a:schemeClr val="tx1"/>
                </a:solidFill>
              </a:rPr>
              <a:t>высоко- и </a:t>
            </a:r>
            <a:r>
              <a:rPr lang="ru-RU" sz="2200" i="1" dirty="0" err="1" smtClean="0">
                <a:solidFill>
                  <a:schemeClr val="tx1"/>
                </a:solidFill>
              </a:rPr>
              <a:t>низкоконтекстных</a:t>
            </a:r>
            <a:r>
              <a:rPr lang="ru-RU" sz="2200" i="1" dirty="0" smtClean="0">
                <a:solidFill>
                  <a:schemeClr val="tx1"/>
                </a:solidFill>
              </a:rPr>
              <a:t> культур </a:t>
            </a:r>
            <a:r>
              <a:rPr lang="ru-RU" sz="2200" i="1" dirty="0" smtClean="0">
                <a:solidFill>
                  <a:schemeClr val="tx1"/>
                </a:solidFill>
              </a:rPr>
              <a:t>Э. </a:t>
            </a:r>
            <a:r>
              <a:rPr lang="ru-RU" sz="2200" i="1" dirty="0" smtClean="0">
                <a:solidFill>
                  <a:schemeClr val="tx1"/>
                </a:solidFill>
              </a:rPr>
              <a:t>Холла.</a:t>
            </a:r>
          </a:p>
          <a:p>
            <a:pPr lvl="0"/>
            <a:r>
              <a:rPr lang="ru-RU" sz="2200" i="1" dirty="0" smtClean="0">
                <a:solidFill>
                  <a:schemeClr val="tx1"/>
                </a:solidFill>
              </a:rPr>
              <a:t>7.3 Сравнение </a:t>
            </a:r>
            <a:r>
              <a:rPr lang="ru-RU" sz="2200" i="1" dirty="0" smtClean="0">
                <a:solidFill>
                  <a:schemeClr val="tx1"/>
                </a:solidFill>
              </a:rPr>
              <a:t>подходов и практическое применение.</a:t>
            </a:r>
          </a:p>
          <a:p>
            <a:endParaRPr lang="ru-RU" sz="2200" i="1" dirty="0">
              <a:solidFill>
                <a:schemeClr val="tx1"/>
              </a:solidFill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5429264"/>
            <a:ext cx="864399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Культура влияет на бизнес, переговоры, мотивацию и управление. </a:t>
            </a:r>
          </a:p>
          <a:p>
            <a:pPr marL="0" marR="0" lvl="0" indent="4508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Без понимания различий возникают конфликты, </a:t>
            </a:r>
          </a:p>
          <a:p>
            <a:pPr lvl="0" indent="450850" algn="r" fontAlgn="base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снижение эффективности и ошибки в</a:t>
            </a:r>
            <a:r>
              <a:rPr lang="ru-RU" sz="2000" b="1" dirty="0" smtClean="0"/>
              <a:t> </a:t>
            </a:r>
            <a:r>
              <a:rPr lang="ru-RU" sz="2000" b="1" i="1" dirty="0" smtClean="0">
                <a:solidFill>
                  <a:srgbClr val="0070C0"/>
                </a:solidFill>
              </a:rPr>
              <a:t>международном </a:t>
            </a:r>
            <a:r>
              <a:rPr lang="ru-RU" sz="2000" b="1" i="1" dirty="0" smtClean="0">
                <a:solidFill>
                  <a:srgbClr val="0070C0"/>
                </a:solidFill>
              </a:rPr>
              <a:t>менеджменте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14300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7.2 Модель высоко- и </a:t>
            </a:r>
            <a:r>
              <a:rPr lang="ru-RU" sz="3200" b="1" dirty="0" err="1" smtClean="0"/>
              <a:t>низкоконтекстных</a:t>
            </a:r>
            <a:r>
              <a:rPr lang="ru-RU" sz="3200" b="1" dirty="0" smtClean="0"/>
              <a:t>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культур </a:t>
            </a:r>
            <a:r>
              <a:rPr lang="ru-RU" sz="3200" b="1" dirty="0" smtClean="0"/>
              <a:t>Э. Холла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757742" cy="4525963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Эдвард Холл: Контекст и </a:t>
            </a:r>
            <a:r>
              <a:rPr lang="ru-RU" b="1" dirty="0" smtClean="0">
                <a:solidFill>
                  <a:srgbClr val="0070C0"/>
                </a:solidFill>
              </a:rPr>
              <a:t>время</a:t>
            </a:r>
          </a:p>
          <a:p>
            <a:pPr algn="ctr"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pPr lvl="0"/>
            <a:r>
              <a:rPr lang="ru-RU" b="1" dirty="0" smtClean="0"/>
              <a:t>Американский антрополог</a:t>
            </a:r>
            <a:r>
              <a:rPr lang="ru-RU" dirty="0" smtClean="0"/>
              <a:t> (1914–2009), работал в Госдепе США, обучал дипломатов.</a:t>
            </a:r>
          </a:p>
          <a:p>
            <a:pPr lvl="0"/>
            <a:r>
              <a:rPr lang="ru-RU" b="1" dirty="0" smtClean="0"/>
              <a:t>Главная книга:</a:t>
            </a:r>
            <a:r>
              <a:rPr lang="ru-RU" dirty="0" smtClean="0"/>
              <a:t> «</a:t>
            </a:r>
            <a:r>
              <a:rPr lang="ru-RU" dirty="0" err="1" smtClean="0"/>
              <a:t>Beyond</a:t>
            </a:r>
            <a:r>
              <a:rPr lang="ru-RU" dirty="0" smtClean="0"/>
              <a:t> </a:t>
            </a:r>
            <a:r>
              <a:rPr lang="ru-RU" dirty="0" err="1" smtClean="0"/>
              <a:t>Culture</a:t>
            </a:r>
            <a:r>
              <a:rPr lang="ru-RU" dirty="0" smtClean="0"/>
              <a:t>» (1976).</a:t>
            </a:r>
          </a:p>
          <a:p>
            <a:r>
              <a:rPr lang="ru-RU" b="1" dirty="0" smtClean="0"/>
              <a:t>Базовое различие:</a:t>
            </a:r>
            <a:r>
              <a:rPr lang="ru-RU" dirty="0" smtClean="0"/>
              <a:t> Культуры отличаются </a:t>
            </a:r>
            <a:r>
              <a:rPr lang="ru-RU" b="1" dirty="0" smtClean="0"/>
              <a:t>плотностью информационных потоков</a:t>
            </a:r>
            <a:r>
              <a:rPr lang="ru-RU" dirty="0" smtClean="0"/>
              <a:t> и скрытыми </a:t>
            </a:r>
            <a:r>
              <a:rPr lang="ru-RU" dirty="0" smtClean="0"/>
              <a:t>смыслами.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12" y="1928802"/>
            <a:ext cx="2052808" cy="328614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8786842" cy="714380"/>
          </a:xfrm>
        </p:spPr>
        <p:txBody>
          <a:bodyPr>
            <a:normAutofit/>
          </a:bodyPr>
          <a:lstStyle/>
          <a:p>
            <a:pPr algn="r"/>
            <a:r>
              <a:rPr lang="ru-RU" sz="2000" b="1" i="1" dirty="0" smtClean="0"/>
              <a:t>7.2 Модель высоко- и </a:t>
            </a:r>
            <a:r>
              <a:rPr lang="ru-RU" sz="2000" b="1" i="1" dirty="0" err="1" smtClean="0"/>
              <a:t>низкоконтекстных</a:t>
            </a:r>
            <a:r>
              <a:rPr lang="ru-RU" sz="2000" b="1" i="1" dirty="0" smtClean="0"/>
              <a:t> культур </a:t>
            </a:r>
            <a:r>
              <a:rPr lang="ru-RU" sz="2000" b="1" i="1" dirty="0" smtClean="0"/>
              <a:t>Э. Холла</a:t>
            </a:r>
            <a:endParaRPr lang="ru-RU" sz="20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000" b="1" dirty="0" smtClean="0">
                <a:solidFill>
                  <a:srgbClr val="0070C0"/>
                </a:solidFill>
              </a:rPr>
              <a:t>Основная категория: </a:t>
            </a:r>
            <a:r>
              <a:rPr lang="ru-RU" sz="3000" b="1" dirty="0" smtClean="0">
                <a:solidFill>
                  <a:srgbClr val="0070C0"/>
                </a:solidFill>
              </a:rPr>
              <a:t>Высокий </a:t>
            </a:r>
            <a:r>
              <a:rPr lang="ru-RU" sz="3000" b="1" dirty="0" smtClean="0">
                <a:solidFill>
                  <a:srgbClr val="0070C0"/>
                </a:solidFill>
              </a:rPr>
              <a:t>и низкий контекст</a:t>
            </a:r>
            <a:endParaRPr lang="ru-RU" sz="3000" dirty="0">
              <a:solidFill>
                <a:srgbClr val="0070C0"/>
              </a:solidFill>
            </a:endParaRP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000240"/>
            <a:ext cx="7324725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8786842" cy="714380"/>
          </a:xfrm>
        </p:spPr>
        <p:txBody>
          <a:bodyPr>
            <a:normAutofit/>
          </a:bodyPr>
          <a:lstStyle/>
          <a:p>
            <a:pPr algn="r"/>
            <a:r>
              <a:rPr lang="ru-RU" sz="2000" b="1" i="1" dirty="0" smtClean="0"/>
              <a:t>7.2 Модель высоко- и </a:t>
            </a:r>
            <a:r>
              <a:rPr lang="ru-RU" sz="2000" b="1" i="1" dirty="0" err="1" smtClean="0"/>
              <a:t>низкоконтекстных</a:t>
            </a:r>
            <a:r>
              <a:rPr lang="ru-RU" sz="2000" b="1" i="1" dirty="0" smtClean="0"/>
              <a:t> культур </a:t>
            </a:r>
            <a:r>
              <a:rPr lang="ru-RU" sz="2000" b="1" i="1" dirty="0" smtClean="0"/>
              <a:t>Э. Холла</a:t>
            </a:r>
            <a:endParaRPr lang="ru-RU" sz="20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115328" cy="4911741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3500" b="1" dirty="0" smtClean="0">
                <a:solidFill>
                  <a:srgbClr val="0070C0"/>
                </a:solidFill>
              </a:rPr>
              <a:t>Другие категории Э. </a:t>
            </a:r>
            <a:r>
              <a:rPr lang="ru-RU" sz="3500" b="1" dirty="0" smtClean="0">
                <a:solidFill>
                  <a:srgbClr val="0070C0"/>
                </a:solidFill>
              </a:rPr>
              <a:t>Холла</a:t>
            </a:r>
          </a:p>
          <a:p>
            <a:pPr algn="ctr">
              <a:buNone/>
            </a:pPr>
            <a:endParaRPr lang="ru-RU" sz="3500" dirty="0" smtClean="0">
              <a:solidFill>
                <a:srgbClr val="0070C0"/>
              </a:solidFill>
            </a:endParaRPr>
          </a:p>
          <a:p>
            <a:pPr lvl="0"/>
            <a:r>
              <a:rPr lang="ru-RU" sz="2900" b="1" dirty="0" err="1" smtClean="0"/>
              <a:t>Монохронность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vs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полихронность</a:t>
            </a:r>
            <a:r>
              <a:rPr lang="ru-RU" sz="2900" dirty="0" smtClean="0"/>
              <a:t> (отношение ко времени):</a:t>
            </a:r>
          </a:p>
          <a:p>
            <a:pPr lvl="1"/>
            <a:r>
              <a:rPr lang="ru-RU" sz="2900" i="1" dirty="0" err="1" smtClean="0"/>
              <a:t>Монохронность</a:t>
            </a:r>
            <a:r>
              <a:rPr lang="ru-RU" sz="2900" dirty="0" smtClean="0"/>
              <a:t> (Германия, США): время — линия, одно дело за раз, опоздание неприемлемо.</a:t>
            </a:r>
          </a:p>
          <a:p>
            <a:pPr lvl="1"/>
            <a:r>
              <a:rPr lang="ru-RU" sz="2900" i="1" dirty="0" err="1" smtClean="0"/>
              <a:t>Полихронность</a:t>
            </a:r>
            <a:r>
              <a:rPr lang="ru-RU" sz="2900" dirty="0" smtClean="0"/>
              <a:t> (Латинская Америка, Ближний Восток, Россия): несколько дел одновременно, время — циклично, опоздание допустимо.</a:t>
            </a:r>
          </a:p>
          <a:p>
            <a:pPr lvl="0"/>
            <a:r>
              <a:rPr lang="ru-RU" sz="2900" b="1" dirty="0" smtClean="0"/>
              <a:t>Пространство (</a:t>
            </a:r>
            <a:r>
              <a:rPr lang="ru-RU" sz="2900" b="1" dirty="0" err="1" smtClean="0"/>
              <a:t>проксемика</a:t>
            </a:r>
            <a:r>
              <a:rPr lang="ru-RU" sz="2900" b="1" dirty="0" smtClean="0"/>
              <a:t>):</a:t>
            </a:r>
            <a:endParaRPr lang="ru-RU" sz="2900" dirty="0" smtClean="0"/>
          </a:p>
          <a:p>
            <a:pPr lvl="1"/>
            <a:r>
              <a:rPr lang="ru-RU" sz="2900" dirty="0" smtClean="0"/>
              <a:t>Дистанция общения, зоны (интимная, личная, социальная, публичная). В </a:t>
            </a:r>
            <a:r>
              <a:rPr lang="ru-RU" sz="2900" dirty="0" err="1" smtClean="0"/>
              <a:t>высококонтекстных</a:t>
            </a:r>
            <a:r>
              <a:rPr lang="ru-RU" sz="2900" dirty="0" smtClean="0"/>
              <a:t> культурах дистанции меньше</a:t>
            </a:r>
            <a:r>
              <a:rPr lang="ru-RU" sz="2900" dirty="0" smtClean="0"/>
              <a:t>.</a:t>
            </a:r>
            <a:endParaRPr lang="ru-RU" sz="2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7.3 Сравнение подходов и практическое применение</a:t>
            </a:r>
            <a:endParaRPr lang="ru-RU" sz="3200" b="1" dirty="0"/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0538" y="1338263"/>
            <a:ext cx="8162925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sz="4300" b="1" dirty="0" smtClean="0">
                <a:solidFill>
                  <a:srgbClr val="0070C0"/>
                </a:solidFill>
              </a:rPr>
              <a:t>Практический </a:t>
            </a:r>
            <a:r>
              <a:rPr lang="ru-RU" sz="4300" b="1" dirty="0" smtClean="0">
                <a:solidFill>
                  <a:srgbClr val="0070C0"/>
                </a:solidFill>
              </a:rPr>
              <a:t>кейс</a:t>
            </a:r>
            <a:endParaRPr lang="ru-RU" sz="4300" dirty="0" smtClean="0">
              <a:solidFill>
                <a:srgbClr val="0070C0"/>
              </a:solidFill>
            </a:endParaRPr>
          </a:p>
          <a:p>
            <a:r>
              <a:rPr lang="ru-RU" b="1" dirty="0" smtClean="0"/>
              <a:t>Ситуация:</a:t>
            </a:r>
            <a:r>
              <a:rPr lang="ru-RU" dirty="0" smtClean="0"/>
              <a:t> Американский менеджер проводит переговоры с японской компанией. Американец сразу переходит к цифрам и подписанию контракта. Японцы кивают, улыбаются, но не подписывают. Почему?</a:t>
            </a:r>
          </a:p>
          <a:p>
            <a:r>
              <a:rPr lang="ru-RU" b="1" dirty="0" smtClean="0"/>
              <a:t>Разбор:</a:t>
            </a:r>
            <a:endParaRPr lang="ru-RU" dirty="0" smtClean="0"/>
          </a:p>
          <a:p>
            <a:pPr lvl="0">
              <a:buNone/>
            </a:pPr>
            <a:r>
              <a:rPr lang="ru-RU" b="1" i="1" dirty="0" smtClean="0">
                <a:solidFill>
                  <a:srgbClr val="0070C0"/>
                </a:solidFill>
              </a:rPr>
              <a:t>	- По </a:t>
            </a:r>
            <a:r>
              <a:rPr lang="ru-RU" b="1" i="1" dirty="0" smtClean="0">
                <a:solidFill>
                  <a:srgbClr val="0070C0"/>
                </a:solidFill>
              </a:rPr>
              <a:t>Хофстеде</a:t>
            </a:r>
            <a:r>
              <a:rPr lang="ru-RU" dirty="0" smtClean="0"/>
              <a:t>: Япония — высокое избегание неопределенности (нужны гарантии, долгий сбор информации</a:t>
            </a:r>
            <a:r>
              <a:rPr lang="ru-RU" dirty="0" smtClean="0"/>
              <a:t>).</a:t>
            </a:r>
          </a:p>
          <a:p>
            <a:pPr lvl="0">
              <a:buNone/>
            </a:pPr>
            <a:r>
              <a:rPr lang="ru-RU" b="1" i="1" dirty="0" smtClean="0">
                <a:solidFill>
                  <a:srgbClr val="0070C0"/>
                </a:solidFill>
              </a:rPr>
              <a:t>	- По </a:t>
            </a:r>
            <a:r>
              <a:rPr lang="ru-RU" b="1" i="1" dirty="0" smtClean="0">
                <a:solidFill>
                  <a:srgbClr val="0070C0"/>
                </a:solidFill>
              </a:rPr>
              <a:t>Холлу: </a:t>
            </a:r>
            <a:r>
              <a:rPr lang="ru-RU" dirty="0" smtClean="0"/>
              <a:t>высокий контекст — важно наладить отношения, «кивок» означает «я слышу», а не «я согласен».</a:t>
            </a:r>
          </a:p>
          <a:p>
            <a:r>
              <a:rPr lang="ru-RU" b="1" dirty="0" smtClean="0"/>
              <a:t>Решение:</a:t>
            </a:r>
            <a:r>
              <a:rPr lang="ru-RU" dirty="0" smtClean="0"/>
              <a:t> Сначала неформальная встреча, переговоры через посредника, письменное подтверждение каждого шага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Выводы</a:t>
            </a:r>
          </a:p>
          <a:p>
            <a:pPr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pPr lvl="0"/>
            <a:r>
              <a:rPr lang="ru-RU" sz="2700" dirty="0" smtClean="0"/>
              <a:t>Культура не детерминирует поведение 100%, но создает сильные тренды.</a:t>
            </a:r>
          </a:p>
          <a:p>
            <a:pPr lvl="0"/>
            <a:r>
              <a:rPr lang="ru-RU" sz="2700" dirty="0" smtClean="0"/>
              <a:t>Модели Хофстеде и Холла — инструменты </a:t>
            </a:r>
            <a:r>
              <a:rPr lang="ru-RU" sz="2700" b="1" dirty="0" smtClean="0"/>
              <a:t>предсказания</a:t>
            </a:r>
            <a:r>
              <a:rPr lang="ru-RU" sz="2700" dirty="0" smtClean="0"/>
              <a:t> и </a:t>
            </a:r>
            <a:r>
              <a:rPr lang="ru-RU" sz="2700" b="1" dirty="0" smtClean="0"/>
              <a:t>адаптации</a:t>
            </a:r>
            <a:r>
              <a:rPr lang="ru-RU" sz="2700" dirty="0" smtClean="0"/>
              <a:t>, а не ярлыки.</a:t>
            </a:r>
          </a:p>
          <a:p>
            <a:pPr lvl="0"/>
            <a:r>
              <a:rPr lang="ru-RU" sz="2700" dirty="0" smtClean="0"/>
              <a:t>Современный мир смешивается (глобальная культура корпораций), но национальные корни сохраняются.</a:t>
            </a:r>
          </a:p>
          <a:p>
            <a:pPr lvl="0"/>
            <a:r>
              <a:rPr lang="ru-RU" sz="2700" dirty="0" smtClean="0"/>
              <a:t>Эффективный менеджер — это культурный хамелеон</a:t>
            </a:r>
            <a:r>
              <a:rPr lang="ru-RU" sz="2700" dirty="0" smtClean="0"/>
              <a:t>.</a:t>
            </a:r>
            <a:endParaRPr lang="ru-RU" sz="27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Вопросы для </a:t>
            </a:r>
            <a:r>
              <a:rPr lang="ru-RU" b="1" dirty="0" smtClean="0">
                <a:solidFill>
                  <a:srgbClr val="0070C0"/>
                </a:solidFill>
              </a:rPr>
              <a:t>самопроверки</a:t>
            </a:r>
          </a:p>
          <a:p>
            <a:pPr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pPr lvl="0"/>
            <a:r>
              <a:rPr lang="ru-RU" sz="2500" dirty="0" smtClean="0"/>
              <a:t>В чем разница между избеганием неопределенности и дистанцией власти?</a:t>
            </a:r>
          </a:p>
          <a:p>
            <a:pPr lvl="0"/>
            <a:r>
              <a:rPr lang="ru-RU" sz="2500" dirty="0" smtClean="0"/>
              <a:t>Почему в </a:t>
            </a:r>
            <a:r>
              <a:rPr lang="ru-RU" sz="2500" dirty="0" err="1" smtClean="0"/>
              <a:t>высококонтекстной</a:t>
            </a:r>
            <a:r>
              <a:rPr lang="ru-RU" sz="2500" dirty="0" smtClean="0"/>
              <a:t> культуре могут не любить письменные инструкции?</a:t>
            </a:r>
          </a:p>
          <a:p>
            <a:pPr lvl="0"/>
            <a:r>
              <a:rPr lang="ru-RU" sz="2500" dirty="0" smtClean="0"/>
              <a:t>Как вы оцениваете Россию по 6 измерениям Хофстеде?</a:t>
            </a:r>
          </a:p>
          <a:p>
            <a:pPr lvl="0"/>
            <a:r>
              <a:rPr lang="ru-RU" sz="2500" dirty="0" smtClean="0"/>
              <a:t>Что важнее для </a:t>
            </a:r>
            <a:r>
              <a:rPr lang="ru-RU" sz="2500" dirty="0" err="1" smtClean="0"/>
              <a:t>стартапа</a:t>
            </a:r>
            <a:r>
              <a:rPr lang="ru-RU" sz="2500" dirty="0" smtClean="0"/>
              <a:t>: индивидуализм или долгосрочная </a:t>
            </a:r>
            <a:r>
              <a:rPr lang="ru-RU" sz="2500" dirty="0" smtClean="0"/>
              <a:t>ориентация?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ru-RU" b="1" i="1" dirty="0" smtClean="0">
                <a:solidFill>
                  <a:srgbClr val="0070C0"/>
                </a:solidFill>
              </a:rPr>
              <a:t>БЛАГОДАРЮ ЗА ВНИМАНИЕ!</a:t>
            </a:r>
            <a:endParaRPr lang="ru-RU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4032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7.1 Теория культурных измерений Г. Хофстеде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472122" cy="4525963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b="1" dirty="0" smtClean="0"/>
              <a:t>Голландский </a:t>
            </a:r>
            <a:r>
              <a:rPr lang="ru-RU" b="1" dirty="0" smtClean="0"/>
              <a:t>социолог</a:t>
            </a:r>
            <a:r>
              <a:rPr lang="ru-RU" dirty="0" smtClean="0"/>
              <a:t> (1928–2020), сотрудник IBM.</a:t>
            </a:r>
          </a:p>
          <a:p>
            <a:pPr lvl="0"/>
            <a:r>
              <a:rPr lang="ru-RU" b="1" dirty="0" smtClean="0"/>
              <a:t>Исследование:</a:t>
            </a:r>
            <a:r>
              <a:rPr lang="ru-RU" dirty="0" smtClean="0"/>
              <a:t> Опрос 117 000 сотрудников IBM в 72 странах (конец 1960-х–1970-е).</a:t>
            </a:r>
          </a:p>
          <a:p>
            <a:pPr lvl="0"/>
            <a:r>
              <a:rPr lang="ru-RU" b="1" dirty="0" smtClean="0"/>
              <a:t>Итог:</a:t>
            </a:r>
            <a:r>
              <a:rPr lang="ru-RU" dirty="0" smtClean="0"/>
              <a:t> Выделил параметры (измерения), по которым культуры различаются объективно.</a:t>
            </a:r>
          </a:p>
          <a:p>
            <a:pPr lvl="0"/>
            <a:r>
              <a:rPr lang="ru-RU" b="1" dirty="0" smtClean="0"/>
              <a:t>Важно:</a:t>
            </a:r>
            <a:r>
              <a:rPr lang="ru-RU" dirty="0" smtClean="0"/>
              <a:t> Это статистический анализ, а не оценочное суждение (нет «плохих» и «хороших» культур</a:t>
            </a:r>
            <a:r>
              <a:rPr lang="ru-RU" dirty="0" smtClean="0"/>
              <a:t>).</a:t>
            </a:r>
            <a:endParaRPr lang="ru-RU" dirty="0"/>
          </a:p>
        </p:txBody>
      </p:sp>
      <p:pic>
        <p:nvPicPr>
          <p:cNvPr id="4" name="Рисунок 3" descr="Герт Хофстеде, нидерландский социолог, создатель теории культурных измерений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1571612"/>
            <a:ext cx="2000264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4032"/>
          </a:xfrm>
        </p:spPr>
        <p:txBody>
          <a:bodyPr>
            <a:noAutofit/>
          </a:bodyPr>
          <a:lstStyle/>
          <a:p>
            <a:pPr algn="r"/>
            <a:r>
              <a:rPr lang="ru-RU" sz="2200" b="1" i="1" dirty="0" smtClean="0"/>
              <a:t>7.1 Теория культурных измерений Г. Хофстеде</a:t>
            </a:r>
            <a:endParaRPr lang="ru-RU" sz="22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71546"/>
            <a:ext cx="8715436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000" b="1" dirty="0" smtClean="0">
                <a:solidFill>
                  <a:srgbClr val="0070C0"/>
                </a:solidFill>
              </a:rPr>
              <a:t>Измерение </a:t>
            </a:r>
            <a:r>
              <a:rPr lang="ru-RU" sz="3000" b="1" dirty="0" smtClean="0">
                <a:solidFill>
                  <a:srgbClr val="0070C0"/>
                </a:solidFill>
              </a:rPr>
              <a:t>1. </a:t>
            </a:r>
          </a:p>
          <a:p>
            <a:pPr algn="ctr">
              <a:buNone/>
            </a:pPr>
            <a:r>
              <a:rPr lang="ru-RU" sz="3000" b="1" dirty="0" smtClean="0">
                <a:solidFill>
                  <a:srgbClr val="0070C0"/>
                </a:solidFill>
              </a:rPr>
              <a:t>Дистанция </a:t>
            </a:r>
            <a:r>
              <a:rPr lang="ru-RU" sz="3000" b="1" dirty="0" smtClean="0">
                <a:solidFill>
                  <a:srgbClr val="0070C0"/>
                </a:solidFill>
              </a:rPr>
              <a:t>власти </a:t>
            </a:r>
            <a:endParaRPr lang="ru-RU" sz="3000" b="1" dirty="0" smtClean="0">
              <a:solidFill>
                <a:srgbClr val="0070C0"/>
              </a:solidFill>
            </a:endParaRPr>
          </a:p>
          <a:p>
            <a:r>
              <a:rPr lang="ru-RU" sz="2500" b="1" dirty="0" smtClean="0"/>
              <a:t>Определение</a:t>
            </a:r>
            <a:r>
              <a:rPr lang="ru-RU" sz="2500" b="1" dirty="0" smtClean="0"/>
              <a:t>:</a:t>
            </a:r>
            <a:r>
              <a:rPr lang="ru-RU" sz="2500" dirty="0" smtClean="0"/>
              <a:t> Степень, в которой менее влиятельные члены общества ожидают и принимают неравномерное распределение власти</a:t>
            </a:r>
            <a:r>
              <a:rPr lang="ru-RU" sz="2500" dirty="0" smtClean="0"/>
              <a:t>.</a:t>
            </a:r>
            <a:endParaRPr lang="ru-RU" sz="2500" dirty="0" smtClean="0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643314"/>
            <a:ext cx="782002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4032"/>
          </a:xfrm>
        </p:spPr>
        <p:txBody>
          <a:bodyPr>
            <a:noAutofit/>
          </a:bodyPr>
          <a:lstStyle/>
          <a:p>
            <a:pPr algn="r"/>
            <a:r>
              <a:rPr lang="ru-RU" sz="2200" b="1" i="1" dirty="0" smtClean="0"/>
              <a:t>7.1 Теория культурных измерений Г. Хофстеде</a:t>
            </a:r>
            <a:endParaRPr lang="ru-RU" sz="22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401080" cy="4983179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3900" b="1" dirty="0" smtClean="0">
                <a:solidFill>
                  <a:srgbClr val="0070C0"/>
                </a:solidFill>
              </a:rPr>
              <a:t>Измерение </a:t>
            </a:r>
            <a:r>
              <a:rPr lang="ru-RU" sz="3900" b="1" dirty="0" smtClean="0">
                <a:solidFill>
                  <a:srgbClr val="0070C0"/>
                </a:solidFill>
              </a:rPr>
              <a:t>2. </a:t>
            </a:r>
          </a:p>
          <a:p>
            <a:pPr algn="ctr">
              <a:buNone/>
            </a:pPr>
            <a:r>
              <a:rPr lang="ru-RU" sz="3900" b="1" dirty="0" smtClean="0">
                <a:solidFill>
                  <a:srgbClr val="0070C0"/>
                </a:solidFill>
              </a:rPr>
              <a:t>Индивидуализм – Коллективизм</a:t>
            </a:r>
          </a:p>
          <a:p>
            <a:pPr algn="ctr"/>
            <a:endParaRPr lang="ru-RU" sz="2800" dirty="0" smtClean="0">
              <a:solidFill>
                <a:srgbClr val="0070C0"/>
              </a:solidFill>
            </a:endParaRPr>
          </a:p>
          <a:p>
            <a:r>
              <a:rPr lang="ru-RU" b="1" dirty="0" smtClean="0"/>
              <a:t>Определение:</a:t>
            </a:r>
            <a:r>
              <a:rPr lang="ru-RU" dirty="0" smtClean="0"/>
              <a:t> Степень интеграции индивида в группы.</a:t>
            </a:r>
            <a:endParaRPr lang="ru-RU" sz="2800" dirty="0" smtClean="0"/>
          </a:p>
          <a:p>
            <a:pPr lvl="0"/>
            <a:r>
              <a:rPr lang="ru-RU" b="1" dirty="0" smtClean="0"/>
              <a:t>Индивидуализм (США, Великобритания, Нидерланды):</a:t>
            </a:r>
            <a:endParaRPr lang="ru-RU" sz="2800" dirty="0" smtClean="0"/>
          </a:p>
          <a:p>
            <a:pPr lvl="1"/>
            <a:r>
              <a:rPr lang="ru-RU" dirty="0" smtClean="0"/>
              <a:t>«</a:t>
            </a:r>
            <a:r>
              <a:rPr lang="ru-RU" dirty="0" err="1" smtClean="0"/>
              <a:t>Я-сознание</a:t>
            </a:r>
            <a:r>
              <a:rPr lang="ru-RU" dirty="0" smtClean="0"/>
              <a:t>», ответственность за себя и ближайшую семью.</a:t>
            </a:r>
            <a:endParaRPr lang="ru-RU" sz="2400" dirty="0" smtClean="0"/>
          </a:p>
          <a:p>
            <a:pPr lvl="1"/>
            <a:r>
              <a:rPr lang="ru-RU" dirty="0" smtClean="0"/>
              <a:t>Задача важнее отношений. Конфликт — норма.</a:t>
            </a:r>
            <a:endParaRPr lang="ru-RU" sz="2400" dirty="0" smtClean="0"/>
          </a:p>
          <a:p>
            <a:pPr lvl="1"/>
            <a:r>
              <a:rPr lang="ru-RU" dirty="0" smtClean="0"/>
              <a:t>Менеджмент: оценка личности, а не стажа.</a:t>
            </a:r>
            <a:endParaRPr lang="ru-RU" sz="2400" dirty="0" smtClean="0"/>
          </a:p>
          <a:p>
            <a:pPr lvl="0"/>
            <a:r>
              <a:rPr lang="ru-RU" b="1" dirty="0" smtClean="0"/>
              <a:t>Коллективизм (Гватемала, Япония, Россия — выше среднего):</a:t>
            </a:r>
            <a:endParaRPr lang="ru-RU" sz="2800" dirty="0" smtClean="0"/>
          </a:p>
          <a:p>
            <a:pPr lvl="1"/>
            <a:r>
              <a:rPr lang="ru-RU" dirty="0" smtClean="0"/>
              <a:t>«</a:t>
            </a:r>
            <a:r>
              <a:rPr lang="ru-RU" dirty="0" err="1" smtClean="0"/>
              <a:t>Мы-сознание</a:t>
            </a:r>
            <a:r>
              <a:rPr lang="ru-RU" dirty="0" smtClean="0"/>
              <a:t>», лояльность группе (семья, клан, компания).</a:t>
            </a:r>
            <a:endParaRPr lang="ru-RU" sz="2400" dirty="0" smtClean="0"/>
          </a:p>
          <a:p>
            <a:pPr lvl="1"/>
            <a:r>
              <a:rPr lang="ru-RU" dirty="0" smtClean="0"/>
              <a:t>Отношения важнее задачи. Сохранение лица.</a:t>
            </a:r>
            <a:endParaRPr lang="ru-RU" sz="2400" dirty="0" smtClean="0"/>
          </a:p>
          <a:p>
            <a:pPr lvl="1"/>
            <a:r>
              <a:rPr lang="ru-RU" dirty="0" smtClean="0"/>
              <a:t>Менеджмент: решение групповое, награды поровну</a:t>
            </a:r>
            <a:r>
              <a:rPr lang="ru-RU" dirty="0" smtClean="0"/>
              <a:t>.</a:t>
            </a:r>
            <a:endParaRPr lang="ru-RU" sz="24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4032"/>
          </a:xfrm>
        </p:spPr>
        <p:txBody>
          <a:bodyPr>
            <a:noAutofit/>
          </a:bodyPr>
          <a:lstStyle/>
          <a:p>
            <a:pPr algn="r"/>
            <a:r>
              <a:rPr lang="ru-RU" sz="2200" b="1" i="1" dirty="0" smtClean="0"/>
              <a:t>7.1 Теория культурных измерений Г. Хофстеде</a:t>
            </a:r>
            <a:endParaRPr lang="ru-RU" sz="22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58204" cy="491174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000" b="1" dirty="0" smtClean="0">
                <a:solidFill>
                  <a:srgbClr val="0070C0"/>
                </a:solidFill>
              </a:rPr>
              <a:t>Измерение </a:t>
            </a:r>
            <a:r>
              <a:rPr lang="ru-RU" sz="3000" b="1" dirty="0" smtClean="0">
                <a:solidFill>
                  <a:srgbClr val="0070C0"/>
                </a:solidFill>
              </a:rPr>
              <a:t>3.</a:t>
            </a:r>
          </a:p>
          <a:p>
            <a:pPr algn="ctr">
              <a:buNone/>
            </a:pPr>
            <a:r>
              <a:rPr lang="ru-RU" sz="3000" b="1" dirty="0" smtClean="0">
                <a:solidFill>
                  <a:srgbClr val="0070C0"/>
                </a:solidFill>
              </a:rPr>
              <a:t> </a:t>
            </a:r>
            <a:r>
              <a:rPr lang="ru-RU" sz="3000" b="1" dirty="0" smtClean="0">
                <a:solidFill>
                  <a:srgbClr val="0070C0"/>
                </a:solidFill>
              </a:rPr>
              <a:t>Маскулинность </a:t>
            </a:r>
            <a:r>
              <a:rPr lang="ru-RU" sz="3000" b="1" dirty="0" smtClean="0">
                <a:solidFill>
                  <a:srgbClr val="0070C0"/>
                </a:solidFill>
              </a:rPr>
              <a:t>– </a:t>
            </a:r>
            <a:r>
              <a:rPr lang="ru-RU" sz="3000" b="1" dirty="0" smtClean="0">
                <a:solidFill>
                  <a:srgbClr val="0070C0"/>
                </a:solidFill>
              </a:rPr>
              <a:t>Феминность</a:t>
            </a:r>
            <a:endParaRPr lang="ru-RU" sz="3000" dirty="0" smtClean="0">
              <a:solidFill>
                <a:srgbClr val="0070C0"/>
              </a:solidFill>
            </a:endParaRPr>
          </a:p>
          <a:p>
            <a:r>
              <a:rPr lang="ru-RU" sz="2500" b="1" dirty="0" smtClean="0"/>
              <a:t>Определение:</a:t>
            </a:r>
            <a:r>
              <a:rPr lang="ru-RU" sz="2500" dirty="0" smtClean="0"/>
              <a:t> Распределение гендерных ролей и ценностей</a:t>
            </a:r>
            <a:r>
              <a:rPr lang="ru-RU" sz="2500" dirty="0" smtClean="0"/>
              <a:t>.</a:t>
            </a:r>
            <a:endParaRPr lang="ru-RU" sz="2500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214686"/>
            <a:ext cx="8067675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4032"/>
          </a:xfrm>
        </p:spPr>
        <p:txBody>
          <a:bodyPr>
            <a:noAutofit/>
          </a:bodyPr>
          <a:lstStyle/>
          <a:p>
            <a:pPr algn="r"/>
            <a:r>
              <a:rPr lang="ru-RU" sz="2200" b="1" i="1" dirty="0" smtClean="0"/>
              <a:t>7.1 Теория культурных измерений Г. Хофстеде</a:t>
            </a:r>
            <a:endParaRPr lang="ru-RU" sz="22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142984"/>
            <a:ext cx="8258204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000" b="1" dirty="0" smtClean="0">
                <a:solidFill>
                  <a:srgbClr val="0070C0"/>
                </a:solidFill>
              </a:rPr>
              <a:t>Измерение 4.</a:t>
            </a:r>
          </a:p>
          <a:p>
            <a:pPr algn="ctr">
              <a:buNone/>
            </a:pPr>
            <a:r>
              <a:rPr lang="ru-RU" sz="3000" b="1" dirty="0" smtClean="0">
                <a:solidFill>
                  <a:srgbClr val="0070C0"/>
                </a:solidFill>
              </a:rPr>
              <a:t>Избегание неопределенности</a:t>
            </a:r>
            <a:endParaRPr lang="ru-RU" sz="3000" dirty="0" smtClean="0"/>
          </a:p>
          <a:p>
            <a:r>
              <a:rPr lang="ru-RU" sz="2500" b="1" dirty="0" smtClean="0"/>
              <a:t>Определение</a:t>
            </a:r>
            <a:r>
              <a:rPr lang="ru-RU" sz="2500" b="1" dirty="0" smtClean="0"/>
              <a:t>:</a:t>
            </a:r>
            <a:r>
              <a:rPr lang="ru-RU" sz="2500" dirty="0" smtClean="0"/>
              <a:t> Степень дискомфорта общества в ситуациях неопределенности / новизны.</a:t>
            </a:r>
          </a:p>
          <a:p>
            <a:pPr lvl="0"/>
            <a:endParaRPr lang="ru-RU" dirty="0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286124"/>
            <a:ext cx="8105775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4032"/>
          </a:xfrm>
        </p:spPr>
        <p:txBody>
          <a:bodyPr>
            <a:noAutofit/>
          </a:bodyPr>
          <a:lstStyle/>
          <a:p>
            <a:pPr algn="r"/>
            <a:r>
              <a:rPr lang="ru-RU" sz="2200" b="1" i="1" dirty="0" smtClean="0"/>
              <a:t>7.1 Теория культурных измерений Г. Хофстеде</a:t>
            </a:r>
            <a:endParaRPr lang="ru-RU" sz="22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58204" cy="4911741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3500" b="1" dirty="0" smtClean="0">
                <a:solidFill>
                  <a:srgbClr val="0070C0"/>
                </a:solidFill>
              </a:rPr>
              <a:t>Измерение </a:t>
            </a:r>
            <a:r>
              <a:rPr lang="ru-RU" sz="3500" b="1" dirty="0" smtClean="0">
                <a:solidFill>
                  <a:srgbClr val="0070C0"/>
                </a:solidFill>
              </a:rPr>
              <a:t>5.</a:t>
            </a:r>
          </a:p>
          <a:p>
            <a:pPr algn="ctr">
              <a:buNone/>
            </a:pPr>
            <a:r>
              <a:rPr lang="ru-RU" sz="3500" b="1" dirty="0" smtClean="0">
                <a:solidFill>
                  <a:srgbClr val="0070C0"/>
                </a:solidFill>
              </a:rPr>
              <a:t> </a:t>
            </a:r>
            <a:r>
              <a:rPr lang="ru-RU" sz="3500" b="1" dirty="0" smtClean="0">
                <a:solidFill>
                  <a:srgbClr val="0070C0"/>
                </a:solidFill>
              </a:rPr>
              <a:t>Долгосрочная </a:t>
            </a:r>
            <a:r>
              <a:rPr lang="ru-RU" sz="3500" b="1" dirty="0" smtClean="0">
                <a:solidFill>
                  <a:srgbClr val="0070C0"/>
                </a:solidFill>
              </a:rPr>
              <a:t>– </a:t>
            </a:r>
            <a:r>
              <a:rPr lang="ru-RU" sz="3500" b="1" dirty="0" smtClean="0">
                <a:solidFill>
                  <a:srgbClr val="0070C0"/>
                </a:solidFill>
              </a:rPr>
              <a:t>Краткосрочная ориентация</a:t>
            </a:r>
            <a:endParaRPr lang="ru-RU" sz="3500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ru-RU" i="1" dirty="0" smtClean="0"/>
              <a:t>		Добавлено </a:t>
            </a:r>
            <a:r>
              <a:rPr lang="ru-RU" i="1" dirty="0" smtClean="0"/>
              <a:t>позже (на основе опроса в 23 странах по методике китайских ученых).</a:t>
            </a:r>
            <a:endParaRPr lang="ru-RU" dirty="0" smtClean="0"/>
          </a:p>
          <a:p>
            <a:pPr lvl="0"/>
            <a:r>
              <a:rPr lang="ru-RU" b="1" dirty="0" smtClean="0"/>
              <a:t>Долгосрочная (Китай, Япония, Корея):</a:t>
            </a:r>
            <a:endParaRPr lang="ru-RU" dirty="0" smtClean="0"/>
          </a:p>
          <a:p>
            <a:pPr lvl="1"/>
            <a:r>
              <a:rPr lang="ru-RU" sz="3200" dirty="0" smtClean="0"/>
              <a:t>Сбережения, настойчивость, подчинение целям поколений.</a:t>
            </a:r>
          </a:p>
          <a:p>
            <a:pPr lvl="1"/>
            <a:r>
              <a:rPr lang="ru-RU" sz="3200" dirty="0" smtClean="0"/>
              <a:t>Уважение к статусу, но адаптивность традиций.</a:t>
            </a:r>
          </a:p>
          <a:p>
            <a:pPr lvl="0"/>
            <a:r>
              <a:rPr lang="ru-RU" b="1" dirty="0" smtClean="0"/>
              <a:t>Краткосрочная (США, Великобритания, Россия — скорее краткосрочная):</a:t>
            </a:r>
            <a:endParaRPr lang="ru-RU" dirty="0" smtClean="0"/>
          </a:p>
          <a:p>
            <a:pPr lvl="1"/>
            <a:r>
              <a:rPr lang="ru-RU" sz="3200" dirty="0" smtClean="0"/>
              <a:t>Быстрые результаты, прибыль сейчас.</a:t>
            </a:r>
          </a:p>
          <a:p>
            <a:pPr lvl="1"/>
            <a:r>
              <a:rPr lang="ru-RU" sz="3200" dirty="0" smtClean="0"/>
              <a:t>Традиции жесткие или отбрасываются.</a:t>
            </a:r>
          </a:p>
          <a:p>
            <a:pPr lvl="1"/>
            <a:r>
              <a:rPr lang="ru-RU" sz="3200" dirty="0" smtClean="0"/>
              <a:t>Давление акционеров на квартальный отчет</a:t>
            </a:r>
            <a:r>
              <a:rPr lang="ru-RU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4032"/>
          </a:xfrm>
        </p:spPr>
        <p:txBody>
          <a:bodyPr>
            <a:noAutofit/>
          </a:bodyPr>
          <a:lstStyle/>
          <a:p>
            <a:pPr algn="r"/>
            <a:r>
              <a:rPr lang="ru-RU" sz="2200" b="1" i="1" dirty="0" smtClean="0"/>
              <a:t>7.1 Теория культурных измерений Г. Хофстеде</a:t>
            </a:r>
            <a:endParaRPr lang="ru-RU" sz="22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58204" cy="4840303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3500" b="1" dirty="0" smtClean="0">
                <a:solidFill>
                  <a:srgbClr val="0070C0"/>
                </a:solidFill>
              </a:rPr>
              <a:t>Измерение </a:t>
            </a:r>
            <a:r>
              <a:rPr lang="ru-RU" sz="3500" b="1" dirty="0" smtClean="0">
                <a:solidFill>
                  <a:srgbClr val="0070C0"/>
                </a:solidFill>
              </a:rPr>
              <a:t>6.</a:t>
            </a:r>
          </a:p>
          <a:p>
            <a:pPr algn="ctr">
              <a:buNone/>
            </a:pPr>
            <a:r>
              <a:rPr lang="ru-RU" sz="3500" b="1" dirty="0" smtClean="0">
                <a:solidFill>
                  <a:srgbClr val="0070C0"/>
                </a:solidFill>
              </a:rPr>
              <a:t> </a:t>
            </a:r>
            <a:r>
              <a:rPr lang="ru-RU" sz="3500" b="1" dirty="0" smtClean="0">
                <a:solidFill>
                  <a:srgbClr val="0070C0"/>
                </a:solidFill>
              </a:rPr>
              <a:t>Индульгенция </a:t>
            </a:r>
            <a:r>
              <a:rPr lang="ru-RU" sz="3500" b="1" dirty="0" smtClean="0">
                <a:solidFill>
                  <a:srgbClr val="0070C0"/>
                </a:solidFill>
              </a:rPr>
              <a:t>– Сдержанность</a:t>
            </a:r>
            <a:endParaRPr lang="ru-RU" sz="3500" dirty="0" smtClean="0"/>
          </a:p>
          <a:p>
            <a:pPr>
              <a:buNone/>
            </a:pPr>
            <a:r>
              <a:rPr lang="ru-RU" i="1" dirty="0" smtClean="0"/>
              <a:t>		</a:t>
            </a:r>
            <a:r>
              <a:rPr lang="ru-RU" sz="2900" i="1" dirty="0" smtClean="0"/>
              <a:t>Добавлено </a:t>
            </a:r>
            <a:r>
              <a:rPr lang="ru-RU" sz="2900" i="1" dirty="0" smtClean="0"/>
              <a:t>в 2010 г.</a:t>
            </a:r>
            <a:endParaRPr lang="ru-RU" sz="2900" dirty="0" smtClean="0"/>
          </a:p>
          <a:p>
            <a:pPr lvl="0"/>
            <a:r>
              <a:rPr lang="ru-RU" sz="2900" b="1" dirty="0" smtClean="0"/>
              <a:t>Индульгенция (Латинская Америка, Швеция, США):</a:t>
            </a:r>
            <a:r>
              <a:rPr lang="ru-RU" sz="2900" dirty="0" smtClean="0"/>
              <a:t> Свободное удовлетворение базовых человеческих желаний, гедонизм, досуг важен.</a:t>
            </a:r>
          </a:p>
          <a:p>
            <a:pPr lvl="0"/>
            <a:r>
              <a:rPr lang="ru-RU" sz="2900" b="1" dirty="0" smtClean="0"/>
              <a:t>Сдержанность (Россия, Индия, Китай, Восточная Европа):</a:t>
            </a:r>
            <a:r>
              <a:rPr lang="ru-RU" sz="2900" dirty="0" smtClean="0"/>
              <a:t> Подавление потребностей жесткими социальными нормами, контроль поведения.</a:t>
            </a:r>
          </a:p>
          <a:p>
            <a:r>
              <a:rPr lang="ru-RU" sz="2900" b="1" dirty="0" smtClean="0"/>
              <a:t>Связь:</a:t>
            </a:r>
            <a:r>
              <a:rPr lang="ru-RU" sz="2900" dirty="0" smtClean="0"/>
              <a:t> Сдержанные культуры чаще имеют правила в питании, алкоголе, развлечениях</a:t>
            </a:r>
            <a:r>
              <a:rPr lang="ru-RU" sz="2900" dirty="0" smtClean="0"/>
              <a:t>.</a:t>
            </a:r>
            <a:endParaRPr lang="ru-RU" sz="29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4032"/>
          </a:xfrm>
        </p:spPr>
        <p:txBody>
          <a:bodyPr>
            <a:noAutofit/>
          </a:bodyPr>
          <a:lstStyle/>
          <a:p>
            <a:pPr algn="r"/>
            <a:r>
              <a:rPr lang="ru-RU" sz="2200" b="1" i="1" dirty="0" smtClean="0"/>
              <a:t>7.1 Теория культурных измерений Г. Хофстеде</a:t>
            </a:r>
            <a:endParaRPr lang="ru-RU" sz="22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58204" cy="4525963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3500" b="1" dirty="0" smtClean="0">
                <a:solidFill>
                  <a:srgbClr val="0070C0"/>
                </a:solidFill>
              </a:rPr>
              <a:t>Критика модели </a:t>
            </a:r>
            <a:r>
              <a:rPr lang="ru-RU" sz="3500" b="1" dirty="0" smtClean="0">
                <a:solidFill>
                  <a:srgbClr val="0070C0"/>
                </a:solidFill>
              </a:rPr>
              <a:t>Хофстеде</a:t>
            </a:r>
          </a:p>
          <a:p>
            <a:pPr algn="ctr"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pPr lvl="0"/>
            <a:r>
              <a:rPr lang="ru-RU" b="1" dirty="0" smtClean="0"/>
              <a:t>Методологическая:</a:t>
            </a:r>
            <a:r>
              <a:rPr lang="ru-RU" dirty="0" smtClean="0"/>
              <a:t> Опрос только одной компании IBM (не все страты общества).</a:t>
            </a:r>
          </a:p>
          <a:p>
            <a:pPr lvl="0"/>
            <a:r>
              <a:rPr lang="ru-RU" b="1" dirty="0" smtClean="0"/>
              <a:t>Устаревание:</a:t>
            </a:r>
            <a:r>
              <a:rPr lang="ru-RU" dirty="0" smtClean="0"/>
              <a:t> Данные 1970-х гг., культуры меняются.</a:t>
            </a:r>
          </a:p>
          <a:p>
            <a:pPr lvl="0"/>
            <a:r>
              <a:rPr lang="ru-RU" b="1" dirty="0" smtClean="0"/>
              <a:t>Национальное государство как единица анализа</a:t>
            </a:r>
            <a:r>
              <a:rPr lang="ru-RU" dirty="0" smtClean="0"/>
              <a:t> (внутри страны могут быть разные субкультуры).</a:t>
            </a:r>
          </a:p>
          <a:p>
            <a:pPr lvl="0"/>
            <a:r>
              <a:rPr lang="ru-RU" b="1" dirty="0" smtClean="0"/>
              <a:t>Корреляция ≠ причина.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Но</a:t>
            </a:r>
            <a:r>
              <a:rPr lang="ru-RU" dirty="0" smtClean="0"/>
              <a:t>: модель остается самой цитируемой в </a:t>
            </a:r>
            <a:r>
              <a:rPr lang="ru-RU" dirty="0" err="1" smtClean="0"/>
              <a:t>бизнес-образовании</a:t>
            </a:r>
            <a:r>
              <a:rPr lang="ru-RU" dirty="0" smtClean="0"/>
              <a:t> (стартовая точка).</a:t>
            </a:r>
          </a:p>
          <a:p>
            <a:pPr lvl="0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286</Words>
  <PresentationFormat>Экран (4:3)</PresentationFormat>
  <Paragraphs>99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Лекция 7 Тема «Модели анализа культуры в международном менеджменте»</vt:lpstr>
      <vt:lpstr>7.1 Теория культурных измерений Г. Хофстеде</vt:lpstr>
      <vt:lpstr>7.1 Теория культурных измерений Г. Хофстеде</vt:lpstr>
      <vt:lpstr>7.1 Теория культурных измерений Г. Хофстеде</vt:lpstr>
      <vt:lpstr>7.1 Теория культурных измерений Г. Хофстеде</vt:lpstr>
      <vt:lpstr>7.1 Теория культурных измерений Г. Хофстеде</vt:lpstr>
      <vt:lpstr>7.1 Теория культурных измерений Г. Хофстеде</vt:lpstr>
      <vt:lpstr>7.1 Теория культурных измерений Г. Хофстеде</vt:lpstr>
      <vt:lpstr>7.1 Теория культурных измерений Г. Хофстеде</vt:lpstr>
      <vt:lpstr>7.2 Модель высоко- и низкоконтекстных  культур Э. Холла</vt:lpstr>
      <vt:lpstr>7.2 Модель высоко- и низкоконтекстных культур Э. Холла</vt:lpstr>
      <vt:lpstr>7.2 Модель высоко- и низкоконтекстных культур Э. Холла</vt:lpstr>
      <vt:lpstr>7.3 Сравнение подходов и практическое применение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7 Тема «Модели анализа культуры в международном менеджменте»</dc:title>
  <dc:creator>Anna Anisimova</dc:creator>
  <cp:lastModifiedBy>Anna Anisimova</cp:lastModifiedBy>
  <cp:revision>9</cp:revision>
  <dcterms:created xsi:type="dcterms:W3CDTF">2026-04-18T02:58:33Z</dcterms:created>
  <dcterms:modified xsi:type="dcterms:W3CDTF">2026-04-18T03:42:09Z</dcterms:modified>
</cp:coreProperties>
</file>