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Лекция 2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 «</a:t>
            </a:r>
            <a:r>
              <a:rPr lang="ru-RU" b="1" i="1" dirty="0" smtClean="0"/>
              <a:t>Основания сопоставления, сравнения 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систематизации культур</a:t>
            </a:r>
            <a:r>
              <a:rPr lang="ru-RU" b="1" i="1" dirty="0" smtClean="0"/>
              <a:t>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2.1 Типология культуры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2.2 Основные понятия процесса </a:t>
            </a:r>
            <a:r>
              <a:rPr lang="ru-RU" b="1" i="1" dirty="0" err="1" smtClean="0"/>
              <a:t>типологизации</a:t>
            </a:r>
            <a:r>
              <a:rPr lang="ru-RU" b="1" i="1" dirty="0" smtClean="0"/>
              <a:t> культур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2.3 Значение типологии культур 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2.4 Основания типологии культур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/>
              <a:t>2.5 Современные подходы к типологии культуры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Основные  подходы </a:t>
            </a:r>
            <a:r>
              <a:rPr lang="ru-RU" sz="3000" b="1" dirty="0" smtClean="0"/>
              <a:t>к пониманию культурно–исторического развития и многообразия </a:t>
            </a:r>
            <a:r>
              <a:rPr lang="ru-RU" sz="3000" b="1" dirty="0" err="1" smtClean="0"/>
              <a:t>социокультурных</a:t>
            </a:r>
            <a:r>
              <a:rPr lang="ru-RU" sz="3000" b="1" dirty="0" smtClean="0"/>
              <a:t> </a:t>
            </a:r>
            <a:r>
              <a:rPr lang="ru-RU" sz="3000" b="1" dirty="0" smtClean="0"/>
              <a:t>миров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1. Линейный </a:t>
            </a:r>
            <a:r>
              <a:rPr lang="ru-RU" b="1" dirty="0" smtClean="0">
                <a:solidFill>
                  <a:srgbClr val="0070C0"/>
                </a:solidFill>
              </a:rPr>
              <a:t>или линейно–прогрессистский подход </a:t>
            </a:r>
            <a:r>
              <a:rPr lang="ru-RU" dirty="0" smtClean="0"/>
              <a:t>–</a:t>
            </a:r>
            <a:r>
              <a:rPr lang="ru-RU" b="1" dirty="0" smtClean="0"/>
              <a:t> </a:t>
            </a:r>
            <a:r>
              <a:rPr lang="ru-RU" dirty="0" smtClean="0"/>
              <a:t>в его основе лежит историческая (линейная) типология культуры. </a:t>
            </a:r>
            <a:r>
              <a:rPr lang="ru-RU" dirty="0" smtClean="0"/>
              <a:t>(устанавливает </a:t>
            </a:r>
            <a:r>
              <a:rPr lang="ru-RU" b="1" dirty="0" smtClean="0"/>
              <a:t>исторические временные отрезки </a:t>
            </a:r>
            <a:r>
              <a:rPr lang="ru-RU" dirty="0" smtClean="0"/>
              <a:t>–</a:t>
            </a:r>
            <a:r>
              <a:rPr lang="ru-RU" b="1" dirty="0" smtClean="0"/>
              <a:t> периоды, которые расчленяют время, представляя его линейно направленным от прошлого через настоящее в </a:t>
            </a:r>
            <a:r>
              <a:rPr lang="ru-RU" b="1" dirty="0" smtClean="0"/>
              <a:t>будущее).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2. Локальный подход </a:t>
            </a:r>
            <a:r>
              <a:rPr lang="ru-RU" b="1" dirty="0" smtClean="0"/>
              <a:t>(</a:t>
            </a:r>
            <a:r>
              <a:rPr lang="ru-RU" dirty="0" smtClean="0"/>
              <a:t>середина </a:t>
            </a:r>
            <a:r>
              <a:rPr lang="ru-RU" dirty="0" smtClean="0"/>
              <a:t>XIX в. в философии истории и культуры </a:t>
            </a:r>
            <a:r>
              <a:rPr lang="ru-RU" dirty="0" smtClean="0"/>
              <a:t>– </a:t>
            </a:r>
            <a:r>
              <a:rPr lang="ru-RU" dirty="0" err="1" smtClean="0"/>
              <a:t>новаые</a:t>
            </a:r>
            <a:r>
              <a:rPr lang="ru-RU" dirty="0" smtClean="0"/>
              <a:t> познавательные ситуации, </a:t>
            </a:r>
            <a:r>
              <a:rPr lang="ru-RU" dirty="0" smtClean="0"/>
              <a:t>связанная с открытиями в археологии, этнографии, антропологии, языкознания и других конкретных гуманитарных </a:t>
            </a:r>
            <a:r>
              <a:rPr lang="ru-RU" dirty="0" smtClean="0"/>
              <a:t>науках).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3. Осевой </a:t>
            </a:r>
            <a:r>
              <a:rPr lang="ru-RU" b="1" dirty="0" smtClean="0">
                <a:solidFill>
                  <a:srgbClr val="0070C0"/>
                </a:solidFill>
              </a:rPr>
              <a:t>подход к типологии культуры К. Ясперса</a:t>
            </a:r>
            <a:r>
              <a:rPr lang="ru-RU" b="1" dirty="0" smtClean="0">
                <a:solidFill>
                  <a:srgbClr val="0070C0"/>
                </a:solidFill>
              </a:rPr>
              <a:t>. </a:t>
            </a:r>
            <a:r>
              <a:rPr lang="ru-RU" b="1" dirty="0" smtClean="0">
                <a:solidFill>
                  <a:srgbClr val="0070C0"/>
                </a:solidFill>
              </a:rPr>
              <a:t>«Осевое время»</a:t>
            </a:r>
            <a:r>
              <a:rPr lang="ru-RU" dirty="0" smtClean="0">
                <a:solidFill>
                  <a:srgbClr val="0070C0"/>
                </a:solidFill>
              </a:rPr>
              <a:t> – </a:t>
            </a:r>
            <a:r>
              <a:rPr lang="ru-RU" dirty="0" smtClean="0"/>
              <a:t>это время резкого поворота в истории, ознаменовавшего собой переход от древних культур к духовному историческому прорыву, связанному с философским осмыслением человеком действительности.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r"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Благодарю за внимание!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3600" b="1" i="1" dirty="0" smtClean="0"/>
              <a:t>2.1 Типология культуры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	Типология </a:t>
            </a:r>
            <a:r>
              <a:rPr lang="ru-RU" dirty="0" smtClean="0"/>
              <a:t>представляет собой особый способ научного познания, основу которого </a:t>
            </a:r>
            <a:r>
              <a:rPr lang="ru-RU" b="1" dirty="0" smtClean="0"/>
              <a:t>составляют два процесса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расчленение системы объектов;</a:t>
            </a:r>
          </a:p>
          <a:p>
            <a:pPr lvl="0"/>
            <a:r>
              <a:rPr lang="ru-RU" dirty="0" smtClean="0"/>
              <a:t>их группировка на основании обобщающей модели. 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Для </a:t>
            </a:r>
            <a:r>
              <a:rPr lang="ru-RU" dirty="0" smtClean="0"/>
              <a:t>исследования культуры типология предполагает системную характеристику и толкование разных культурных комплексов, а также определение тенденций их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 smtClean="0"/>
              <a:t>Типология культуры </a:t>
            </a:r>
            <a:r>
              <a:rPr lang="ru-RU" sz="2600" dirty="0" smtClean="0"/>
              <a:t>– это знание, описание, понимание, классификация различных проявлений культуры на основании какого–либо </a:t>
            </a:r>
            <a:r>
              <a:rPr lang="ru-RU" sz="2600" dirty="0" smtClean="0"/>
              <a:t>признака</a:t>
            </a:r>
            <a:endParaRPr lang="ru-RU" sz="2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600" b="1" dirty="0" smtClean="0"/>
              <a:t>Критерии  </a:t>
            </a:r>
            <a:r>
              <a:rPr lang="ru-RU" sz="2600" b="1" dirty="0" smtClean="0"/>
              <a:t>типологии культур</a:t>
            </a:r>
            <a:r>
              <a:rPr lang="ru-RU" sz="2600" dirty="0" smtClean="0"/>
              <a:t>, </a:t>
            </a:r>
            <a:endParaRPr lang="ru-RU" sz="2600" dirty="0" smtClean="0"/>
          </a:p>
          <a:p>
            <a:pPr lvl="0"/>
            <a:r>
              <a:rPr lang="ru-RU" sz="2600" dirty="0" smtClean="0"/>
              <a:t>территориальная </a:t>
            </a:r>
            <a:r>
              <a:rPr lang="ru-RU" sz="2600" dirty="0" smtClean="0"/>
              <a:t>принадлежность культуры; </a:t>
            </a:r>
          </a:p>
          <a:p>
            <a:pPr lvl="0"/>
            <a:r>
              <a:rPr lang="ru-RU" sz="2600" dirty="0" smtClean="0"/>
              <a:t>регионально–этническая особенность;</a:t>
            </a:r>
          </a:p>
          <a:p>
            <a:pPr lvl="0"/>
            <a:r>
              <a:rPr lang="ru-RU" sz="2600" dirty="0" smtClean="0"/>
              <a:t>исторический тип общества; </a:t>
            </a:r>
          </a:p>
          <a:p>
            <a:pPr lvl="0"/>
            <a:r>
              <a:rPr lang="ru-RU" sz="2600" dirty="0" smtClean="0"/>
              <a:t>отношение к религии; </a:t>
            </a:r>
          </a:p>
          <a:p>
            <a:pPr lvl="0"/>
            <a:r>
              <a:rPr lang="ru-RU" sz="2600" dirty="0" smtClean="0"/>
              <a:t>вид деятельности; </a:t>
            </a:r>
          </a:p>
          <a:p>
            <a:pPr lvl="0"/>
            <a:r>
              <a:rPr lang="ru-RU" sz="2600" dirty="0" smtClean="0"/>
              <a:t>специализация</a:t>
            </a:r>
          </a:p>
          <a:p>
            <a:pPr lvl="0"/>
            <a:r>
              <a:rPr lang="ru-RU" sz="2600" dirty="0" smtClean="0"/>
              <a:t>и т.п. </a:t>
            </a:r>
          </a:p>
          <a:p>
            <a:endParaRPr lang="ru-RU" sz="2600" dirty="0" smtClean="0"/>
          </a:p>
          <a:p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2.2 Основные понятия процесса </a:t>
            </a:r>
            <a:r>
              <a:rPr lang="ru-RU" sz="3600" dirty="0" err="1" smtClean="0"/>
              <a:t>типологизации</a:t>
            </a:r>
            <a:r>
              <a:rPr lang="ru-RU" sz="3600" dirty="0" smtClean="0"/>
              <a:t> </a:t>
            </a:r>
            <a:r>
              <a:rPr lang="ru-RU" sz="3600" dirty="0" smtClean="0"/>
              <a:t>культур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Отрасль культуры </a:t>
            </a:r>
            <a:r>
              <a:rPr lang="ru-RU" dirty="0" smtClean="0"/>
              <a:t>– совокупность </a:t>
            </a:r>
            <a:r>
              <a:rPr lang="ru-RU" dirty="0" smtClean="0"/>
              <a:t>правил, моделей и норм поведения людей, составляющую достаточно замкнутую область внутри целого.</a:t>
            </a:r>
          </a:p>
          <a:p>
            <a:r>
              <a:rPr lang="ru-RU" b="1" dirty="0" smtClean="0"/>
              <a:t>Типы </a:t>
            </a:r>
            <a:r>
              <a:rPr lang="ru-RU" b="1" dirty="0" smtClean="0"/>
              <a:t>культуры</a:t>
            </a:r>
            <a:r>
              <a:rPr lang="ru-RU" dirty="0" smtClean="0"/>
              <a:t> </a:t>
            </a:r>
            <a:r>
              <a:rPr lang="ru-RU" dirty="0" smtClean="0"/>
              <a:t>– это совокупности норм, правил, моделей поведения людей, которые, формируя относительно замкнутые области, не являются частями одного целого. </a:t>
            </a:r>
          </a:p>
          <a:p>
            <a:r>
              <a:rPr lang="ru-RU" b="1" dirty="0" smtClean="0"/>
              <a:t>Форма культуры </a:t>
            </a:r>
            <a:r>
              <a:rPr lang="ru-RU" dirty="0" smtClean="0"/>
              <a:t>– совокупность </a:t>
            </a:r>
            <a:r>
              <a:rPr lang="ru-RU" dirty="0" smtClean="0"/>
              <a:t>норм, правил и моделей поведения людей, которая не может считаться полноценным автономным образованием, но ее также нельзя рассматривать </a:t>
            </a:r>
            <a:r>
              <a:rPr lang="ru-RU" dirty="0" smtClean="0"/>
              <a:t>как </a:t>
            </a:r>
            <a:r>
              <a:rPr lang="ru-RU" dirty="0" smtClean="0"/>
              <a:t>составную часть какого–либо целого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Виды культуры </a:t>
            </a:r>
            <a:r>
              <a:rPr lang="ru-RU" dirty="0" smtClean="0"/>
              <a:t>– совокупность </a:t>
            </a:r>
            <a:r>
              <a:rPr lang="ru-RU" dirty="0" smtClean="0"/>
              <a:t>норм, правил и моделей поведения, являющиеся разновидностями более общей </a:t>
            </a:r>
            <a:r>
              <a:rPr lang="ru-RU" dirty="0" smtClean="0"/>
              <a:t>культуры.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Основные виды </a:t>
            </a:r>
            <a:r>
              <a:rPr lang="ru-RU" sz="3600" b="1" dirty="0" smtClean="0"/>
              <a:t>культуры</a:t>
            </a:r>
            <a:r>
              <a:rPr lang="ru-RU" sz="3600" b="1" dirty="0" smtClean="0"/>
              <a:t> 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28736"/>
            <a:ext cx="8215370" cy="528641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общенациональная</a:t>
            </a:r>
            <a:r>
              <a:rPr lang="ru-RU" dirty="0" smtClean="0"/>
              <a:t>, </a:t>
            </a:r>
          </a:p>
          <a:p>
            <a:pPr lvl="0"/>
            <a:r>
              <a:rPr lang="ru-RU" dirty="0" smtClean="0"/>
              <a:t>доминирующая, </a:t>
            </a:r>
          </a:p>
          <a:p>
            <a:pPr lvl="0"/>
            <a:r>
              <a:rPr lang="ru-RU" dirty="0" smtClean="0"/>
              <a:t>субкультура и контркультура; </a:t>
            </a:r>
          </a:p>
          <a:p>
            <a:pPr lvl="0"/>
            <a:r>
              <a:rPr lang="ru-RU" dirty="0" smtClean="0"/>
              <a:t>сельская, </a:t>
            </a:r>
          </a:p>
          <a:p>
            <a:pPr lvl="0"/>
            <a:r>
              <a:rPr lang="ru-RU" dirty="0" smtClean="0"/>
              <a:t>городская, </a:t>
            </a:r>
          </a:p>
          <a:p>
            <a:pPr lvl="0"/>
            <a:r>
              <a:rPr lang="ru-RU" dirty="0" smtClean="0"/>
              <a:t>специализированная, </a:t>
            </a:r>
          </a:p>
          <a:p>
            <a:pPr lvl="0"/>
            <a:r>
              <a:rPr lang="ru-RU" dirty="0" smtClean="0"/>
              <a:t>обыденная.</a:t>
            </a:r>
          </a:p>
          <a:p>
            <a:pPr lvl="0"/>
            <a:endParaRPr lang="ru-RU" dirty="0" smtClean="0"/>
          </a:p>
          <a:p>
            <a:pPr algn="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Примечание 1</a:t>
            </a:r>
          </a:p>
          <a:p>
            <a:pPr algn="r">
              <a:buNone/>
            </a:pPr>
            <a:r>
              <a:rPr lang="ru-RU" i="1" dirty="0" smtClean="0"/>
              <a:t>Духовную и материальную культуру не получается включить в представленную концептуальную схему, т.е. отнести к отрасли, типу или форме культуры, поскольку они являются комбинированными образованиями и в разной степени включают все классификационные </a:t>
            </a:r>
            <a:r>
              <a:rPr lang="ru-RU" i="1" dirty="0" smtClean="0"/>
              <a:t>признаки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2.3 Значение типологии </a:t>
            </a:r>
            <a:r>
              <a:rPr lang="ru-RU" sz="3600" b="1" dirty="0" smtClean="0"/>
              <a:t>культур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	Культура современного общества </a:t>
            </a:r>
            <a:r>
              <a:rPr lang="ru-RU" dirty="0" smtClean="0"/>
              <a:t>– это крайне неоднородное явление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 </a:t>
            </a:r>
            <a:r>
              <a:rPr lang="ru-RU" b="1" dirty="0" smtClean="0"/>
              <a:t>Типология  культуры: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dirty="0" smtClean="0"/>
              <a:t>-    необходима </a:t>
            </a:r>
            <a:r>
              <a:rPr lang="ru-RU" dirty="0" smtClean="0"/>
              <a:t>для наиболее полноценного исследования культуры как </a:t>
            </a:r>
            <a:r>
              <a:rPr lang="ru-RU" dirty="0" smtClean="0"/>
              <a:t>таковой</a:t>
            </a:r>
          </a:p>
          <a:p>
            <a:pPr>
              <a:buFontTx/>
              <a:buChar char="-"/>
            </a:pPr>
            <a:r>
              <a:rPr lang="ru-RU" dirty="0" smtClean="0"/>
              <a:t>дает </a:t>
            </a:r>
            <a:r>
              <a:rPr lang="ru-RU" dirty="0" smtClean="0"/>
              <a:t>возможность объяснить и охарактеризовать крайне разнородный материал – многочисленные культурные объекты.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Типология </a:t>
            </a:r>
            <a:r>
              <a:rPr lang="ru-RU" b="1" dirty="0" smtClean="0"/>
              <a:t>культуры </a:t>
            </a:r>
            <a:r>
              <a:rPr lang="ru-RU" dirty="0" smtClean="0"/>
              <a:t>– это метод научного познания, который дает возможность расчленить, отделить друг от друга </a:t>
            </a:r>
            <a:r>
              <a:rPr lang="ru-RU" dirty="0" err="1" smtClean="0"/>
              <a:t>социокультурные</a:t>
            </a:r>
            <a:r>
              <a:rPr lang="ru-RU" dirty="0" smtClean="0"/>
              <a:t> объекты и системы, сгруппировать их посредством модели обобщенного идеализированного типа и представить результат подобного типологического описания и сопоставления.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2.4 Основания типологии </a:t>
            </a:r>
            <a:r>
              <a:rPr lang="ru-RU" sz="3600" b="1" dirty="0" smtClean="0"/>
              <a:t>культур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В </a:t>
            </a:r>
            <a:r>
              <a:rPr lang="ru-RU" b="1" i="1" dirty="0" err="1" smtClean="0">
                <a:solidFill>
                  <a:srgbClr val="0070C0"/>
                </a:solidFill>
              </a:rPr>
              <a:t>культурологии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для типологии культур имеются различные, но приблизительно равноправные </a:t>
            </a:r>
            <a:r>
              <a:rPr lang="ru-RU" dirty="0" smtClean="0"/>
              <a:t>основания (различные </a:t>
            </a:r>
            <a:r>
              <a:rPr lang="ru-RU" dirty="0" smtClean="0"/>
              <a:t>совокупности показателей, включающие в себя в соответствии с поставленными задачами определенные значимые признаки исследуемых </a:t>
            </a:r>
            <a:r>
              <a:rPr lang="ru-RU" dirty="0" smtClean="0"/>
              <a:t>культур).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В современном </a:t>
            </a:r>
            <a:r>
              <a:rPr lang="ru-RU" dirty="0" smtClean="0"/>
              <a:t>научном сообществе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нет единого подхода к типологии культур. 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Существует </a:t>
            </a:r>
            <a:r>
              <a:rPr lang="ru-RU" dirty="0" smtClean="0"/>
              <a:t>их </a:t>
            </a:r>
            <a:r>
              <a:rPr lang="ru-RU" b="1" dirty="0" smtClean="0">
                <a:solidFill>
                  <a:srgbClr val="0070C0"/>
                </a:solidFill>
              </a:rPr>
              <a:t>разнообразие и множество классификаций</a:t>
            </a:r>
            <a:r>
              <a:rPr lang="ru-RU" dirty="0" smtClean="0"/>
              <a:t>, однако нельзя говорить о правильности одних или ложности других.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зависимости от поставленных задач формируется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набор показателей,</a:t>
            </a:r>
            <a:r>
              <a:rPr lang="ru-RU" dirty="0" smtClean="0"/>
              <a:t> которые могут стать основанием определенной типологии </a:t>
            </a:r>
            <a:r>
              <a:rPr lang="ru-RU" dirty="0" smtClean="0"/>
              <a:t>культур.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72560" cy="115409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2.5 Современные подходы к типологии </a:t>
            </a:r>
            <a:r>
              <a:rPr lang="ru-RU" sz="3600" b="1" dirty="0" smtClean="0"/>
              <a:t>культуры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643998" cy="507207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Тип </a:t>
            </a:r>
            <a:r>
              <a:rPr lang="ru-RU" b="1" dirty="0" smtClean="0"/>
              <a:t>–</a:t>
            </a:r>
            <a:r>
              <a:rPr lang="ru-RU" dirty="0" smtClean="0"/>
              <a:t> своеобразная идеальная, теоретическая модель, шаблон, трафарет для группы предметов, явлений, объектов, в которой фиксируются их общие признаки, свойства, принципы существования.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Тип культуры </a:t>
            </a:r>
            <a:r>
              <a:rPr lang="ru-RU" dirty="0" smtClean="0"/>
              <a:t>– совокупность правил, норм и моделей поведения людей, которые составляют относительно замкнутые области, но не являются частями одного целого.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Типология культур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smtClean="0"/>
              <a:t>от греч. </a:t>
            </a:r>
            <a:r>
              <a:rPr lang="ru-RU" i="1" dirty="0" err="1" smtClean="0"/>
              <a:t>Typos</a:t>
            </a:r>
            <a:r>
              <a:rPr lang="ru-RU" i="1" dirty="0" smtClean="0"/>
              <a:t> – </a:t>
            </a:r>
            <a:r>
              <a:rPr lang="ru-RU" dirty="0" smtClean="0"/>
              <a:t>форма, образец и </a:t>
            </a:r>
            <a:r>
              <a:rPr lang="ru-RU" i="1" dirty="0" err="1" smtClean="0"/>
              <a:t>cultura</a:t>
            </a:r>
            <a:r>
              <a:rPr lang="ru-RU" i="1" dirty="0" smtClean="0"/>
              <a:t>  – </a:t>
            </a:r>
            <a:r>
              <a:rPr lang="ru-RU" dirty="0" smtClean="0"/>
              <a:t>возделывание) – </a:t>
            </a:r>
            <a:r>
              <a:rPr lang="ru-RU" i="1" dirty="0" smtClean="0"/>
              <a:t>научный метод</a:t>
            </a:r>
            <a:r>
              <a:rPr lang="ru-RU" dirty="0" smtClean="0"/>
              <a:t>, в основе которого лежит систематизация периодов (ступеней) в развитии культуры по наиболее общим признакам, свойствам, а также различения культур по определенным существенным основаниям.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Главное </a:t>
            </a:r>
            <a:r>
              <a:rPr lang="ru-RU" dirty="0" smtClean="0"/>
              <a:t>методологическое </a:t>
            </a:r>
            <a:r>
              <a:rPr lang="ru-RU" b="1" dirty="0" smtClean="0">
                <a:solidFill>
                  <a:srgbClr val="0070C0"/>
                </a:solidFill>
              </a:rPr>
              <a:t>условие </a:t>
            </a:r>
            <a:r>
              <a:rPr lang="ru-RU" b="1" dirty="0" err="1" smtClean="0">
                <a:solidFill>
                  <a:srgbClr val="0070C0"/>
                </a:solidFill>
              </a:rPr>
              <a:t>типологизации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–</a:t>
            </a:r>
            <a:r>
              <a:rPr lang="ru-RU" b="1" dirty="0" smtClean="0"/>
              <a:t> </a:t>
            </a:r>
            <a:r>
              <a:rPr lang="ru-RU" dirty="0" smtClean="0"/>
              <a:t>это единство критерия, на основе которого выделяются типы культур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Критерии, на основе </a:t>
            </a:r>
            <a:r>
              <a:rPr lang="ru-RU" sz="3000" b="1" dirty="0" smtClean="0"/>
              <a:t>которых </a:t>
            </a:r>
            <a:r>
              <a:rPr lang="ru-RU" sz="3000" b="1" dirty="0" smtClean="0"/>
              <a:t>выделяются </a:t>
            </a:r>
            <a:r>
              <a:rPr lang="ru-RU" sz="3000" b="1" dirty="0" smtClean="0"/>
              <a:t/>
            </a:r>
            <a:br>
              <a:rPr lang="ru-RU" sz="3000" b="1" dirty="0" smtClean="0"/>
            </a:br>
            <a:r>
              <a:rPr lang="ru-RU" sz="3000" b="1" dirty="0" smtClean="0"/>
              <a:t>типы </a:t>
            </a:r>
            <a:r>
              <a:rPr lang="ru-RU" sz="3000" b="1" dirty="0" smtClean="0"/>
              <a:t>культур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51149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способ </a:t>
            </a:r>
            <a:r>
              <a:rPr lang="ru-RU" b="1" dirty="0" smtClean="0">
                <a:solidFill>
                  <a:srgbClr val="0070C0"/>
                </a:solidFill>
              </a:rPr>
              <a:t>трансляции культуры </a:t>
            </a:r>
            <a:r>
              <a:rPr lang="ru-RU" dirty="0" smtClean="0"/>
              <a:t>(традиционные и нетрадиционные);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специфика </a:t>
            </a:r>
            <a:r>
              <a:rPr lang="ru-RU" b="1" dirty="0" smtClean="0">
                <a:solidFill>
                  <a:srgbClr val="0070C0"/>
                </a:solidFill>
              </a:rPr>
              <a:t>социальной солидарности </a:t>
            </a:r>
            <a:r>
              <a:rPr lang="ru-RU" dirty="0" smtClean="0"/>
              <a:t>(этнические, национальные, религиозные типы);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элементы </a:t>
            </a:r>
            <a:r>
              <a:rPr lang="ru-RU" b="1" dirty="0" smtClean="0">
                <a:solidFill>
                  <a:srgbClr val="0070C0"/>
                </a:solidFill>
              </a:rPr>
              <a:t>социальной системы </a:t>
            </a:r>
            <a:r>
              <a:rPr lang="ru-RU" dirty="0" smtClean="0"/>
              <a:t>(сельская, городская, профессиональная, криминальная и т.д.);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уровень </a:t>
            </a:r>
            <a:r>
              <a:rPr lang="ru-RU" b="1" dirty="0" smtClean="0">
                <a:solidFill>
                  <a:srgbClr val="0070C0"/>
                </a:solidFill>
              </a:rPr>
              <a:t>технологии материального, социального и интеллектуального производства (</a:t>
            </a:r>
            <a:r>
              <a:rPr lang="ru-RU" dirty="0" err="1" smtClean="0"/>
              <a:t>доиндустриальная</a:t>
            </a:r>
            <a:r>
              <a:rPr lang="ru-RU" dirty="0" smtClean="0"/>
              <a:t>, индустриальная и постиндустриальная культуры);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хронологическая </a:t>
            </a:r>
            <a:r>
              <a:rPr lang="ru-RU" b="1" dirty="0" smtClean="0">
                <a:solidFill>
                  <a:srgbClr val="0070C0"/>
                </a:solidFill>
              </a:rPr>
              <a:t>последовательность </a:t>
            </a:r>
            <a:r>
              <a:rPr lang="ru-RU" dirty="0" smtClean="0"/>
              <a:t>(культура Древнего мира, средневековая культура, культура Нового времени, Новейшая культура);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преобладание </a:t>
            </a:r>
            <a:r>
              <a:rPr lang="ru-RU" b="1" dirty="0" smtClean="0">
                <a:solidFill>
                  <a:srgbClr val="0070C0"/>
                </a:solidFill>
              </a:rPr>
              <a:t>какой–либо социальной подсистемы</a:t>
            </a:r>
            <a:r>
              <a:rPr lang="ru-RU" dirty="0" smtClean="0"/>
              <a:t>: экономическая культура (</a:t>
            </a:r>
            <a:r>
              <a:rPr lang="ru-RU" dirty="0" err="1" smtClean="0"/>
              <a:t>культура</a:t>
            </a:r>
            <a:r>
              <a:rPr lang="ru-RU" dirty="0" smtClean="0"/>
              <a:t> Запада и Востока), ценностная культура (Китайская культура), политическая культура (Ближний Восток) и т.д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429</Words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Лекция 2  «Основания сопоставления, сравнения и  систематизации культур»</vt:lpstr>
      <vt:lpstr>2.1 Типология культуры</vt:lpstr>
      <vt:lpstr>Типология культуры – это знание, описание, понимание, классификация различных проявлений культуры на основании какого–либо признака</vt:lpstr>
      <vt:lpstr>2.2 Основные понятия процесса типологизации культур</vt:lpstr>
      <vt:lpstr>Основные виды культуры </vt:lpstr>
      <vt:lpstr>2.3 Значение типологии культур</vt:lpstr>
      <vt:lpstr>2.4 Основания типологии культур</vt:lpstr>
      <vt:lpstr>2.5 Современные подходы к типологии культуры</vt:lpstr>
      <vt:lpstr>Критерии, на основе которых выделяются  типы культур</vt:lpstr>
      <vt:lpstr>Основные  подходы к пониманию культурно–исторического развития и многообразия социокультурных миров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Основания сопоставления, сравнения и систематизации культур</dc:title>
  <dc:creator>Anna Anisimova</dc:creator>
  <cp:lastModifiedBy>Anna Anisimova</cp:lastModifiedBy>
  <cp:revision>18</cp:revision>
  <dcterms:created xsi:type="dcterms:W3CDTF">2001-12-31T22:40:39Z</dcterms:created>
  <dcterms:modified xsi:type="dcterms:W3CDTF">2002-01-01T07:11:47Z</dcterms:modified>
</cp:coreProperties>
</file>