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do1.krsk.irgups.ru/course/view.php?id=124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357298"/>
            <a:ext cx="8643998" cy="1470025"/>
          </a:xfrm>
        </p:spPr>
        <p:txBody>
          <a:bodyPr>
            <a:noAutofit/>
          </a:bodyPr>
          <a:lstStyle/>
          <a:p>
            <a:r>
              <a:rPr lang="ru-RU" sz="3300" b="1" u="sng" dirty="0" smtClean="0">
                <a:hlinkClick r:id="rId2" tooltip="Редактировать название темы"/>
              </a:rPr>
              <a:t>Раздел 1. Теоретические основы изучения межкультурной </a:t>
            </a:r>
            <a:r>
              <a:rPr lang="ru-RU" sz="3300" b="1" u="sng" dirty="0" smtClean="0">
                <a:hlinkClick r:id="rId2" tooltip="Редактировать название темы"/>
              </a:rPr>
              <a:t>коммуникации (МКК) </a:t>
            </a:r>
            <a:br>
              <a:rPr lang="ru-RU" sz="3300" b="1" u="sng" dirty="0" smtClean="0">
                <a:hlinkClick r:id="rId2" tooltip="Редактировать название темы"/>
              </a:rPr>
            </a:br>
            <a:r>
              <a:rPr lang="ru-RU" sz="3300" b="1" u="sng" dirty="0" smtClean="0">
                <a:hlinkClick r:id="rId2" tooltip="Редактировать название темы"/>
              </a:rPr>
              <a:t/>
            </a:r>
            <a:br>
              <a:rPr lang="ru-RU" sz="3300" b="1" u="sng" dirty="0" smtClean="0">
                <a:hlinkClick r:id="rId2" tooltip="Редактировать название темы"/>
              </a:rPr>
            </a:br>
            <a:r>
              <a:rPr lang="ru-RU" sz="3300" b="1" u="sng" dirty="0" smtClean="0">
                <a:hlinkClick r:id="rId2" tooltip="Редактировать название темы"/>
              </a:rPr>
              <a:t>Тема </a:t>
            </a:r>
            <a:r>
              <a:rPr lang="ru-RU" sz="3300" b="1" u="sng" dirty="0" smtClean="0">
                <a:hlinkClick r:id="rId2" tooltip="Редактировать название темы"/>
              </a:rPr>
              <a:t>1. Межкультурная коммуникация: условия, проблемы, ресурсы. Понятие и сущность межкультурной </a:t>
            </a:r>
            <a:r>
              <a:rPr lang="ru-RU" sz="3300" b="1" u="sng" dirty="0" smtClean="0">
                <a:hlinkClick r:id="rId2" tooltip="Редактировать название темы"/>
              </a:rPr>
              <a:t>коммуникации</a:t>
            </a:r>
            <a:endParaRPr lang="ru-RU" sz="3300" b="1" u="sng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4429132"/>
            <a:ext cx="7500990" cy="1857388"/>
          </a:xfrm>
        </p:spPr>
        <p:txBody>
          <a:bodyPr>
            <a:normAutofit fontScale="85000" lnSpcReduction="20000"/>
          </a:bodyPr>
          <a:lstStyle/>
          <a:p>
            <a:pPr marL="514350" indent="-514350"/>
            <a:r>
              <a:rPr lang="ru-RU" b="1" i="1" dirty="0" smtClean="0">
                <a:solidFill>
                  <a:schemeClr val="tx1"/>
                </a:solidFill>
              </a:rPr>
              <a:t>1. Генезис </a:t>
            </a:r>
            <a:r>
              <a:rPr lang="ru-RU" b="1" i="1" dirty="0" smtClean="0">
                <a:solidFill>
                  <a:schemeClr val="tx1"/>
                </a:solidFill>
              </a:rPr>
              <a:t>и теоретические основы </a:t>
            </a:r>
            <a:r>
              <a:rPr lang="ru-RU" b="1" i="1" dirty="0" smtClean="0">
                <a:solidFill>
                  <a:schemeClr val="tx1"/>
                </a:solidFill>
              </a:rPr>
              <a:t>МКК</a:t>
            </a:r>
          </a:p>
          <a:p>
            <a:pPr marL="514350" indent="-514350"/>
            <a:r>
              <a:rPr lang="ru-RU" b="1" i="1" dirty="0" smtClean="0">
                <a:solidFill>
                  <a:schemeClr val="tx1"/>
                </a:solidFill>
              </a:rPr>
              <a:t>2. Структура МКК</a:t>
            </a:r>
            <a:r>
              <a:rPr lang="ru-RU" i="1" dirty="0" smtClean="0">
                <a:solidFill>
                  <a:schemeClr val="tx1"/>
                </a:solidFill>
              </a:rPr>
              <a:t/>
            </a:r>
            <a:br>
              <a:rPr lang="ru-RU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3. Условия эффективной МКК</a:t>
            </a:r>
            <a:r>
              <a:rPr lang="ru-RU" i="1" dirty="0" smtClean="0">
                <a:solidFill>
                  <a:schemeClr val="tx1"/>
                </a:solidFill>
              </a:rPr>
              <a:t/>
            </a:r>
            <a:br>
              <a:rPr lang="ru-RU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4</a:t>
            </a:r>
            <a:r>
              <a:rPr lang="ru-RU" b="1" i="1" dirty="0" smtClean="0">
                <a:solidFill>
                  <a:schemeClr val="tx1"/>
                </a:solidFill>
              </a:rPr>
              <a:t>. Проблемы и барьеры МКК</a:t>
            </a:r>
            <a:r>
              <a:rPr lang="ru-RU" i="1" dirty="0" smtClean="0">
                <a:solidFill>
                  <a:schemeClr val="tx1"/>
                </a:solidFill>
              </a:rPr>
              <a:t/>
            </a:r>
            <a:br>
              <a:rPr lang="ru-RU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5</a:t>
            </a:r>
            <a:r>
              <a:rPr lang="ru-RU" b="1" i="1" dirty="0" smtClean="0">
                <a:solidFill>
                  <a:schemeClr val="tx1"/>
                </a:solidFill>
              </a:rPr>
              <a:t>. Ресурсы </a:t>
            </a:r>
            <a:r>
              <a:rPr lang="ru-RU" b="1" i="1" dirty="0" smtClean="0">
                <a:solidFill>
                  <a:schemeClr val="tx1"/>
                </a:solidFill>
              </a:rPr>
              <a:t>МКК</a:t>
            </a:r>
            <a:endParaRPr lang="ru-RU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ru-RU" i="1" dirty="0" smtClean="0"/>
              <a:t>БЛАГОДАРЮ ЗА ВНИМАНИЕ!</a:t>
            </a:r>
            <a:endParaRPr lang="ru-RU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643998" cy="6286544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КОНТРОЛЬНЫЕ ВОПРОСЫ 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Дайте определение межкультурной коммуникации и раскройте её сущностные характеристики.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 чём заключается различие между </a:t>
            </a:r>
            <a:r>
              <a:rPr lang="ru-RU" dirty="0" err="1" smtClean="0"/>
              <a:t>высококонтекстными</a:t>
            </a:r>
            <a:r>
              <a:rPr lang="ru-RU" dirty="0" smtClean="0"/>
              <a:t> и </a:t>
            </a:r>
            <a:r>
              <a:rPr lang="ru-RU" dirty="0" err="1" smtClean="0"/>
              <a:t>низкоконтекстными</a:t>
            </a:r>
            <a:r>
              <a:rPr lang="ru-RU" dirty="0" smtClean="0"/>
              <a:t> культурами по Э. Холлу? Приведите примеры.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Опишите одно из культурных измерений Г. Хофстеде и его влияние на коммуникацию в деловой сфере.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Назовите и охарактеризуйте основные когнитивные барьеры МКК.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В чём проявляются невербальные барьеры в МКК? Приведите примеры из области </a:t>
            </a:r>
            <a:r>
              <a:rPr lang="ru-RU" dirty="0" err="1" smtClean="0"/>
              <a:t>проксемики</a:t>
            </a:r>
            <a:r>
              <a:rPr lang="ru-RU" dirty="0" smtClean="0"/>
              <a:t> или </a:t>
            </a:r>
            <a:r>
              <a:rPr lang="ru-RU" dirty="0" err="1" smtClean="0"/>
              <a:t>кинесики</a:t>
            </a:r>
            <a:r>
              <a:rPr lang="ru-RU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Опишите фазы культурного шока. Какие стратегии аккультурации вы знаете?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межкультурная компетентность и из каких компонентов она состоит?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Каковы внутренние ресурсы личности для успешной МКК?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Какую роль в МКК играют культурные медиаторы (посредники)?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Опишите один из активных методов обучения МКК и его педагогический потенциал.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582594"/>
          </a:xfrm>
        </p:spPr>
        <p:txBody>
          <a:bodyPr>
            <a:normAutofit/>
          </a:bodyPr>
          <a:lstStyle/>
          <a:p>
            <a:r>
              <a:rPr lang="ru-RU" sz="3000" b="1" dirty="0" smtClean="0"/>
              <a:t>1. Генезис и теоретические основы МКК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	– антропологи </a:t>
            </a:r>
            <a:r>
              <a:rPr lang="ru-RU" dirty="0" smtClean="0"/>
              <a:t>(</a:t>
            </a:r>
            <a:r>
              <a:rPr lang="ru-RU" b="1" i="1" dirty="0" smtClean="0"/>
              <a:t>Ф. </a:t>
            </a:r>
            <a:r>
              <a:rPr lang="ru-RU" b="1" i="1" dirty="0" err="1" smtClean="0"/>
              <a:t>Боас</a:t>
            </a:r>
            <a:r>
              <a:rPr lang="ru-RU" b="1" i="1" dirty="0" smtClean="0"/>
              <a:t>, Р. Бенедикт</a:t>
            </a:r>
            <a:r>
              <a:rPr lang="ru-RU" dirty="0" smtClean="0"/>
              <a:t>),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– лингвисты </a:t>
            </a:r>
            <a:r>
              <a:rPr lang="ru-RU" dirty="0" smtClean="0"/>
              <a:t>(</a:t>
            </a:r>
            <a:r>
              <a:rPr lang="ru-RU" b="1" i="1" dirty="0" smtClean="0"/>
              <a:t>Э. Сепир, Б. Уорф</a:t>
            </a:r>
            <a:r>
              <a:rPr lang="ru-RU" dirty="0" smtClean="0"/>
              <a:t>). 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	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МКК имеет </a:t>
            </a:r>
            <a:r>
              <a:rPr lang="ru-RU" b="1" dirty="0" smtClean="0"/>
              <a:t>два главных истока: 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	1. практический</a:t>
            </a:r>
            <a:r>
              <a:rPr lang="ru-RU" dirty="0" smtClean="0"/>
              <a:t> (существовавший всегда) </a:t>
            </a:r>
            <a:r>
              <a:rPr lang="ru-RU" dirty="0" smtClean="0"/>
              <a:t>- практические </a:t>
            </a:r>
            <a:r>
              <a:rPr lang="ru-RU" dirty="0" smtClean="0"/>
              <a:t>истоки: "Встреча культур" в </a:t>
            </a:r>
            <a:r>
              <a:rPr lang="ru-RU" dirty="0" smtClean="0"/>
              <a:t>истории:</a:t>
            </a:r>
          </a:p>
          <a:p>
            <a:pPr lvl="1"/>
            <a:r>
              <a:rPr lang="ru-RU" dirty="0" smtClean="0"/>
              <a:t>торговля</a:t>
            </a:r>
            <a:endParaRPr lang="ru-RU" dirty="0" smtClean="0"/>
          </a:p>
          <a:p>
            <a:pPr lvl="1"/>
            <a:r>
              <a:rPr lang="ru-RU" dirty="0" smtClean="0"/>
              <a:t>дипломатия</a:t>
            </a:r>
            <a:endParaRPr lang="ru-RU" dirty="0" smtClean="0"/>
          </a:p>
          <a:p>
            <a:pPr lvl="1"/>
            <a:r>
              <a:rPr lang="ru-RU" dirty="0" smtClean="0"/>
              <a:t>завоевания </a:t>
            </a:r>
            <a:r>
              <a:rPr lang="ru-RU" dirty="0" smtClean="0"/>
              <a:t>и </a:t>
            </a:r>
            <a:r>
              <a:rPr lang="ru-RU" dirty="0" smtClean="0"/>
              <a:t>колонизация</a:t>
            </a:r>
            <a:endParaRPr lang="ru-RU" dirty="0" smtClean="0"/>
          </a:p>
          <a:p>
            <a:pPr lvl="1"/>
            <a:r>
              <a:rPr lang="ru-RU" dirty="0" smtClean="0"/>
              <a:t>религиозные миссии</a:t>
            </a:r>
            <a:endParaRPr lang="ru-RU" dirty="0" smtClean="0"/>
          </a:p>
          <a:p>
            <a:pPr lvl="1"/>
            <a:r>
              <a:rPr lang="ru-RU" dirty="0" smtClean="0"/>
              <a:t>путешествия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2. академический</a:t>
            </a:r>
            <a:r>
              <a:rPr lang="ru-RU" dirty="0" smtClean="0"/>
              <a:t> (сформировавшийся в XX веке</a:t>
            </a:r>
            <a:r>
              <a:rPr lang="ru-RU" dirty="0" smtClean="0"/>
              <a:t>) - академические </a:t>
            </a:r>
            <a:r>
              <a:rPr lang="ru-RU" dirty="0" smtClean="0"/>
              <a:t>истоки: рождение научной </a:t>
            </a:r>
            <a:r>
              <a:rPr lang="ru-RU" dirty="0" smtClean="0"/>
              <a:t>дисциплины:</a:t>
            </a:r>
          </a:p>
          <a:p>
            <a:pPr lvl="1"/>
            <a:r>
              <a:rPr lang="ru-RU" dirty="0" smtClean="0"/>
              <a:t>Вторая мировая </a:t>
            </a:r>
            <a:r>
              <a:rPr lang="ru-RU" dirty="0" smtClean="0"/>
              <a:t>война</a:t>
            </a:r>
            <a:endParaRPr lang="ru-RU" dirty="0" smtClean="0"/>
          </a:p>
          <a:p>
            <a:pPr lvl="1"/>
            <a:r>
              <a:rPr lang="ru-RU" dirty="0" smtClean="0"/>
              <a:t>Холодная война и </a:t>
            </a:r>
            <a:r>
              <a:rPr lang="ru-RU" dirty="0" smtClean="0"/>
              <a:t>геополитика</a:t>
            </a:r>
            <a:endParaRPr lang="ru-RU" dirty="0" smtClean="0"/>
          </a:p>
          <a:p>
            <a:pPr lvl="1"/>
            <a:r>
              <a:rPr lang="ru-RU" dirty="0" smtClean="0"/>
              <a:t>создание </a:t>
            </a:r>
            <a:r>
              <a:rPr lang="ru-RU" dirty="0" smtClean="0"/>
              <a:t>международных </a:t>
            </a:r>
            <a:r>
              <a:rPr lang="ru-RU" dirty="0" smtClean="0"/>
              <a:t>организаций</a:t>
            </a:r>
            <a:endParaRPr lang="ru-RU" dirty="0" smtClean="0"/>
          </a:p>
          <a:p>
            <a:pPr lvl="1"/>
            <a:r>
              <a:rPr lang="ru-RU" dirty="0" smtClean="0"/>
              <a:t>экономическая глобализация</a:t>
            </a:r>
            <a:endParaRPr lang="ru-RU" dirty="0" smtClean="0"/>
          </a:p>
          <a:p>
            <a:pPr lvl="1"/>
            <a:r>
              <a:rPr lang="ru-RU" dirty="0" smtClean="0"/>
              <a:t>«волны</a:t>
            </a:r>
            <a:r>
              <a:rPr lang="ru-RU" dirty="0" smtClean="0"/>
              <a:t>" иммиграции в США и другие развитые </a:t>
            </a:r>
            <a:r>
              <a:rPr lang="ru-RU" dirty="0" smtClean="0"/>
              <a:t>страны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72296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9600" b="1" dirty="0" smtClean="0"/>
              <a:t>Ключевые </a:t>
            </a:r>
            <a:r>
              <a:rPr lang="ru-RU" sz="9600" b="1" dirty="0" smtClean="0"/>
              <a:t>фигуры и </a:t>
            </a:r>
            <a:r>
              <a:rPr lang="ru-RU" sz="9600" b="1" dirty="0" smtClean="0"/>
              <a:t>теории</a:t>
            </a:r>
          </a:p>
          <a:p>
            <a:pPr algn="ctr">
              <a:buNone/>
            </a:pPr>
            <a:endParaRPr lang="ru-RU" sz="9600" dirty="0" smtClean="0"/>
          </a:p>
          <a:p>
            <a:pPr lvl="2"/>
            <a:r>
              <a:rPr lang="ru-RU" sz="7200" b="1" dirty="0" smtClean="0"/>
              <a:t>Эдвард Холл</a:t>
            </a:r>
            <a:r>
              <a:rPr lang="ru-RU" sz="6400" dirty="0" smtClean="0"/>
              <a:t> </a:t>
            </a:r>
            <a:r>
              <a:rPr lang="ru-RU" sz="5600" dirty="0" smtClean="0"/>
              <a:t>— считается </a:t>
            </a:r>
            <a:r>
              <a:rPr lang="ru-RU" sz="5600" b="1" dirty="0" smtClean="0"/>
              <a:t>"отцом" межкультурной </a:t>
            </a:r>
            <a:r>
              <a:rPr lang="ru-RU" sz="5600" b="1" dirty="0" smtClean="0"/>
              <a:t>коммуникации, </a:t>
            </a:r>
            <a:r>
              <a:rPr lang="ru-RU" sz="5600" dirty="0" smtClean="0"/>
              <a:t>разработал </a:t>
            </a:r>
            <a:r>
              <a:rPr lang="ru-RU" sz="5600" dirty="0" smtClean="0"/>
              <a:t>концепции:</a:t>
            </a:r>
          </a:p>
          <a:p>
            <a:pPr lvl="1"/>
            <a:r>
              <a:rPr lang="ru-RU" sz="6400" dirty="0" err="1" smtClean="0"/>
              <a:t>высококонтекстные</a:t>
            </a:r>
            <a:r>
              <a:rPr lang="ru-RU" sz="6400" dirty="0" smtClean="0"/>
              <a:t> </a:t>
            </a:r>
            <a:r>
              <a:rPr lang="ru-RU" sz="6400" dirty="0" smtClean="0"/>
              <a:t>и </a:t>
            </a:r>
            <a:r>
              <a:rPr lang="ru-RU" sz="6400" dirty="0" err="1" smtClean="0"/>
              <a:t>низкоконтекстные</a:t>
            </a:r>
            <a:r>
              <a:rPr lang="ru-RU" sz="6400" dirty="0" smtClean="0"/>
              <a:t> культуры </a:t>
            </a:r>
          </a:p>
          <a:p>
            <a:pPr lvl="1"/>
            <a:r>
              <a:rPr lang="ru-RU" sz="6400" dirty="0" err="1" smtClean="0"/>
              <a:t>проксемика</a:t>
            </a:r>
            <a:r>
              <a:rPr lang="ru-RU" sz="6400" dirty="0" smtClean="0"/>
              <a:t> </a:t>
            </a:r>
          </a:p>
          <a:p>
            <a:pPr lvl="1"/>
            <a:r>
              <a:rPr lang="ru-RU" sz="6400" dirty="0" err="1" smtClean="0"/>
              <a:t>полихронные</a:t>
            </a:r>
            <a:r>
              <a:rPr lang="ru-RU" sz="6400" dirty="0" smtClean="0"/>
              <a:t> </a:t>
            </a:r>
            <a:r>
              <a:rPr lang="ru-RU" sz="6400" dirty="0" smtClean="0"/>
              <a:t>и </a:t>
            </a:r>
            <a:r>
              <a:rPr lang="ru-RU" sz="6400" dirty="0" err="1" smtClean="0"/>
              <a:t>монохронные</a:t>
            </a:r>
            <a:r>
              <a:rPr lang="ru-RU" sz="6400" dirty="0" smtClean="0"/>
              <a:t> культуры </a:t>
            </a:r>
          </a:p>
          <a:p>
            <a:pPr lvl="2"/>
            <a:r>
              <a:rPr lang="ru-RU" sz="7200" b="1" dirty="0" err="1" smtClean="0"/>
              <a:t>Герт</a:t>
            </a:r>
            <a:r>
              <a:rPr lang="ru-RU" sz="7200" b="1" dirty="0" smtClean="0"/>
              <a:t> Хофстеде</a:t>
            </a:r>
            <a:r>
              <a:rPr lang="ru-RU" sz="7200" dirty="0" smtClean="0"/>
              <a:t> </a:t>
            </a:r>
            <a:r>
              <a:rPr lang="ru-RU" sz="5600" dirty="0" smtClean="0"/>
              <a:t>— </a:t>
            </a:r>
            <a:r>
              <a:rPr lang="ru-RU" sz="5600" b="1" dirty="0" smtClean="0"/>
              <a:t>культурные </a:t>
            </a:r>
            <a:r>
              <a:rPr lang="ru-RU" sz="5600" b="1" dirty="0" smtClean="0"/>
              <a:t>измерения</a:t>
            </a:r>
            <a:r>
              <a:rPr lang="ru-RU" sz="5600" dirty="0" smtClean="0"/>
              <a:t> (дистанция власти, индивидуализм/коллективизм, избегание неопределенности, </a:t>
            </a:r>
            <a:r>
              <a:rPr lang="ru-RU" sz="5600" dirty="0" err="1" smtClean="0"/>
              <a:t>маскулинность</a:t>
            </a:r>
            <a:r>
              <a:rPr lang="ru-RU" sz="5600" dirty="0" smtClean="0"/>
              <a:t>/</a:t>
            </a:r>
            <a:r>
              <a:rPr lang="ru-RU" sz="5600" dirty="0" err="1" smtClean="0"/>
              <a:t>фемининность</a:t>
            </a:r>
            <a:r>
              <a:rPr lang="ru-RU" sz="5600" dirty="0" smtClean="0"/>
              <a:t>, позже — долгосрочная ориентация). </a:t>
            </a:r>
          </a:p>
          <a:p>
            <a:pPr lvl="2"/>
            <a:r>
              <a:rPr lang="ru-RU" sz="7200" b="1" dirty="0" smtClean="0"/>
              <a:t>Гарри </a:t>
            </a:r>
            <a:r>
              <a:rPr lang="ru-RU" sz="7200" b="1" dirty="0" err="1" smtClean="0"/>
              <a:t>Триандис</a:t>
            </a:r>
            <a:r>
              <a:rPr lang="ru-RU" sz="5600" dirty="0" smtClean="0"/>
              <a:t> </a:t>
            </a:r>
            <a:r>
              <a:rPr lang="ru-RU" sz="5600" dirty="0" smtClean="0"/>
              <a:t>— теория</a:t>
            </a:r>
            <a:r>
              <a:rPr lang="ru-RU" sz="5600" dirty="0" smtClean="0"/>
              <a:t> </a:t>
            </a:r>
            <a:r>
              <a:rPr lang="ru-RU" sz="5600" b="1" dirty="0" smtClean="0"/>
              <a:t>индивидуализма и коллективизма</a:t>
            </a:r>
            <a:r>
              <a:rPr lang="ru-RU" sz="5600" dirty="0" smtClean="0"/>
              <a:t>, </a:t>
            </a:r>
            <a:r>
              <a:rPr lang="ru-RU" sz="5600" dirty="0" smtClean="0"/>
              <a:t>понятие </a:t>
            </a:r>
            <a:r>
              <a:rPr lang="ru-RU" sz="5600" dirty="0" smtClean="0"/>
              <a:t>горизонтального и вертикального измерения.</a:t>
            </a:r>
          </a:p>
          <a:p>
            <a:pPr lvl="2"/>
            <a:r>
              <a:rPr lang="ru-RU" sz="7200" b="1" dirty="0" smtClean="0"/>
              <a:t>Уильям </a:t>
            </a:r>
            <a:r>
              <a:rPr lang="ru-RU" sz="7200" b="1" dirty="0" err="1" smtClean="0"/>
              <a:t>Гудикунст</a:t>
            </a:r>
            <a:r>
              <a:rPr lang="ru-RU" sz="5600" dirty="0" smtClean="0"/>
              <a:t> </a:t>
            </a:r>
            <a:r>
              <a:rPr lang="ru-RU" sz="5600" dirty="0" smtClean="0"/>
              <a:t>— теория</a:t>
            </a:r>
            <a:r>
              <a:rPr lang="ru-RU" sz="5600" dirty="0" smtClean="0"/>
              <a:t> </a:t>
            </a:r>
            <a:r>
              <a:rPr lang="ru-RU" sz="5600" b="1" dirty="0" smtClean="0"/>
              <a:t>неопределенности и беспокойства</a:t>
            </a:r>
            <a:r>
              <a:rPr lang="ru-RU" sz="5600" dirty="0" smtClean="0"/>
              <a:t> в межкультурных </a:t>
            </a:r>
            <a:r>
              <a:rPr lang="ru-RU" sz="5600" dirty="0" smtClean="0"/>
              <a:t>контактах.</a:t>
            </a:r>
            <a:endParaRPr lang="ru-RU" sz="5600" dirty="0" smtClean="0"/>
          </a:p>
          <a:p>
            <a:pPr lvl="2"/>
            <a:r>
              <a:rPr lang="ru-RU" sz="7200" b="1" dirty="0" smtClean="0"/>
              <a:t>Фонды (</a:t>
            </a:r>
            <a:r>
              <a:rPr lang="ru-RU" sz="7200" b="1" dirty="0" err="1" smtClean="0"/>
              <a:t>Фулбрайт</a:t>
            </a:r>
            <a:r>
              <a:rPr lang="ru-RU" sz="7200" b="1" dirty="0" smtClean="0"/>
              <a:t>, Рокфеллера)</a:t>
            </a:r>
            <a:r>
              <a:rPr lang="ru-RU" sz="7200" dirty="0" smtClean="0"/>
              <a:t> и </a:t>
            </a:r>
            <a:r>
              <a:rPr lang="ru-RU" sz="7200" b="1" dirty="0" smtClean="0"/>
              <a:t>университеты</a:t>
            </a:r>
          </a:p>
          <a:p>
            <a:pPr>
              <a:buNone/>
            </a:pPr>
            <a:endParaRPr lang="ru-RU" sz="6400" b="1" dirty="0" smtClean="0"/>
          </a:p>
          <a:p>
            <a:pPr>
              <a:buNone/>
            </a:pPr>
            <a:r>
              <a:rPr lang="ru-RU" sz="6400" b="1" dirty="0" smtClean="0"/>
              <a:t>	1.2</a:t>
            </a:r>
            <a:r>
              <a:rPr lang="ru-RU" sz="6400" b="1" dirty="0" smtClean="0"/>
              <a:t>. </a:t>
            </a:r>
            <a:r>
              <a:rPr lang="ru-RU" sz="8000" b="1" dirty="0" smtClean="0"/>
              <a:t>МКК</a:t>
            </a:r>
            <a:r>
              <a:rPr lang="ru-RU" sz="8000" dirty="0" smtClean="0"/>
              <a:t> </a:t>
            </a:r>
            <a:r>
              <a:rPr lang="ru-RU" sz="6400" dirty="0" smtClean="0"/>
              <a:t>– это процесс символического взаимодействия между индивидами или группами, принадлежащими к разным культурам, в ходе которого происходит обмен информацией и смыслами, опосредованный культурными различиями. </a:t>
            </a:r>
            <a:endParaRPr lang="ru-RU" sz="6400" b="1" dirty="0" smtClean="0"/>
          </a:p>
          <a:p>
            <a:pPr>
              <a:buNone/>
            </a:pPr>
            <a:r>
              <a:rPr lang="ru-RU" sz="6400" b="1" dirty="0" smtClean="0"/>
              <a:t>	Сущность</a:t>
            </a:r>
            <a:r>
              <a:rPr lang="ru-RU" sz="6400" dirty="0" smtClean="0"/>
              <a:t> – в преодолении культурных различий для достижения взаимопонимания и решения общих задач. </a:t>
            </a:r>
          </a:p>
          <a:p>
            <a:pPr>
              <a:buNone/>
            </a:pPr>
            <a:r>
              <a:rPr lang="ru-RU" sz="6400" b="1" dirty="0" smtClean="0"/>
              <a:t>		</a:t>
            </a:r>
          </a:p>
          <a:p>
            <a:pPr>
              <a:buNone/>
            </a:pPr>
            <a:r>
              <a:rPr lang="ru-RU" sz="6400" b="1" dirty="0" smtClean="0"/>
              <a:t>	</a:t>
            </a:r>
            <a:r>
              <a:rPr lang="ru-RU" sz="6400" b="1" dirty="0" smtClean="0"/>
              <a:t>1.3</a:t>
            </a:r>
            <a:r>
              <a:rPr lang="ru-RU" sz="6400" b="1" dirty="0" smtClean="0"/>
              <a:t>. </a:t>
            </a:r>
            <a:r>
              <a:rPr lang="ru-RU" sz="8000" b="1" dirty="0" err="1" smtClean="0"/>
              <a:t>Кросс-культурная</a:t>
            </a:r>
            <a:r>
              <a:rPr lang="ru-RU" sz="8000" b="1" dirty="0" smtClean="0"/>
              <a:t> коммуникация</a:t>
            </a:r>
            <a:r>
              <a:rPr lang="ru-RU" sz="6400" dirty="0" smtClean="0"/>
              <a:t> – сравнение коммуникативных практик разных культур. </a:t>
            </a:r>
            <a:endParaRPr lang="ru-RU" sz="6400" dirty="0" smtClean="0"/>
          </a:p>
          <a:p>
            <a:pPr>
              <a:buNone/>
            </a:pPr>
            <a:r>
              <a:rPr lang="ru-RU" sz="6400" b="1" dirty="0" smtClean="0"/>
              <a:t>	</a:t>
            </a:r>
            <a:r>
              <a:rPr lang="ru-RU" sz="6400" b="1" dirty="0" err="1" smtClean="0"/>
              <a:t>Интеркультурная</a:t>
            </a:r>
            <a:r>
              <a:rPr lang="ru-RU" sz="6400" b="1" dirty="0" smtClean="0"/>
              <a:t> </a:t>
            </a:r>
            <a:r>
              <a:rPr lang="ru-RU" sz="6400" b="1" dirty="0" smtClean="0"/>
              <a:t>коммуникация</a:t>
            </a:r>
            <a:r>
              <a:rPr lang="ru-RU" sz="6400" dirty="0" smtClean="0"/>
              <a:t> – подчеркивает идею диалога и взаимного обогащения. </a:t>
            </a:r>
            <a:endParaRPr lang="ru-RU" sz="6400" dirty="0" smtClean="0"/>
          </a:p>
          <a:p>
            <a:pPr>
              <a:buNone/>
            </a:pPr>
            <a:r>
              <a:rPr lang="ru-RU" sz="6400" b="1" dirty="0" smtClean="0"/>
              <a:t>	</a:t>
            </a:r>
            <a:r>
              <a:rPr lang="ru-RU" sz="6400" b="1" dirty="0" err="1" smtClean="0"/>
              <a:t>Поликультурность</a:t>
            </a:r>
            <a:r>
              <a:rPr lang="ru-RU" sz="6400" dirty="0" smtClean="0"/>
              <a:t> – констатация факта сосуществования многих культур в одном пространстве</a:t>
            </a:r>
            <a:r>
              <a:rPr lang="ru-RU" sz="6400" dirty="0" smtClean="0"/>
              <a:t>.</a:t>
            </a:r>
            <a:endParaRPr lang="ru-RU" sz="6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654032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>2. Структура </a:t>
            </a:r>
            <a:r>
              <a:rPr lang="ru-RU" sz="3300" b="1" dirty="0" smtClean="0"/>
              <a:t>МКК</a:t>
            </a:r>
            <a:endParaRPr lang="ru-RU" sz="33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643602"/>
          </a:xfrm>
        </p:spPr>
        <p:txBody>
          <a:bodyPr>
            <a:normAutofit fontScale="55000" lnSpcReduction="20000"/>
          </a:bodyPr>
          <a:lstStyle/>
          <a:p>
            <a:pPr algn="r">
              <a:buNone/>
            </a:pPr>
            <a:r>
              <a:rPr lang="ru-RU" dirty="0" smtClean="0"/>
              <a:t>	</a:t>
            </a:r>
            <a:r>
              <a:rPr lang="ru-RU" sz="3500" i="1" dirty="0" smtClean="0">
                <a:solidFill>
                  <a:schemeClr val="tx2"/>
                </a:solidFill>
              </a:rPr>
              <a:t>Любая </a:t>
            </a:r>
            <a:r>
              <a:rPr lang="ru-RU" sz="3500" i="1" dirty="0" smtClean="0">
                <a:solidFill>
                  <a:schemeClr val="tx2"/>
                </a:solidFill>
              </a:rPr>
              <a:t>коммуникативная модель усложняется в МКК </a:t>
            </a:r>
            <a:r>
              <a:rPr lang="ru-RU" sz="3500" i="1" dirty="0" smtClean="0">
                <a:solidFill>
                  <a:schemeClr val="tx2"/>
                </a:solidFill>
              </a:rPr>
              <a:t>фактором «культурного </a:t>
            </a:r>
            <a:r>
              <a:rPr lang="ru-RU" sz="3500" i="1" dirty="0" smtClean="0">
                <a:solidFill>
                  <a:schemeClr val="tx2"/>
                </a:solidFill>
              </a:rPr>
              <a:t>фильтра». </a:t>
            </a:r>
            <a:endParaRPr lang="ru-RU" sz="3500" i="1" dirty="0" smtClean="0">
              <a:solidFill>
                <a:schemeClr val="tx2"/>
              </a:solidFill>
            </a:endParaRPr>
          </a:p>
          <a:p>
            <a:pPr algn="r">
              <a:buNone/>
            </a:pPr>
            <a:r>
              <a:rPr lang="ru-RU" sz="3500" i="1" dirty="0" smtClean="0">
                <a:solidFill>
                  <a:schemeClr val="tx2"/>
                </a:solidFill>
              </a:rPr>
              <a:t>	</a:t>
            </a:r>
            <a:r>
              <a:rPr lang="ru-RU" sz="3500" i="1" dirty="0" smtClean="0">
                <a:solidFill>
                  <a:schemeClr val="tx2"/>
                </a:solidFill>
              </a:rPr>
              <a:t>Шумом </a:t>
            </a:r>
            <a:r>
              <a:rPr lang="ru-RU" sz="3500" i="1" dirty="0" smtClean="0">
                <a:solidFill>
                  <a:schemeClr val="tx2"/>
                </a:solidFill>
              </a:rPr>
              <a:t>становятся не только технические помехи, но и культурные барьеры.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sz="4000" b="1" dirty="0" smtClean="0"/>
              <a:t>К</a:t>
            </a:r>
            <a:r>
              <a:rPr lang="ru-RU" sz="4000" b="1" dirty="0" smtClean="0"/>
              <a:t>омпоненты </a:t>
            </a:r>
            <a:r>
              <a:rPr lang="ru-RU" sz="4000" b="1" dirty="0" smtClean="0"/>
              <a:t>структуры МКК:</a:t>
            </a:r>
          </a:p>
          <a:p>
            <a:pPr lvl="0"/>
            <a:r>
              <a:rPr lang="ru-RU" b="1" dirty="0" smtClean="0"/>
              <a:t>Языковой</a:t>
            </a:r>
            <a:r>
              <a:rPr lang="ru-RU" dirty="0" smtClean="0"/>
              <a:t> — знания языковой и речевой </a:t>
            </a:r>
            <a:r>
              <a:rPr lang="ru-RU" dirty="0" smtClean="0"/>
              <a:t>системы.</a:t>
            </a:r>
            <a:endParaRPr lang="ru-RU" dirty="0" smtClean="0"/>
          </a:p>
          <a:p>
            <a:pPr lvl="0"/>
            <a:r>
              <a:rPr lang="ru-RU" b="1" dirty="0" err="1" smtClean="0"/>
              <a:t>Когнитивно-речевой</a:t>
            </a:r>
            <a:r>
              <a:rPr lang="ru-RU" dirty="0" smtClean="0"/>
              <a:t> — осознание идеи межкультурной коммуникации при помощи языковых </a:t>
            </a:r>
            <a:r>
              <a:rPr lang="ru-RU" dirty="0" smtClean="0"/>
              <a:t>средств.</a:t>
            </a:r>
            <a:endParaRPr lang="ru-RU" dirty="0" smtClean="0"/>
          </a:p>
          <a:p>
            <a:pPr lvl="0"/>
            <a:r>
              <a:rPr lang="ru-RU" b="1" dirty="0" err="1" smtClean="0"/>
              <a:t>Коммуникативно-деятельностный</a:t>
            </a:r>
            <a:r>
              <a:rPr lang="ru-RU" dirty="0" smtClean="0"/>
              <a:t> — предрасположенность к типу социально-речевого поведения, основой которого является понимание, сотрудничество, коммуникативные умения построения диалога культур.</a:t>
            </a:r>
          </a:p>
          <a:p>
            <a:pPr lvl="0"/>
            <a:r>
              <a:rPr lang="ru-RU" b="1" dirty="0" smtClean="0"/>
              <a:t>Эмоциональный</a:t>
            </a:r>
            <a:r>
              <a:rPr lang="ru-RU" dirty="0" smtClean="0"/>
              <a:t> — относительно устойчивые чувства человека к объектам и процессу взаимодействия с ними, выражающиеся в эмоционально-ценностной оценке возникающих межличностных и межнациональных отношений.</a:t>
            </a:r>
          </a:p>
          <a:p>
            <a:pPr lvl="0"/>
            <a:r>
              <a:rPr lang="ru-RU" b="1" dirty="0" err="1" smtClean="0"/>
              <a:t>Аксиологический</a:t>
            </a:r>
            <a:r>
              <a:rPr lang="ru-RU" dirty="0" smtClean="0"/>
              <a:t> — основные мировоззренческие идеалы конкретного человека, его мотивационные ценностные отношения к коммуникации, совокупность жизненных смыслов, включающих в идеале отношения субъекта к коммуникации как равноправному диалогу на основе паритета и уважения к системе ценностей носителей другой культуры и другого языка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71514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4000" b="1" dirty="0" smtClean="0"/>
              <a:t>Виды </a:t>
            </a:r>
            <a:r>
              <a:rPr lang="ru-RU" sz="4000" b="1" dirty="0" smtClean="0"/>
              <a:t>МКК:</a:t>
            </a:r>
          </a:p>
          <a:p>
            <a:pPr lvl="0"/>
            <a:r>
              <a:rPr lang="ru-RU" b="1" dirty="0" smtClean="0"/>
              <a:t>Прямая</a:t>
            </a:r>
            <a:r>
              <a:rPr lang="ru-RU" dirty="0" smtClean="0"/>
              <a:t> — информация адресована непосредственно от отправителя к </a:t>
            </a:r>
            <a:r>
              <a:rPr lang="ru-RU" dirty="0" smtClean="0"/>
              <a:t>получателю.</a:t>
            </a:r>
            <a:endParaRPr lang="ru-RU" dirty="0" smtClean="0"/>
          </a:p>
          <a:p>
            <a:pPr lvl="0"/>
            <a:r>
              <a:rPr lang="ru-RU" b="1" dirty="0" smtClean="0"/>
              <a:t>Косвенная</a:t>
            </a:r>
            <a:r>
              <a:rPr lang="ru-RU" dirty="0" smtClean="0"/>
              <a:t> — носит преимущественно односторонний </a:t>
            </a:r>
            <a:r>
              <a:rPr lang="ru-RU" dirty="0" smtClean="0"/>
              <a:t>характер.</a:t>
            </a:r>
            <a:endParaRPr lang="ru-RU" dirty="0" smtClean="0"/>
          </a:p>
          <a:p>
            <a:pPr lvl="0"/>
            <a:r>
              <a:rPr lang="ru-RU" b="1" dirty="0" smtClean="0"/>
              <a:t>Опосредованная</a:t>
            </a:r>
            <a:r>
              <a:rPr lang="ru-RU" dirty="0" smtClean="0"/>
              <a:t> — между партнёрами есть промежуточное звено, выступающее в роли посредника (человек, техническое средство).</a:t>
            </a:r>
          </a:p>
          <a:p>
            <a:pPr lvl="0"/>
            <a:r>
              <a:rPr lang="ru-RU" b="1" dirty="0" smtClean="0"/>
              <a:t>Непосредственная</a:t>
            </a:r>
            <a:r>
              <a:rPr lang="ru-RU" dirty="0" smtClean="0"/>
              <a:t> — нет промежуточного звена, выступающего в роли посредника</a:t>
            </a:r>
            <a:r>
              <a:rPr lang="ru-RU" dirty="0" smtClean="0"/>
              <a:t>.</a:t>
            </a:r>
          </a:p>
          <a:p>
            <a:pPr lvl="0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000" b="1" dirty="0" smtClean="0"/>
              <a:t>Принципы МКК</a:t>
            </a:r>
            <a:r>
              <a:rPr lang="ru-RU" sz="4000" b="1" dirty="0" smtClean="0"/>
              <a:t>:</a:t>
            </a:r>
          </a:p>
          <a:p>
            <a:pPr lvl="0"/>
            <a:r>
              <a:rPr lang="ru-RU" b="1" dirty="0" smtClean="0"/>
              <a:t>Понимание, с представителем какой культурной общности происходит взаимодействие</a:t>
            </a:r>
            <a:r>
              <a:rPr lang="ru-RU" dirty="0" smtClean="0"/>
              <a:t>. Знание истории народа, национальных привычек и традиций минимизирует возможность недопонимания.</a:t>
            </a:r>
          </a:p>
          <a:p>
            <a:pPr lvl="0"/>
            <a:r>
              <a:rPr lang="ru-RU" b="1" dirty="0" smtClean="0"/>
              <a:t>Взаимное уважение</a:t>
            </a:r>
            <a:r>
              <a:rPr lang="ru-RU" dirty="0" smtClean="0"/>
              <a:t> — взаимодействие должно носить долгосрочный характер, основанный на принципах взаимного уважения.</a:t>
            </a:r>
          </a:p>
          <a:p>
            <a:pPr lvl="0"/>
            <a:r>
              <a:rPr lang="ru-RU" b="1" dirty="0" smtClean="0"/>
              <a:t>Уважение к особенностям и стилю коммуникации</a:t>
            </a:r>
            <a:r>
              <a:rPr lang="ru-RU" dirty="0" smtClean="0"/>
              <a:t> — например, учёт территориального происхождения индивида.</a:t>
            </a:r>
          </a:p>
          <a:p>
            <a:pPr lvl="0"/>
            <a:r>
              <a:rPr lang="ru-RU" b="1" dirty="0" smtClean="0"/>
              <a:t>Избегание стереотипов</a:t>
            </a:r>
            <a:r>
              <a:rPr lang="ru-RU" dirty="0" smtClean="0"/>
              <a:t> — стереотипное мышление не позволяет достичь необходимого уровня взаимодействия и усугубляет непонимание между культурными общностями.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000" b="1" dirty="0" smtClean="0"/>
              <a:t>Методы</a:t>
            </a:r>
          </a:p>
          <a:p>
            <a:pPr lvl="1"/>
            <a:r>
              <a:rPr lang="ru-RU" b="1" dirty="0" smtClean="0"/>
              <a:t>Просвещение</a:t>
            </a:r>
            <a:endParaRPr lang="ru-RU" dirty="0" smtClean="0"/>
          </a:p>
          <a:p>
            <a:pPr lvl="1"/>
            <a:r>
              <a:rPr lang="ru-RU" b="1" dirty="0" smtClean="0"/>
              <a:t>Ориентирование</a:t>
            </a:r>
            <a:r>
              <a:rPr lang="ru-RU" dirty="0" smtClean="0"/>
              <a:t> </a:t>
            </a:r>
          </a:p>
          <a:p>
            <a:pPr lvl="1"/>
            <a:r>
              <a:rPr lang="ru-RU" b="1" dirty="0" smtClean="0"/>
              <a:t>Моделирование</a:t>
            </a:r>
            <a:r>
              <a:rPr lang="ru-RU" dirty="0" smtClean="0"/>
              <a:t> </a:t>
            </a:r>
          </a:p>
          <a:p>
            <a:pPr lvl="1"/>
            <a:r>
              <a:rPr lang="ru-RU" b="1" dirty="0" smtClean="0"/>
              <a:t>Тренинг</a:t>
            </a:r>
            <a:r>
              <a:rPr lang="ru-RU" dirty="0" smtClean="0"/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300" b="1" dirty="0" smtClean="0"/>
              <a:t>3. Условия эффективной </a:t>
            </a:r>
            <a:r>
              <a:rPr lang="ru-RU" sz="3300" b="1" dirty="0" smtClean="0"/>
              <a:t>МКК</a:t>
            </a:r>
            <a:endParaRPr lang="ru-RU" sz="33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572560" cy="571504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 smtClean="0"/>
              <a:t>. </a:t>
            </a:r>
            <a:r>
              <a:rPr lang="ru-RU" b="1" dirty="0" smtClean="0"/>
              <a:t>Макро-условия</a:t>
            </a:r>
            <a:r>
              <a:rPr lang="ru-RU" dirty="0" smtClean="0"/>
              <a:t>: Глобализация создает потребность, </a:t>
            </a:r>
            <a:r>
              <a:rPr lang="ru-RU" dirty="0" err="1" smtClean="0"/>
              <a:t>цифровизация</a:t>
            </a:r>
            <a:r>
              <a:rPr lang="ru-RU" dirty="0" smtClean="0"/>
              <a:t> – инструменты, миграция – повседневную среду для </a:t>
            </a:r>
            <a:r>
              <a:rPr lang="ru-RU" dirty="0" smtClean="0"/>
              <a:t>МКК.</a:t>
            </a:r>
          </a:p>
          <a:p>
            <a:pPr>
              <a:buNone/>
            </a:pPr>
            <a:r>
              <a:rPr lang="ru-RU" dirty="0" smtClean="0"/>
              <a:t>2</a:t>
            </a:r>
            <a:r>
              <a:rPr lang="ru-RU" dirty="0" smtClean="0"/>
              <a:t>. </a:t>
            </a:r>
            <a:r>
              <a:rPr lang="ru-RU" b="1" dirty="0" smtClean="0"/>
              <a:t>Микро-условия</a:t>
            </a:r>
            <a:r>
              <a:rPr lang="ru-RU" dirty="0" smtClean="0"/>
              <a:t>: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smtClean="0"/>
              <a:t>Межкультурная </a:t>
            </a:r>
            <a:r>
              <a:rPr lang="ru-RU" b="1" dirty="0" smtClean="0"/>
              <a:t>компетентность</a:t>
            </a:r>
            <a:r>
              <a:rPr lang="ru-RU" dirty="0" smtClean="0"/>
              <a:t> – интегративное качество личности, включающее знания о культурах, навыки взаимодействия и установки (уважение, открытость).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smtClean="0"/>
              <a:t>Толерантность</a:t>
            </a:r>
            <a:r>
              <a:rPr lang="ru-RU" dirty="0" smtClean="0"/>
              <a:t> – терпимость к иному.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Эмпатия</a:t>
            </a:r>
            <a:r>
              <a:rPr lang="ru-RU" dirty="0" smtClean="0"/>
              <a:t> – способность понять чувства другого с его культурной </a:t>
            </a:r>
            <a:r>
              <a:rPr lang="ru-RU" dirty="0" smtClean="0"/>
              <a:t>позиции.</a:t>
            </a:r>
          </a:p>
          <a:p>
            <a:pPr>
              <a:buNone/>
            </a:pPr>
            <a:r>
              <a:rPr lang="ru-RU" dirty="0" smtClean="0"/>
              <a:t>3</a:t>
            </a:r>
            <a:r>
              <a:rPr lang="ru-RU" dirty="0" smtClean="0"/>
              <a:t>. </a:t>
            </a:r>
            <a:r>
              <a:rPr lang="ru-RU" b="1" dirty="0" smtClean="0"/>
              <a:t>Институциональные условия</a:t>
            </a:r>
            <a:r>
              <a:rPr lang="ru-RU" dirty="0" smtClean="0"/>
              <a:t>: Наличие образовательных программ по МКК, кодексов корпоративной этики в международных компаниях, </a:t>
            </a:r>
            <a:r>
              <a:rPr lang="ru-RU" dirty="0" err="1" smtClean="0"/>
              <a:t>антидискриминационного</a:t>
            </a:r>
            <a:r>
              <a:rPr lang="ru-RU" dirty="0" smtClean="0"/>
              <a:t> законодательства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Факторы. Условия эффективной МКК:</a:t>
            </a:r>
          </a:p>
          <a:p>
            <a:r>
              <a:rPr lang="ru-RU" dirty="0" smtClean="0"/>
              <a:t>Учёт культурных различий:</a:t>
            </a:r>
          </a:p>
          <a:p>
            <a:pPr lvl="1"/>
            <a:r>
              <a:rPr lang="ru-RU" i="1" dirty="0" smtClean="0"/>
              <a:t>Знание невербальных символов  </a:t>
            </a:r>
          </a:p>
          <a:p>
            <a:pPr lvl="1"/>
            <a:r>
              <a:rPr lang="ru-RU" i="1" dirty="0" smtClean="0"/>
              <a:t>Учёт восприятия времени </a:t>
            </a:r>
          </a:p>
          <a:p>
            <a:pPr lvl="1"/>
            <a:r>
              <a:rPr lang="ru-RU" i="1" dirty="0" smtClean="0"/>
              <a:t>Осознание ценностей другой культуры </a:t>
            </a:r>
          </a:p>
          <a:p>
            <a:r>
              <a:rPr lang="ru-RU" dirty="0" smtClean="0"/>
              <a:t>Степень доверия между участниками </a:t>
            </a:r>
          </a:p>
          <a:p>
            <a:r>
              <a:rPr lang="ru-RU" dirty="0" smtClean="0"/>
              <a:t>Умение успешно воспринимать информацию </a:t>
            </a:r>
          </a:p>
          <a:p>
            <a:r>
              <a:rPr lang="ru-RU" dirty="0" smtClean="0"/>
              <a:t>Знание вариантных особенностей языка 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00042"/>
            <a:ext cx="8358246" cy="614366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Стратегии для </a:t>
            </a:r>
            <a:r>
              <a:rPr lang="ru-RU" b="1" dirty="0" smtClean="0"/>
              <a:t>эффективной МКК:</a:t>
            </a:r>
          </a:p>
          <a:p>
            <a:r>
              <a:rPr lang="ru-RU" dirty="0" smtClean="0"/>
              <a:t>Межкультурное обучение </a:t>
            </a:r>
          </a:p>
          <a:p>
            <a:r>
              <a:rPr lang="ru-RU" dirty="0" smtClean="0"/>
              <a:t>Использование специальных лексических терминов, фраз и значений </a:t>
            </a:r>
            <a:r>
              <a:rPr lang="ru-RU" dirty="0" smtClean="0"/>
              <a:t>слов</a:t>
            </a:r>
            <a:endParaRPr lang="ru-RU" dirty="0" smtClean="0"/>
          </a:p>
          <a:p>
            <a:r>
              <a:rPr lang="ru-RU" dirty="0" smtClean="0"/>
              <a:t>Корректировка коммуникативных стратегий </a:t>
            </a:r>
          </a:p>
          <a:p>
            <a:r>
              <a:rPr lang="ru-RU" dirty="0" smtClean="0"/>
              <a:t>Учёт </a:t>
            </a:r>
            <a:r>
              <a:rPr lang="ru-RU" dirty="0" err="1" smtClean="0"/>
              <a:t>проксемических</a:t>
            </a:r>
            <a:r>
              <a:rPr lang="ru-RU" dirty="0" smtClean="0"/>
              <a:t> факторов </a:t>
            </a:r>
            <a:endParaRPr lang="ru-RU" dirty="0" smtClean="0"/>
          </a:p>
          <a:p>
            <a:pPr algn="ctr">
              <a:buNone/>
            </a:pPr>
            <a:endParaRPr lang="ru-RU" sz="3600" b="1" dirty="0" smtClean="0"/>
          </a:p>
          <a:p>
            <a:pPr algn="ctr">
              <a:buNone/>
            </a:pPr>
            <a:r>
              <a:rPr lang="ru-RU" sz="3100" b="1" dirty="0" smtClean="0"/>
              <a:t>Методы </a:t>
            </a:r>
            <a:r>
              <a:rPr lang="ru-RU" sz="3100" b="1" dirty="0" smtClean="0"/>
              <a:t>оценки эффективности МКК</a:t>
            </a:r>
          </a:p>
          <a:p>
            <a:r>
              <a:rPr lang="ru-RU" dirty="0" err="1" smtClean="0"/>
              <a:t>Опросники</a:t>
            </a:r>
            <a:r>
              <a:rPr lang="ru-RU" dirty="0" smtClean="0"/>
              <a:t> </a:t>
            </a:r>
            <a:r>
              <a:rPr lang="ru-RU" dirty="0" err="1" smtClean="0"/>
              <a:t>самооценивания</a:t>
            </a:r>
            <a:r>
              <a:rPr lang="ru-RU" dirty="0" smtClean="0"/>
              <a:t> </a:t>
            </a:r>
          </a:p>
          <a:p>
            <a:r>
              <a:rPr lang="ru-RU" dirty="0" smtClean="0"/>
              <a:t>Дневники, журналы </a:t>
            </a:r>
          </a:p>
          <a:p>
            <a:r>
              <a:rPr lang="ru-RU" dirty="0" smtClean="0"/>
              <a:t>Критерии эффективности </a:t>
            </a:r>
          </a:p>
          <a:p>
            <a:r>
              <a:rPr lang="ru-RU" dirty="0" smtClean="0"/>
              <a:t>Самооценка эффективности 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3100" b="1" dirty="0" smtClean="0"/>
              <a:t>Ресурсы развития МКК</a:t>
            </a:r>
          </a:p>
          <a:p>
            <a:r>
              <a:rPr lang="ru-RU" dirty="0" smtClean="0"/>
              <a:t>Образовательные </a:t>
            </a:r>
            <a:r>
              <a:rPr lang="ru-RU" dirty="0" err="1" smtClean="0"/>
              <a:t>онлайн-ресурсы</a:t>
            </a:r>
            <a:r>
              <a:rPr lang="ru-RU" dirty="0" smtClean="0"/>
              <a:t> </a:t>
            </a:r>
          </a:p>
          <a:p>
            <a:r>
              <a:rPr lang="ru-RU" dirty="0" smtClean="0"/>
              <a:t>Учебные пособия </a:t>
            </a:r>
          </a:p>
          <a:p>
            <a:r>
              <a:rPr lang="ru-RU" dirty="0" smtClean="0"/>
              <a:t>Межкультурные проекты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50085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900" b="1" dirty="0" smtClean="0"/>
              <a:t>4. Проблемы и барьеры </a:t>
            </a:r>
            <a:r>
              <a:rPr lang="ru-RU" sz="3900" b="1" dirty="0" smtClean="0"/>
              <a:t>МКК</a:t>
            </a:r>
          </a:p>
          <a:p>
            <a:pPr>
              <a:buNone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1</a:t>
            </a:r>
            <a:r>
              <a:rPr lang="ru-RU" sz="3600" dirty="0" smtClean="0"/>
              <a:t>. </a:t>
            </a:r>
            <a:r>
              <a:rPr lang="ru-RU" sz="3600" b="1" dirty="0" smtClean="0"/>
              <a:t>Когнитивные</a:t>
            </a:r>
            <a:r>
              <a:rPr lang="ru-RU" sz="3600" dirty="0" smtClean="0"/>
              <a:t>: </a:t>
            </a:r>
            <a:endParaRPr lang="ru-RU" sz="3600" dirty="0" smtClean="0"/>
          </a:p>
          <a:p>
            <a:pPr lvl="1">
              <a:buFont typeface="Wingdings" pitchFamily="2" charset="2"/>
              <a:buChar char="ü"/>
            </a:pPr>
            <a:r>
              <a:rPr lang="ru-RU" dirty="0" smtClean="0"/>
              <a:t>стереотипы</a:t>
            </a:r>
            <a:r>
              <a:rPr lang="ru-RU" dirty="0" smtClean="0"/>
              <a:t> </a:t>
            </a:r>
            <a:endParaRPr lang="ru-RU" dirty="0" smtClean="0"/>
          </a:p>
          <a:p>
            <a:pPr lvl="1">
              <a:buFont typeface="Wingdings" pitchFamily="2" charset="2"/>
              <a:buChar char="ü"/>
            </a:pPr>
            <a:r>
              <a:rPr lang="ru-RU" dirty="0" smtClean="0"/>
              <a:t>предрассудки </a:t>
            </a:r>
          </a:p>
          <a:p>
            <a:pPr lvl="1">
              <a:buFont typeface="Wingdings" pitchFamily="2" charset="2"/>
              <a:buChar char="ü"/>
            </a:pPr>
            <a:r>
              <a:rPr lang="ru-RU" dirty="0" err="1" smtClean="0"/>
              <a:t>этноцентризм</a:t>
            </a: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2</a:t>
            </a:r>
            <a:r>
              <a:rPr lang="ru-RU" dirty="0" smtClean="0"/>
              <a:t>. </a:t>
            </a:r>
            <a:r>
              <a:rPr lang="ru-RU" b="1" dirty="0" smtClean="0"/>
              <a:t>Коммуникативные</a:t>
            </a:r>
            <a:r>
              <a:rPr lang="ru-RU" dirty="0" smtClean="0"/>
              <a:t>: </a:t>
            </a:r>
            <a:endParaRPr lang="ru-RU" dirty="0" smtClean="0"/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различия </a:t>
            </a:r>
            <a:r>
              <a:rPr lang="ru-RU" dirty="0" smtClean="0"/>
              <a:t>в стилях </a:t>
            </a:r>
            <a:r>
              <a:rPr lang="ru-RU" dirty="0" smtClean="0"/>
              <a:t>общения</a:t>
            </a:r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невербальные барьеры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</a:t>
            </a:r>
            <a:r>
              <a:rPr lang="ru-RU" dirty="0" smtClean="0"/>
              <a:t>. </a:t>
            </a:r>
            <a:r>
              <a:rPr lang="ru-RU" b="1" dirty="0" smtClean="0"/>
              <a:t>Аффективные</a:t>
            </a:r>
            <a:r>
              <a:rPr lang="ru-RU" dirty="0" smtClean="0"/>
              <a:t>: </a:t>
            </a:r>
            <a:endParaRPr lang="ru-RU" dirty="0" smtClean="0"/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страх </a:t>
            </a:r>
            <a:r>
              <a:rPr lang="ru-RU" dirty="0" smtClean="0"/>
              <a:t>сделать </a:t>
            </a:r>
            <a:r>
              <a:rPr lang="ru-RU" dirty="0" smtClean="0"/>
              <a:t>ошибку</a:t>
            </a:r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быть </a:t>
            </a:r>
            <a:r>
              <a:rPr lang="ru-RU" dirty="0" smtClean="0"/>
              <a:t>неправильно </a:t>
            </a:r>
            <a:r>
              <a:rPr lang="ru-RU" dirty="0" smtClean="0"/>
              <a:t>понятым</a:t>
            </a:r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коммуникативная закрытость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</a:t>
            </a:r>
            <a:r>
              <a:rPr lang="ru-RU" dirty="0" smtClean="0"/>
              <a:t>. </a:t>
            </a:r>
            <a:r>
              <a:rPr lang="ru-RU" b="1" dirty="0" smtClean="0"/>
              <a:t>Культурный шок</a:t>
            </a:r>
            <a:r>
              <a:rPr lang="ru-RU" dirty="0" smtClean="0"/>
              <a:t> </a:t>
            </a:r>
            <a:endParaRPr lang="ru-RU" dirty="0" smtClean="0"/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U-образная </a:t>
            </a:r>
            <a:r>
              <a:rPr lang="ru-RU" dirty="0" smtClean="0"/>
              <a:t>кривая </a:t>
            </a:r>
            <a:r>
              <a:rPr lang="ru-RU" dirty="0" err="1" smtClean="0"/>
              <a:t>Оберга</a:t>
            </a:r>
            <a:r>
              <a:rPr lang="ru-RU" dirty="0" smtClean="0"/>
              <a:t>: эйфория – кризис – адаптация) </a:t>
            </a:r>
            <a:endParaRPr lang="ru-RU" dirty="0" smtClean="0"/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стратегии </a:t>
            </a:r>
            <a:r>
              <a:rPr lang="ru-RU" dirty="0" smtClean="0"/>
              <a:t>аккультурации (интеграция, ассимиляция, сепарация, </a:t>
            </a:r>
            <a:r>
              <a:rPr lang="ru-RU" dirty="0" err="1" smtClean="0"/>
              <a:t>маргинализация</a:t>
            </a:r>
            <a:r>
              <a:rPr lang="ru-RU" dirty="0" smtClean="0"/>
              <a:t>)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186766" cy="654032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>5. Ресурсы МКК</a:t>
            </a:r>
            <a:endParaRPr lang="ru-RU" sz="33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92935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	     </a:t>
            </a:r>
            <a:r>
              <a:rPr lang="ru-RU" sz="3000" dirty="0" smtClean="0"/>
              <a:t>1</a:t>
            </a:r>
            <a:r>
              <a:rPr lang="ru-RU" sz="3000" dirty="0" smtClean="0"/>
              <a:t>. </a:t>
            </a:r>
            <a:r>
              <a:rPr lang="ru-RU" sz="3000" b="1" dirty="0" smtClean="0"/>
              <a:t>Внутренние</a:t>
            </a:r>
            <a:r>
              <a:rPr lang="ru-RU" sz="3000" dirty="0" smtClean="0"/>
              <a:t>: </a:t>
            </a:r>
            <a:endParaRPr lang="ru-RU" sz="3000" dirty="0" smtClean="0"/>
          </a:p>
          <a:p>
            <a:pPr lvl="1">
              <a:buFont typeface="Wingdings" pitchFamily="2" charset="2"/>
              <a:buChar char="Ø"/>
            </a:pPr>
            <a:r>
              <a:rPr lang="ru-RU" b="1" dirty="0" err="1" smtClean="0"/>
              <a:t>креативность</a:t>
            </a:r>
            <a:r>
              <a:rPr lang="ru-RU" dirty="0" smtClean="0"/>
              <a:t> –</a:t>
            </a:r>
            <a:r>
              <a:rPr lang="ru-RU" dirty="0" smtClean="0"/>
              <a:t> помогает </a:t>
            </a:r>
            <a:r>
              <a:rPr lang="ru-RU" dirty="0" smtClean="0"/>
              <a:t>находить нестандартные пути понимания. </a:t>
            </a:r>
            <a:endParaRPr lang="ru-RU" dirty="0" smtClean="0"/>
          </a:p>
          <a:p>
            <a:pPr lvl="1">
              <a:buFont typeface="Wingdings" pitchFamily="2" charset="2"/>
              <a:buChar char="Ø"/>
            </a:pPr>
            <a:r>
              <a:rPr lang="ru-RU" b="1" dirty="0" smtClean="0"/>
              <a:t>рефлексия</a:t>
            </a:r>
            <a:r>
              <a:rPr lang="ru-RU" dirty="0" smtClean="0"/>
              <a:t> – осмысление своего культурного кода и его ограничений.</a:t>
            </a:r>
            <a:br>
              <a:rPr lang="ru-RU" dirty="0" smtClean="0"/>
            </a:br>
            <a:r>
              <a:rPr lang="ru-RU" sz="3000" dirty="0" smtClean="0"/>
              <a:t>2</a:t>
            </a:r>
            <a:r>
              <a:rPr lang="ru-RU" sz="3000" dirty="0" smtClean="0"/>
              <a:t>.</a:t>
            </a:r>
            <a:r>
              <a:rPr lang="ru-RU" sz="3000" dirty="0" smtClean="0"/>
              <a:t> </a:t>
            </a:r>
            <a:r>
              <a:rPr lang="ru-RU" sz="3000" b="1" dirty="0" smtClean="0"/>
              <a:t>Социальные</a:t>
            </a:r>
            <a:r>
              <a:rPr lang="ru-RU" sz="3000" dirty="0" smtClean="0"/>
              <a:t>: </a:t>
            </a:r>
            <a:endParaRPr lang="ru-RU" sz="3000" dirty="0" smtClean="0"/>
          </a:p>
          <a:p>
            <a:pPr lvl="1">
              <a:buFont typeface="Wingdings" pitchFamily="2" charset="2"/>
              <a:buChar char="Ø"/>
            </a:pPr>
            <a:r>
              <a:rPr lang="ru-RU" b="1" dirty="0" smtClean="0"/>
              <a:t>культурный </a:t>
            </a:r>
            <a:r>
              <a:rPr lang="ru-RU" b="1" dirty="0" smtClean="0"/>
              <a:t>медиатор</a:t>
            </a:r>
            <a:r>
              <a:rPr lang="ru-RU" dirty="0" smtClean="0"/>
              <a:t> – человек, способный объяснять одну культуру другой. Опыт работы в международной команде как практический ресурс.</a:t>
            </a:r>
            <a:br>
              <a:rPr lang="ru-RU" dirty="0" smtClean="0"/>
            </a:br>
            <a:r>
              <a:rPr lang="ru-RU" sz="3000" dirty="0" smtClean="0"/>
              <a:t>3</a:t>
            </a:r>
            <a:r>
              <a:rPr lang="ru-RU" sz="3000" dirty="0" smtClean="0"/>
              <a:t>. </a:t>
            </a:r>
            <a:r>
              <a:rPr lang="ru-RU" sz="3000" b="1" dirty="0" smtClean="0"/>
              <a:t>Технологические</a:t>
            </a:r>
            <a:r>
              <a:rPr lang="ru-RU" sz="3000" dirty="0" smtClean="0"/>
              <a:t>: </a:t>
            </a:r>
            <a:endParaRPr lang="ru-RU" sz="3000" dirty="0" smtClean="0"/>
          </a:p>
          <a:p>
            <a:pPr lvl="1">
              <a:buFont typeface="Wingdings" pitchFamily="2" charset="2"/>
              <a:buChar char="ü"/>
            </a:pPr>
            <a:r>
              <a:rPr lang="ru-RU" dirty="0" smtClean="0"/>
              <a:t>цифровые </a:t>
            </a:r>
            <a:r>
              <a:rPr lang="ru-RU" dirty="0" smtClean="0"/>
              <a:t>среды (</a:t>
            </a:r>
            <a:r>
              <a:rPr lang="ru-RU" dirty="0" err="1" smtClean="0"/>
              <a:t>Zoom</a:t>
            </a:r>
            <a:r>
              <a:rPr lang="ru-RU" dirty="0" smtClean="0"/>
              <a:t>, </a:t>
            </a:r>
            <a:r>
              <a:rPr lang="ru-RU" dirty="0" err="1" smtClean="0"/>
              <a:t>Teams</a:t>
            </a:r>
            <a:r>
              <a:rPr lang="ru-RU" dirty="0" smtClean="0"/>
              <a:t>) сокращают расстояния, но создают новые вызовы (цифровой этикет). </a:t>
            </a:r>
            <a:endParaRPr lang="ru-RU" dirty="0" smtClean="0"/>
          </a:p>
          <a:p>
            <a:pPr lvl="1">
              <a:buFont typeface="Wingdings" pitchFamily="2" charset="2"/>
              <a:buChar char="ü"/>
            </a:pPr>
            <a:r>
              <a:rPr lang="ru-RU" dirty="0" smtClean="0"/>
              <a:t>переводчики </a:t>
            </a:r>
            <a:r>
              <a:rPr lang="ru-RU" dirty="0" smtClean="0"/>
              <a:t>(</a:t>
            </a:r>
            <a:r>
              <a:rPr lang="ru-RU" dirty="0" err="1" smtClean="0"/>
              <a:t>DeepL</a:t>
            </a:r>
            <a:r>
              <a:rPr lang="ru-RU" dirty="0" smtClean="0"/>
              <a:t>) помогают, но не снимают проблему контекста.</a:t>
            </a:r>
            <a:br>
              <a:rPr lang="ru-RU" dirty="0" smtClean="0"/>
            </a:br>
            <a:r>
              <a:rPr lang="ru-RU" sz="3000" dirty="0" smtClean="0"/>
              <a:t>4</a:t>
            </a:r>
            <a:r>
              <a:rPr lang="ru-RU" sz="3000" dirty="0" smtClean="0"/>
              <a:t>. </a:t>
            </a:r>
            <a:r>
              <a:rPr lang="ru-RU" sz="3000" b="1" dirty="0" smtClean="0"/>
              <a:t>Образовательные</a:t>
            </a:r>
            <a:r>
              <a:rPr lang="ru-RU" sz="3000" dirty="0" smtClean="0"/>
              <a:t>: </a:t>
            </a:r>
            <a:endParaRPr lang="ru-RU" sz="3000" dirty="0" smtClean="0"/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п</a:t>
            </a:r>
            <a:r>
              <a:rPr lang="ru-RU" dirty="0" smtClean="0"/>
              <a:t>рограммы </a:t>
            </a:r>
            <a:r>
              <a:rPr lang="ru-RU" dirty="0" smtClean="0"/>
              <a:t>академического обмена (</a:t>
            </a:r>
            <a:r>
              <a:rPr lang="ru-RU" dirty="0" err="1" smtClean="0"/>
              <a:t>Erasmus+</a:t>
            </a:r>
            <a:r>
              <a:rPr lang="ru-RU" dirty="0" smtClean="0"/>
              <a:t>), </a:t>
            </a:r>
            <a:endParaRPr lang="ru-RU" dirty="0" smtClean="0"/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совместные </a:t>
            </a:r>
            <a:r>
              <a:rPr lang="ru-RU" dirty="0" err="1" smtClean="0"/>
              <a:t>онлайн-курсы</a:t>
            </a:r>
            <a:r>
              <a:rPr lang="ru-RU" dirty="0" smtClean="0"/>
              <a:t> (COIL), </a:t>
            </a:r>
            <a:endParaRPr lang="ru-RU" dirty="0" smtClean="0"/>
          </a:p>
          <a:p>
            <a:pPr lvl="1">
              <a:buFont typeface="Wingdings" pitchFamily="2" charset="2"/>
              <a:buChar char="Ø"/>
            </a:pPr>
            <a:r>
              <a:rPr lang="ru-RU" dirty="0" smtClean="0"/>
              <a:t>тренинги </a:t>
            </a:r>
            <a:r>
              <a:rPr lang="ru-RU" dirty="0" smtClean="0"/>
              <a:t>по культурным различиям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193</Words>
  <PresentationFormat>Экран (4:3)</PresentationFormat>
  <Paragraphs>129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Раздел 1. Теоретические основы изучения межкультурной коммуникации (МКК)   Тема 1. Межкультурная коммуникация: условия, проблемы, ресурсы. Понятие и сущность межкультурной коммуникации</vt:lpstr>
      <vt:lpstr>1. Генезис и теоретические основы МКК</vt:lpstr>
      <vt:lpstr>Слайд 3</vt:lpstr>
      <vt:lpstr>2. Структура МКК</vt:lpstr>
      <vt:lpstr>Слайд 5</vt:lpstr>
      <vt:lpstr>3. Условия эффективной МКК</vt:lpstr>
      <vt:lpstr>Слайд 7</vt:lpstr>
      <vt:lpstr>Слайд 8</vt:lpstr>
      <vt:lpstr>5. Ресурсы МКК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1. Теоретические основы изучения межкультурной коммуникации.   Тема 1. Межкультурная коммуникация: условия, проблемы, ресурсы. Понятие и сущность межкультурной коммуникации</dc:title>
  <dc:creator>Anna Anisimova</dc:creator>
  <cp:lastModifiedBy>Anna Anisimova</cp:lastModifiedBy>
  <cp:revision>15</cp:revision>
  <dcterms:created xsi:type="dcterms:W3CDTF">2026-01-09T18:13:23Z</dcterms:created>
  <dcterms:modified xsi:type="dcterms:W3CDTF">2026-01-09T19:28:26Z</dcterms:modified>
</cp:coreProperties>
</file>