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309" r:id="rId4"/>
    <p:sldId id="305" r:id="rId5"/>
    <p:sldId id="306" r:id="rId6"/>
    <p:sldId id="307" r:id="rId7"/>
    <p:sldId id="308" r:id="rId8"/>
    <p:sldId id="310" r:id="rId9"/>
    <p:sldId id="311" r:id="rId10"/>
    <p:sldId id="312" r:id="rId11"/>
    <p:sldId id="314" r:id="rId12"/>
  </p:sldIdLst>
  <p:sldSz cx="12195175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T Hoves" panose="02000503030000020004" charset="-52"/>
      <p:regular r:id="rId20"/>
      <p:bold r:id="rId21"/>
      <p:italic r:id="rId22"/>
      <p:boldItalic r:id="rId23"/>
    </p:embeddedFont>
    <p:embeddedFont>
      <p:font typeface="TT Hoves DemiBold" panose="02000503030000020004" charset="-52"/>
      <p:bold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66B"/>
    <a:srgbClr val="10A176"/>
    <a:srgbClr val="00BC86"/>
    <a:srgbClr val="26EAB2"/>
    <a:srgbClr val="F0F5F4"/>
    <a:srgbClr val="FFFFFF"/>
    <a:srgbClr val="6B294A"/>
    <a:srgbClr val="0B6E51"/>
    <a:srgbClr val="18F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7A320-DD15-454A-A31B-01DAC2FF77C6}" v="34" dt="2025-12-16T14:45:00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308" autoAdjust="0"/>
  </p:normalViewPr>
  <p:slideViewPr>
    <p:cSldViewPr snapToGrid="0">
      <p:cViewPr varScale="1">
        <p:scale>
          <a:sx n="68" d="100"/>
          <a:sy n="68" d="100"/>
        </p:scale>
        <p:origin x="1062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2D829-685D-4CE2-9992-04BFAB2B11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85B69B2-EDCB-4F27-BA3E-5A193C41F06E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по поводу представительства</a:t>
          </a:r>
        </a:p>
      </dgm:t>
    </dgm:pt>
    <dgm:pt modelId="{88169F45-8BEC-4065-8069-9EC655753111}" type="parTrans" cxnId="{6B566C10-6BE4-43C4-B4A5-430075607330}">
      <dgm:prSet/>
      <dgm:spPr/>
      <dgm:t>
        <a:bodyPr/>
        <a:lstStyle/>
        <a:p>
          <a:endParaRPr lang="ru-RU"/>
        </a:p>
      </dgm:t>
    </dgm:pt>
    <dgm:pt modelId="{5AC53AA2-D2C5-462C-8E2D-B78B65571752}" type="sibTrans" cxnId="{6B566C10-6BE4-43C4-B4A5-430075607330}">
      <dgm:prSet/>
      <dgm:spPr/>
      <dgm:t>
        <a:bodyPr/>
        <a:lstStyle/>
        <a:p>
          <a:endParaRPr lang="ru-RU"/>
        </a:p>
      </dgm:t>
    </dgm:pt>
    <dgm:pt modelId="{B72E4D8B-3B1D-4AC0-8F96-56BE3BAF738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между представителями работников и работодателей по поводу заключения коллективных договоров, соглашений, принятия локальных нормативных актов (при осуществлении локального или договорного нормотворчества в сфере труда)</a:t>
          </a:r>
        </a:p>
      </dgm:t>
    </dgm:pt>
    <dgm:pt modelId="{4EAABD83-1A85-43A3-9317-A8F8E4B70B50}" type="parTrans" cxnId="{84F33280-4B53-4B58-8AEB-D56DEC3A3792}">
      <dgm:prSet/>
      <dgm:spPr/>
      <dgm:t>
        <a:bodyPr/>
        <a:lstStyle/>
        <a:p>
          <a:endParaRPr lang="ru-RU"/>
        </a:p>
      </dgm:t>
    </dgm:pt>
    <dgm:pt modelId="{999EB999-05C8-4A7A-8F44-A1C080351137}" type="sibTrans" cxnId="{84F33280-4B53-4B58-8AEB-D56DEC3A3792}">
      <dgm:prSet/>
      <dgm:spPr/>
      <dgm:t>
        <a:bodyPr/>
        <a:lstStyle/>
        <a:p>
          <a:endParaRPr lang="ru-RU"/>
        </a:p>
      </dgm:t>
    </dgm:pt>
    <dgm:pt modelId="{F5D88477-4EB2-4C05-ACBA-016AA86FF63D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между представителями работников и работодателей по поводу исполнения требований законодательства о труде, иных нормативных правовых актов, регулирующих трудовые и непосредственно связанные с ними отношения, соглашений, коллективных договоров</a:t>
          </a:r>
        </a:p>
      </dgm:t>
    </dgm:pt>
    <dgm:pt modelId="{85D3A19B-BB11-4532-88F2-37AB54D2CE24}" type="parTrans" cxnId="{ABD9107A-EE04-48EA-A04F-226373C5A91B}">
      <dgm:prSet/>
      <dgm:spPr/>
      <dgm:t>
        <a:bodyPr/>
        <a:lstStyle/>
        <a:p>
          <a:endParaRPr lang="ru-RU"/>
        </a:p>
      </dgm:t>
    </dgm:pt>
    <dgm:pt modelId="{635E90F5-BD0D-456D-86D4-14C4805774CF}" type="sibTrans" cxnId="{ABD9107A-EE04-48EA-A04F-226373C5A91B}">
      <dgm:prSet/>
      <dgm:spPr/>
      <dgm:t>
        <a:bodyPr/>
        <a:lstStyle/>
        <a:p>
          <a:endParaRPr lang="ru-RU"/>
        </a:p>
      </dgm:t>
    </dgm:pt>
    <dgm:pt modelId="{25AE330A-D795-4E8B-9E4F-9768319A8349}" type="pres">
      <dgm:prSet presAssocID="{0EA2D829-685D-4CE2-9992-04BFAB2B1172}" presName="Name0" presStyleCnt="0">
        <dgm:presLayoutVars>
          <dgm:chMax val="7"/>
          <dgm:chPref val="7"/>
          <dgm:dir/>
        </dgm:presLayoutVars>
      </dgm:prSet>
      <dgm:spPr/>
    </dgm:pt>
    <dgm:pt modelId="{5C507217-5400-4048-AFF9-F4876C331C94}" type="pres">
      <dgm:prSet presAssocID="{0EA2D829-685D-4CE2-9992-04BFAB2B1172}" presName="Name1" presStyleCnt="0"/>
      <dgm:spPr/>
    </dgm:pt>
    <dgm:pt modelId="{ACF7B1A4-FC49-4AB7-A13D-D3D2613AF7F2}" type="pres">
      <dgm:prSet presAssocID="{0EA2D829-685D-4CE2-9992-04BFAB2B1172}" presName="cycle" presStyleCnt="0"/>
      <dgm:spPr/>
    </dgm:pt>
    <dgm:pt modelId="{D13F01E8-C510-499B-A6B7-F6B6E1CF9A84}" type="pres">
      <dgm:prSet presAssocID="{0EA2D829-685D-4CE2-9992-04BFAB2B1172}" presName="srcNode" presStyleLbl="node1" presStyleIdx="0" presStyleCnt="3"/>
      <dgm:spPr/>
    </dgm:pt>
    <dgm:pt modelId="{9879A477-734B-495C-864D-124008A35CBC}" type="pres">
      <dgm:prSet presAssocID="{0EA2D829-685D-4CE2-9992-04BFAB2B1172}" presName="conn" presStyleLbl="parChTrans1D2" presStyleIdx="0" presStyleCnt="1"/>
      <dgm:spPr/>
    </dgm:pt>
    <dgm:pt modelId="{CEBBC3BB-A9AD-41FD-90E2-9F22A9837C08}" type="pres">
      <dgm:prSet presAssocID="{0EA2D829-685D-4CE2-9992-04BFAB2B1172}" presName="extraNode" presStyleLbl="node1" presStyleIdx="0" presStyleCnt="3"/>
      <dgm:spPr/>
    </dgm:pt>
    <dgm:pt modelId="{D0ED49A0-EBC4-4AEF-BC9E-51DB4DA5D4B8}" type="pres">
      <dgm:prSet presAssocID="{0EA2D829-685D-4CE2-9992-04BFAB2B1172}" presName="dstNode" presStyleLbl="node1" presStyleIdx="0" presStyleCnt="3"/>
      <dgm:spPr/>
    </dgm:pt>
    <dgm:pt modelId="{06A3CACF-C403-4B91-A65F-0C68355415D2}" type="pres">
      <dgm:prSet presAssocID="{685B69B2-EDCB-4F27-BA3E-5A193C41F06E}" presName="text_1" presStyleLbl="node1" presStyleIdx="0" presStyleCnt="3">
        <dgm:presLayoutVars>
          <dgm:bulletEnabled val="1"/>
        </dgm:presLayoutVars>
      </dgm:prSet>
      <dgm:spPr/>
    </dgm:pt>
    <dgm:pt modelId="{08F5F139-6F50-4FE6-B877-650934DF1C81}" type="pres">
      <dgm:prSet presAssocID="{685B69B2-EDCB-4F27-BA3E-5A193C41F06E}" presName="accent_1" presStyleCnt="0"/>
      <dgm:spPr/>
    </dgm:pt>
    <dgm:pt modelId="{913905F8-AECD-4DEF-9400-3128C2766D0C}" type="pres">
      <dgm:prSet presAssocID="{685B69B2-EDCB-4F27-BA3E-5A193C41F06E}" presName="accentRepeatNode" presStyleLbl="solidFgAcc1" presStyleIdx="0" presStyleCnt="3"/>
      <dgm:spPr/>
    </dgm:pt>
    <dgm:pt modelId="{9C206EF6-C0DD-4C5E-BC9D-6638B8094008}" type="pres">
      <dgm:prSet presAssocID="{B72E4D8B-3B1D-4AC0-8F96-56BE3BAF7380}" presName="text_2" presStyleLbl="node1" presStyleIdx="1" presStyleCnt="3" custScaleY="126811">
        <dgm:presLayoutVars>
          <dgm:bulletEnabled val="1"/>
        </dgm:presLayoutVars>
      </dgm:prSet>
      <dgm:spPr/>
    </dgm:pt>
    <dgm:pt modelId="{5F518056-CD5E-4308-9C3B-5B84B6FB1FEF}" type="pres">
      <dgm:prSet presAssocID="{B72E4D8B-3B1D-4AC0-8F96-56BE3BAF7380}" presName="accent_2" presStyleCnt="0"/>
      <dgm:spPr/>
    </dgm:pt>
    <dgm:pt modelId="{426D7964-9467-45F6-AA58-E11763D58E9F}" type="pres">
      <dgm:prSet presAssocID="{B72E4D8B-3B1D-4AC0-8F96-56BE3BAF7380}" presName="accentRepeatNode" presStyleLbl="solidFgAcc1" presStyleIdx="1" presStyleCnt="3"/>
      <dgm:spPr/>
    </dgm:pt>
    <dgm:pt modelId="{47DD9BF2-0FEE-4EF7-8174-05D7D4F65E3F}" type="pres">
      <dgm:prSet presAssocID="{F5D88477-4EB2-4C05-ACBA-016AA86FF63D}" presName="text_3" presStyleLbl="node1" presStyleIdx="2" presStyleCnt="3" custScaleY="119206">
        <dgm:presLayoutVars>
          <dgm:bulletEnabled val="1"/>
        </dgm:presLayoutVars>
      </dgm:prSet>
      <dgm:spPr/>
    </dgm:pt>
    <dgm:pt modelId="{5BD6FD58-4A95-43E2-8C01-E43E77ED9F5E}" type="pres">
      <dgm:prSet presAssocID="{F5D88477-4EB2-4C05-ACBA-016AA86FF63D}" presName="accent_3" presStyleCnt="0"/>
      <dgm:spPr/>
    </dgm:pt>
    <dgm:pt modelId="{710683E4-DF1A-4C2E-A261-9C14E7CD0DD3}" type="pres">
      <dgm:prSet presAssocID="{F5D88477-4EB2-4C05-ACBA-016AA86FF63D}" presName="accentRepeatNode" presStyleLbl="solidFgAcc1" presStyleIdx="2" presStyleCnt="3"/>
      <dgm:spPr/>
    </dgm:pt>
  </dgm:ptLst>
  <dgm:cxnLst>
    <dgm:cxn modelId="{6B566C10-6BE4-43C4-B4A5-430075607330}" srcId="{0EA2D829-685D-4CE2-9992-04BFAB2B1172}" destId="{685B69B2-EDCB-4F27-BA3E-5A193C41F06E}" srcOrd="0" destOrd="0" parTransId="{88169F45-8BEC-4065-8069-9EC655753111}" sibTransId="{5AC53AA2-D2C5-462C-8E2D-B78B65571752}"/>
    <dgm:cxn modelId="{06CBB51A-AC1D-48A4-A05A-75E04EE7C0C6}" type="presOf" srcId="{0EA2D829-685D-4CE2-9992-04BFAB2B1172}" destId="{25AE330A-D795-4E8B-9E4F-9768319A8349}" srcOrd="0" destOrd="0" presId="urn:microsoft.com/office/officeart/2008/layout/VerticalCurvedList"/>
    <dgm:cxn modelId="{D6538C2B-CA2A-4DB8-9AF2-DBCCAB103B85}" type="presOf" srcId="{5AC53AA2-D2C5-462C-8E2D-B78B65571752}" destId="{9879A477-734B-495C-864D-124008A35CBC}" srcOrd="0" destOrd="0" presId="urn:microsoft.com/office/officeart/2008/layout/VerticalCurvedList"/>
    <dgm:cxn modelId="{E134A945-EEC0-4BE7-BA85-B233B4CE101D}" type="presOf" srcId="{B72E4D8B-3B1D-4AC0-8F96-56BE3BAF7380}" destId="{9C206EF6-C0DD-4C5E-BC9D-6638B8094008}" srcOrd="0" destOrd="0" presId="urn:microsoft.com/office/officeart/2008/layout/VerticalCurvedList"/>
    <dgm:cxn modelId="{ABD9107A-EE04-48EA-A04F-226373C5A91B}" srcId="{0EA2D829-685D-4CE2-9992-04BFAB2B1172}" destId="{F5D88477-4EB2-4C05-ACBA-016AA86FF63D}" srcOrd="2" destOrd="0" parTransId="{85D3A19B-BB11-4532-88F2-37AB54D2CE24}" sibTransId="{635E90F5-BD0D-456D-86D4-14C4805774CF}"/>
    <dgm:cxn modelId="{84F33280-4B53-4B58-8AEB-D56DEC3A3792}" srcId="{0EA2D829-685D-4CE2-9992-04BFAB2B1172}" destId="{B72E4D8B-3B1D-4AC0-8F96-56BE3BAF7380}" srcOrd="1" destOrd="0" parTransId="{4EAABD83-1A85-43A3-9317-A8F8E4B70B50}" sibTransId="{999EB999-05C8-4A7A-8F44-A1C080351137}"/>
    <dgm:cxn modelId="{BE505A93-65FD-4A13-99C3-62A68860B5D9}" type="presOf" srcId="{685B69B2-EDCB-4F27-BA3E-5A193C41F06E}" destId="{06A3CACF-C403-4B91-A65F-0C68355415D2}" srcOrd="0" destOrd="0" presId="urn:microsoft.com/office/officeart/2008/layout/VerticalCurvedList"/>
    <dgm:cxn modelId="{5316BEFD-94AA-4B29-BD80-C63D1FAC77E2}" type="presOf" srcId="{F5D88477-4EB2-4C05-ACBA-016AA86FF63D}" destId="{47DD9BF2-0FEE-4EF7-8174-05D7D4F65E3F}" srcOrd="0" destOrd="0" presId="urn:microsoft.com/office/officeart/2008/layout/VerticalCurvedList"/>
    <dgm:cxn modelId="{ECBB79EB-A5EC-47F7-9713-C3EB676322AF}" type="presParOf" srcId="{25AE330A-D795-4E8B-9E4F-9768319A8349}" destId="{5C507217-5400-4048-AFF9-F4876C331C94}" srcOrd="0" destOrd="0" presId="urn:microsoft.com/office/officeart/2008/layout/VerticalCurvedList"/>
    <dgm:cxn modelId="{81C1A6AE-0217-412C-937F-C3C484730F25}" type="presParOf" srcId="{5C507217-5400-4048-AFF9-F4876C331C94}" destId="{ACF7B1A4-FC49-4AB7-A13D-D3D2613AF7F2}" srcOrd="0" destOrd="0" presId="urn:microsoft.com/office/officeart/2008/layout/VerticalCurvedList"/>
    <dgm:cxn modelId="{CEE31ADA-FBBC-4561-9BA8-78B3C4B9C4E5}" type="presParOf" srcId="{ACF7B1A4-FC49-4AB7-A13D-D3D2613AF7F2}" destId="{D13F01E8-C510-499B-A6B7-F6B6E1CF9A84}" srcOrd="0" destOrd="0" presId="urn:microsoft.com/office/officeart/2008/layout/VerticalCurvedList"/>
    <dgm:cxn modelId="{FFCFF4D8-E12B-4D09-83F4-46A90C25EA48}" type="presParOf" srcId="{ACF7B1A4-FC49-4AB7-A13D-D3D2613AF7F2}" destId="{9879A477-734B-495C-864D-124008A35CBC}" srcOrd="1" destOrd="0" presId="urn:microsoft.com/office/officeart/2008/layout/VerticalCurvedList"/>
    <dgm:cxn modelId="{4A679C07-591D-41E0-BB7C-3FF1599A82C2}" type="presParOf" srcId="{ACF7B1A4-FC49-4AB7-A13D-D3D2613AF7F2}" destId="{CEBBC3BB-A9AD-41FD-90E2-9F22A9837C08}" srcOrd="2" destOrd="0" presId="urn:microsoft.com/office/officeart/2008/layout/VerticalCurvedList"/>
    <dgm:cxn modelId="{9C7BCAB4-8CC8-45A7-8BCB-EE9C7D396B7F}" type="presParOf" srcId="{ACF7B1A4-FC49-4AB7-A13D-D3D2613AF7F2}" destId="{D0ED49A0-EBC4-4AEF-BC9E-51DB4DA5D4B8}" srcOrd="3" destOrd="0" presId="urn:microsoft.com/office/officeart/2008/layout/VerticalCurvedList"/>
    <dgm:cxn modelId="{351B4EA8-5B96-4F35-A74F-F7B6BE74AF01}" type="presParOf" srcId="{5C507217-5400-4048-AFF9-F4876C331C94}" destId="{06A3CACF-C403-4B91-A65F-0C68355415D2}" srcOrd="1" destOrd="0" presId="urn:microsoft.com/office/officeart/2008/layout/VerticalCurvedList"/>
    <dgm:cxn modelId="{787EB4D6-1E71-4A03-9C9F-21832F587CB2}" type="presParOf" srcId="{5C507217-5400-4048-AFF9-F4876C331C94}" destId="{08F5F139-6F50-4FE6-B877-650934DF1C81}" srcOrd="2" destOrd="0" presId="urn:microsoft.com/office/officeart/2008/layout/VerticalCurvedList"/>
    <dgm:cxn modelId="{A1B95F66-09A7-4A69-87B9-BAAED8787C8C}" type="presParOf" srcId="{08F5F139-6F50-4FE6-B877-650934DF1C81}" destId="{913905F8-AECD-4DEF-9400-3128C2766D0C}" srcOrd="0" destOrd="0" presId="urn:microsoft.com/office/officeart/2008/layout/VerticalCurvedList"/>
    <dgm:cxn modelId="{96DEA301-4CD1-45B4-B516-22F013EA9053}" type="presParOf" srcId="{5C507217-5400-4048-AFF9-F4876C331C94}" destId="{9C206EF6-C0DD-4C5E-BC9D-6638B8094008}" srcOrd="3" destOrd="0" presId="urn:microsoft.com/office/officeart/2008/layout/VerticalCurvedList"/>
    <dgm:cxn modelId="{9BF79F80-FEF8-4BF2-BE1F-3D07F269B14C}" type="presParOf" srcId="{5C507217-5400-4048-AFF9-F4876C331C94}" destId="{5F518056-CD5E-4308-9C3B-5B84B6FB1FEF}" srcOrd="4" destOrd="0" presId="urn:microsoft.com/office/officeart/2008/layout/VerticalCurvedList"/>
    <dgm:cxn modelId="{3ECB3988-24EB-4D4D-B29F-5C70280792E4}" type="presParOf" srcId="{5F518056-CD5E-4308-9C3B-5B84B6FB1FEF}" destId="{426D7964-9467-45F6-AA58-E11763D58E9F}" srcOrd="0" destOrd="0" presId="urn:microsoft.com/office/officeart/2008/layout/VerticalCurvedList"/>
    <dgm:cxn modelId="{91B5A88B-0261-427F-8142-726C294754C7}" type="presParOf" srcId="{5C507217-5400-4048-AFF9-F4876C331C94}" destId="{47DD9BF2-0FEE-4EF7-8174-05D7D4F65E3F}" srcOrd="5" destOrd="0" presId="urn:microsoft.com/office/officeart/2008/layout/VerticalCurvedList"/>
    <dgm:cxn modelId="{E8384F2A-4CE9-49B1-B804-B1FCF3CD84EC}" type="presParOf" srcId="{5C507217-5400-4048-AFF9-F4876C331C94}" destId="{5BD6FD58-4A95-43E2-8C01-E43E77ED9F5E}" srcOrd="6" destOrd="0" presId="urn:microsoft.com/office/officeart/2008/layout/VerticalCurvedList"/>
    <dgm:cxn modelId="{9A9841A0-6B80-413C-A9CF-A6301F5B1AEE}" type="presParOf" srcId="{5BD6FD58-4A95-43E2-8C01-E43E77ED9F5E}" destId="{710683E4-DF1A-4C2E-A261-9C14E7CD0D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A477-734B-495C-864D-124008A35CBC}">
      <dsp:nvSpPr>
        <dsp:cNvPr id="0" name=""/>
        <dsp:cNvSpPr/>
      </dsp:nvSpPr>
      <dsp:spPr>
        <a:xfrm>
          <a:off x="-4418883" y="-677734"/>
          <a:ext cx="5264391" cy="5264391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CACF-C403-4B91-A65F-0C68355415D2}">
      <dsp:nvSpPr>
        <dsp:cNvPr id="0" name=""/>
        <dsp:cNvSpPr/>
      </dsp:nvSpPr>
      <dsp:spPr>
        <a:xfrm>
          <a:off x="543764" y="390892"/>
          <a:ext cx="10174163" cy="781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5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по поводу представительства</a:t>
          </a:r>
        </a:p>
      </dsp:txBody>
      <dsp:txXfrm>
        <a:off x="543764" y="390892"/>
        <a:ext cx="10174163" cy="781784"/>
      </dsp:txXfrm>
    </dsp:sp>
    <dsp:sp modelId="{913905F8-AECD-4DEF-9400-3128C2766D0C}">
      <dsp:nvSpPr>
        <dsp:cNvPr id="0" name=""/>
        <dsp:cNvSpPr/>
      </dsp:nvSpPr>
      <dsp:spPr>
        <a:xfrm>
          <a:off x="55148" y="293169"/>
          <a:ext cx="977230" cy="977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06EF6-C0DD-4C5E-BC9D-6638B8094008}">
      <dsp:nvSpPr>
        <dsp:cNvPr id="0" name=""/>
        <dsp:cNvSpPr/>
      </dsp:nvSpPr>
      <dsp:spPr>
        <a:xfrm>
          <a:off x="827942" y="1458766"/>
          <a:ext cx="9889984" cy="99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5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между представителями работников и работодателей по поводу заключения коллективных договоров, соглашений, принятия локальных нормативных актов (при осуществлении локального или договорного нормотворчества в сфере труда)</a:t>
          </a:r>
        </a:p>
      </dsp:txBody>
      <dsp:txXfrm>
        <a:off x="827942" y="1458766"/>
        <a:ext cx="9889984" cy="991388"/>
      </dsp:txXfrm>
    </dsp:sp>
    <dsp:sp modelId="{426D7964-9467-45F6-AA58-E11763D58E9F}">
      <dsp:nvSpPr>
        <dsp:cNvPr id="0" name=""/>
        <dsp:cNvSpPr/>
      </dsp:nvSpPr>
      <dsp:spPr>
        <a:xfrm>
          <a:off x="339327" y="1465845"/>
          <a:ext cx="977230" cy="977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D9BF2-0FEE-4EF7-8174-05D7D4F65E3F}">
      <dsp:nvSpPr>
        <dsp:cNvPr id="0" name=""/>
        <dsp:cNvSpPr/>
      </dsp:nvSpPr>
      <dsp:spPr>
        <a:xfrm>
          <a:off x="543764" y="2661170"/>
          <a:ext cx="10174163" cy="931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5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между представителями работников и работодателей по поводу исполнения требований законодательства о труде, иных нормативных правовых актов, регулирующих трудовые и непосредственно связанные с ними отношения, соглашений, коллективных договоров</a:t>
          </a:r>
        </a:p>
      </dsp:txBody>
      <dsp:txXfrm>
        <a:off x="543764" y="2661170"/>
        <a:ext cx="10174163" cy="931933"/>
      </dsp:txXfrm>
    </dsp:sp>
    <dsp:sp modelId="{710683E4-DF1A-4C2E-A261-9C14E7CD0DD3}">
      <dsp:nvSpPr>
        <dsp:cNvPr id="0" name=""/>
        <dsp:cNvSpPr/>
      </dsp:nvSpPr>
      <dsp:spPr>
        <a:xfrm>
          <a:off x="55148" y="2638522"/>
          <a:ext cx="977230" cy="977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8A0A6-B412-4280-94D8-031A3756F5BA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BF83B-248F-4F7E-83CA-4C123E3C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09738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3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8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4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2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5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sv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957" y="2022351"/>
            <a:ext cx="8848578" cy="267625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T Hoves" panose="02000503030000020004" pitchFamily="2" charset="-52"/>
              </a:rPr>
              <a:t>Разрешение разногласий, возникающих в отношениях социального партнерства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89F95-5B37-4710-BB2A-78C128D9E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965120" y="2777321"/>
            <a:ext cx="6858000" cy="13033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AD56AAB-ED66-47BB-9ADB-A7DB15D64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25" y="664189"/>
            <a:ext cx="4410476" cy="640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E7B8D-E202-4396-9AC4-741DA78B6C13}"/>
              </a:ext>
            </a:extLst>
          </p:cNvPr>
          <p:cNvSpPr txBox="1"/>
          <p:nvPr/>
        </p:nvSpPr>
        <p:spPr>
          <a:xfrm>
            <a:off x="6752492" y="5173470"/>
            <a:ext cx="578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Захарова Екатерина Николаевна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2DE73-9220-4F64-AAAC-01582D408329}"/>
              </a:ext>
            </a:extLst>
          </p:cNvPr>
          <p:cNvSpPr txBox="1"/>
          <p:nvPr/>
        </p:nvSpPr>
        <p:spPr>
          <a:xfrm>
            <a:off x="4711901" y="6241216"/>
            <a:ext cx="26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2025</a:t>
            </a:r>
          </a:p>
        </p:txBody>
      </p:sp>
    </p:spTree>
    <p:extLst>
      <p:ext uri="{BB962C8B-B14F-4D97-AF65-F5344CB8AC3E}">
        <p14:creationId xmlns:p14="http://schemas.microsoft.com/office/powerpoint/2010/main" val="321975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2. Способы урегулирования трудовых споров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10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8487FD-B542-4089-B235-1AFB5FC4B291}"/>
              </a:ext>
            </a:extLst>
          </p:cNvPr>
          <p:cNvSpPr/>
          <p:nvPr/>
        </p:nvSpPr>
        <p:spPr>
          <a:xfrm>
            <a:off x="661182" y="1364566"/>
            <a:ext cx="7341451" cy="1680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Примирительные процедуры </a:t>
            </a:r>
            <a:r>
              <a:rPr lang="ru-RU" sz="2400" dirty="0">
                <a:solidFill>
                  <a:schemeClr val="tx1"/>
                </a:solidFill>
              </a:rPr>
              <a:t>– рассмотрение коллективного трудового спора в целях его разрешения примирительной комиссией, с участием посредника и (или) в трудовом арбитраже.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CD07B2-1C3E-4233-B973-F7DF7DA4215C}"/>
              </a:ext>
            </a:extLst>
          </p:cNvPr>
          <p:cNvSpPr/>
          <p:nvPr/>
        </p:nvSpPr>
        <p:spPr>
          <a:xfrm>
            <a:off x="2743200" y="3428999"/>
            <a:ext cx="8370277" cy="3224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Суть третейской процедуры </a:t>
            </a:r>
            <a:r>
              <a:rPr lang="ru-RU" sz="2400" dirty="0">
                <a:solidFill>
                  <a:schemeClr val="tx1"/>
                </a:solidFill>
              </a:rPr>
              <a:t>урегулирования трудовых споров «заключается в том, что при решении вопроса решающее значение имеет голос лица, которое не принадлежит ни к рабочим, ни к предпринимателям», или, говоря другими словами, «спор передается на рассмотрение арбитра или арбитражной коллегии, которые принимают решение после выслушивания сторон, свидетельских показаний и других доказательств»</a:t>
            </a:r>
          </a:p>
        </p:txBody>
      </p:sp>
    </p:spTree>
    <p:extLst>
      <p:ext uri="{BB962C8B-B14F-4D97-AF65-F5344CB8AC3E}">
        <p14:creationId xmlns:p14="http://schemas.microsoft.com/office/powerpoint/2010/main" val="284000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2. Способы урегулирования трудовых споров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11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23E8819-9A5E-4830-AE82-47C211609A7E}"/>
              </a:ext>
            </a:extLst>
          </p:cNvPr>
          <p:cNvSpPr/>
          <p:nvPr/>
        </p:nvSpPr>
        <p:spPr>
          <a:xfrm>
            <a:off x="576775" y="1181686"/>
            <a:ext cx="6724357" cy="1800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Трудовой арбитраж по российскому законодательству представляет собой орган по рассмотрению коллективного трудового спора (ст. 404 ТК).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06D207D-8FEE-40D9-A869-E5E6F4CDBD86}"/>
              </a:ext>
            </a:extLst>
          </p:cNvPr>
          <p:cNvSpPr/>
          <p:nvPr/>
        </p:nvSpPr>
        <p:spPr>
          <a:xfrm>
            <a:off x="8398412" y="1083212"/>
            <a:ext cx="3202248" cy="8018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Временный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C2A792-B80E-4DCD-B097-838B8426D1EA}"/>
              </a:ext>
            </a:extLst>
          </p:cNvPr>
          <p:cNvSpPr/>
          <p:nvPr/>
        </p:nvSpPr>
        <p:spPr>
          <a:xfrm>
            <a:off x="8398410" y="2321169"/>
            <a:ext cx="3202248" cy="900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Постоянно действующий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62D3FF6-C928-4A29-995D-DBF0E8F547ED}"/>
              </a:ext>
            </a:extLst>
          </p:cNvPr>
          <p:cNvCxnSpPr>
            <a:endCxn id="3" idx="1"/>
          </p:cNvCxnSpPr>
          <p:nvPr/>
        </p:nvCxnSpPr>
        <p:spPr>
          <a:xfrm flipV="1">
            <a:off x="7301132" y="1484142"/>
            <a:ext cx="1097280" cy="40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742E564-6E45-4AC8-A7A0-309A6A6C518A}"/>
              </a:ext>
            </a:extLst>
          </p:cNvPr>
          <p:cNvCxnSpPr>
            <a:endCxn id="4" idx="1"/>
          </p:cNvCxnSpPr>
          <p:nvPr/>
        </p:nvCxnSpPr>
        <p:spPr>
          <a:xfrm>
            <a:off x="7301131" y="2419643"/>
            <a:ext cx="1097279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72AF33-9B3C-4C71-BFE2-9E4C0555FCF1}"/>
              </a:ext>
            </a:extLst>
          </p:cNvPr>
          <p:cNvSpPr/>
          <p:nvPr/>
        </p:nvSpPr>
        <p:spPr>
          <a:xfrm>
            <a:off x="287153" y="3429000"/>
            <a:ext cx="5086705" cy="3042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Временный трудовой арбитраж </a:t>
            </a:r>
            <a:r>
              <a:rPr lang="ru-RU" sz="2400" dirty="0">
                <a:solidFill>
                  <a:schemeClr val="tx1"/>
                </a:solidFill>
              </a:rPr>
              <a:t>создается сторонами коллективного трудового спора совместно с соответствующим государственным органом по урегулированию коллективных трудовых споров для рассмотрения конкретного коллективного трудового спора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8A3055-8D2F-4BBC-9D80-8402A4A8A00A}"/>
              </a:ext>
            </a:extLst>
          </p:cNvPr>
          <p:cNvSpPr/>
          <p:nvPr/>
        </p:nvSpPr>
        <p:spPr>
          <a:xfrm>
            <a:off x="5767754" y="3418449"/>
            <a:ext cx="6025163" cy="3052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Постоянно действующий трудовой арбитраж </a:t>
            </a:r>
            <a:r>
              <a:rPr lang="ru-RU" sz="2400" dirty="0">
                <a:solidFill>
                  <a:schemeClr val="tx1"/>
                </a:solidFill>
              </a:rPr>
              <a:t>может быть образован решением соответствующей трехсторонней комиссии по регулированию социально-трудовых отношений для рассмотрения и разрешения любых коллективных трудовых споров, передаваемых ему для рассмотрения по соглашению сторон.</a:t>
            </a:r>
          </a:p>
        </p:txBody>
      </p:sp>
    </p:spTree>
    <p:extLst>
      <p:ext uri="{BB962C8B-B14F-4D97-AF65-F5344CB8AC3E}">
        <p14:creationId xmlns:p14="http://schemas.microsoft.com/office/powerpoint/2010/main" val="254745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7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6"/>
            <a:ext cx="7341451" cy="39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800" dirty="0">
              <a:latin typeface="TT Hoves DemiBold" panose="02000503030000020004" pitchFamily="2" charset="-52"/>
            </a:endParaRP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2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8CD68B-A8CB-45E6-A529-C02CA89AC941}"/>
              </a:ext>
            </a:extLst>
          </p:cNvPr>
          <p:cNvSpPr/>
          <p:nvPr/>
        </p:nvSpPr>
        <p:spPr>
          <a:xfrm>
            <a:off x="1561514" y="1350498"/>
            <a:ext cx="10039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      План:</a:t>
            </a:r>
          </a:p>
          <a:p>
            <a:endParaRPr lang="ru-RU" sz="3600" b="1" dirty="0"/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Общие положения и разрешении разногласий, возникающих в отношениях социального партнерства.</a:t>
            </a:r>
          </a:p>
          <a:p>
            <a:pPr marL="342900" indent="-342900">
              <a:buFont typeface="+mj-lt"/>
              <a:buAutoNum type="arabicPeriod"/>
            </a:pPr>
            <a:endParaRPr lang="ru-RU" sz="3600" dirty="0"/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Способы урегулирования трудовых споров.</a:t>
            </a:r>
          </a:p>
        </p:txBody>
      </p:sp>
    </p:spTree>
    <p:extLst>
      <p:ext uri="{BB962C8B-B14F-4D97-AF65-F5344CB8AC3E}">
        <p14:creationId xmlns:p14="http://schemas.microsoft.com/office/powerpoint/2010/main" val="29449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1. Общие положения и разрешении разногласии, возникающих в отношениях социального партнерства.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3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D6A0C5-4ABD-4BEE-A259-31E378425959}"/>
              </a:ext>
            </a:extLst>
          </p:cNvPr>
          <p:cNvSpPr/>
          <p:nvPr/>
        </p:nvSpPr>
        <p:spPr>
          <a:xfrm>
            <a:off x="3362178" y="1237957"/>
            <a:ext cx="4445391" cy="9847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Группы разногласий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4E60795-F8B1-444D-8B5F-68337C3D1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997868"/>
              </p:ext>
            </p:extLst>
          </p:nvPr>
        </p:nvGraphicFramePr>
        <p:xfrm>
          <a:off x="829994" y="2505946"/>
          <a:ext cx="10770665" cy="390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223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1. Общие положения и разрешении разногласии, возникающих в отношениях социального партнерства.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4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AC9F8C3-5B6F-4442-8409-B1FB4EBA525F}"/>
              </a:ext>
            </a:extLst>
          </p:cNvPr>
          <p:cNvSpPr/>
          <p:nvPr/>
        </p:nvSpPr>
        <p:spPr>
          <a:xfrm>
            <a:off x="703385" y="2715065"/>
            <a:ext cx="3555826" cy="22578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Первая группа разногласий подразделяется на конфликты: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4DECFF-BF21-4B84-A9F8-D8FD25E8E4F0}"/>
              </a:ext>
            </a:extLst>
          </p:cNvPr>
          <p:cNvSpPr/>
          <p:nvPr/>
        </p:nvSpPr>
        <p:spPr>
          <a:xfrm>
            <a:off x="5449906" y="1528221"/>
            <a:ext cx="6120578" cy="9777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между различными представителями работников или работодателей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B70FEF-E263-4772-8986-4EC945B5513E}"/>
              </a:ext>
            </a:extLst>
          </p:cNvPr>
          <p:cNvSpPr/>
          <p:nvPr/>
        </p:nvSpPr>
        <p:spPr>
          <a:xfrm>
            <a:off x="5419731" y="3720905"/>
            <a:ext cx="6180929" cy="2481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между работодателем и представителями работников по поводу признания профсоюзной организации или иного представителя работников, представителей работодателей в качестве участника правоотношений социального партнерства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DFFCDD5-CDAA-47CC-BBF9-5E4F28BD44EF}"/>
              </a:ext>
            </a:extLst>
          </p:cNvPr>
          <p:cNvSpPr/>
          <p:nvPr/>
        </p:nvSpPr>
        <p:spPr>
          <a:xfrm rot="19875708">
            <a:off x="4243606" y="2318056"/>
            <a:ext cx="1165786" cy="62384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B64E7CF-0962-41A4-87DF-51FD0CB0E1FB}"/>
              </a:ext>
            </a:extLst>
          </p:cNvPr>
          <p:cNvSpPr/>
          <p:nvPr/>
        </p:nvSpPr>
        <p:spPr>
          <a:xfrm>
            <a:off x="4389259" y="3995225"/>
            <a:ext cx="968263" cy="5486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1. Общие положения и разрешении разногласии, возникающих в отношениях социального партнерства.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5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7F481-2844-43B7-8FC4-333ABFEA0782}"/>
              </a:ext>
            </a:extLst>
          </p:cNvPr>
          <p:cNvSpPr/>
          <p:nvPr/>
        </p:nvSpPr>
        <p:spPr>
          <a:xfrm>
            <a:off x="1223889" y="1491175"/>
            <a:ext cx="7737231" cy="28557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Коллективный трудовой спор </a:t>
            </a:r>
            <a:r>
              <a:rPr lang="ru-RU" sz="2000" dirty="0">
                <a:solidFill>
                  <a:schemeClr val="tx1"/>
                </a:solidFill>
              </a:rPr>
              <a:t>(ст.398 ТК РФ) – неурегулированные разногласия между работниками (их представителями) и работодателями (их представителями) по поводу установления и изменения условий труда (включая заработную плату), заключения, изменения и выполнения коллективных договоров, соглашений, а также в связи с отказом работодателя учесть мнение выборного представительного органа работников при принятии локальных нормативных актов.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372B4-6B69-4F0C-909C-0DFC4732E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745" y="4190414"/>
            <a:ext cx="4436749" cy="23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1. Общие положения и разрешении разногласии, возникающих в отношениях социального партнерства.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6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9DBCD7-E619-4C4C-9112-EF6E27E0D1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54" t="13913" r="28019" b="18351"/>
          <a:stretch/>
        </p:blipFill>
        <p:spPr>
          <a:xfrm>
            <a:off x="1701433" y="954707"/>
            <a:ext cx="8554685" cy="5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2. Способы урегулирования трудовых споров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7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971306C-677D-40CC-9844-77B61B3F7F42}"/>
              </a:ext>
            </a:extLst>
          </p:cNvPr>
          <p:cNvSpPr/>
          <p:nvPr/>
        </p:nvSpPr>
        <p:spPr>
          <a:xfrm>
            <a:off x="3573194" y="1547446"/>
            <a:ext cx="5303520" cy="1223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Способы урегулирования трудовых споров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C92D8F-9E94-49A1-ABB5-5F986692AE36}"/>
              </a:ext>
            </a:extLst>
          </p:cNvPr>
          <p:cNvSpPr/>
          <p:nvPr/>
        </p:nvSpPr>
        <p:spPr>
          <a:xfrm>
            <a:off x="1055077" y="3530991"/>
            <a:ext cx="4656406" cy="101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Примирительные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295266-F4CE-4F17-AA0A-7919C0D2012A}"/>
              </a:ext>
            </a:extLst>
          </p:cNvPr>
          <p:cNvSpPr/>
          <p:nvPr/>
        </p:nvSpPr>
        <p:spPr>
          <a:xfrm>
            <a:off x="6724357" y="3530991"/>
            <a:ext cx="4876303" cy="101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Принудительные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E8972CF-51DF-43F3-84D0-2782FFE2F011}"/>
              </a:ext>
            </a:extLst>
          </p:cNvPr>
          <p:cNvCxnSpPr/>
          <p:nvPr/>
        </p:nvCxnSpPr>
        <p:spPr>
          <a:xfrm flipH="1">
            <a:off x="3896751" y="2771335"/>
            <a:ext cx="615068" cy="65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EDA6E01-D100-44B6-94C2-ABF6CA1EF0EC}"/>
              </a:ext>
            </a:extLst>
          </p:cNvPr>
          <p:cNvCxnSpPr/>
          <p:nvPr/>
        </p:nvCxnSpPr>
        <p:spPr>
          <a:xfrm>
            <a:off x="7596554" y="2771335"/>
            <a:ext cx="745588" cy="7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7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2. Способы урегулирования трудовых споров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8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41B2DB-0520-4DEA-9591-99D47F146553}"/>
              </a:ext>
            </a:extLst>
          </p:cNvPr>
          <p:cNvSpPr/>
          <p:nvPr/>
        </p:nvSpPr>
        <p:spPr>
          <a:xfrm>
            <a:off x="604911" y="1448973"/>
            <a:ext cx="5074246" cy="1980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Примирительное урегулирование спора осуществляется с помощью согласительной (примирительно-третейской, внесудебной) процедуры.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C111E2-0505-43F6-AB1E-29A0FE843D07}"/>
              </a:ext>
            </a:extLst>
          </p:cNvPr>
          <p:cNvSpPr/>
          <p:nvPr/>
        </p:nvSpPr>
        <p:spPr>
          <a:xfrm>
            <a:off x="5992837" y="1448972"/>
            <a:ext cx="5486400" cy="4389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Основными методами мирного урегулирования спора являются: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1) непосредственные переговоры между сторонами: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2) посредничество;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3) арбитраж в его различных видах;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4) образование и деятельность комиссии, которая расследует причины и обстоятельства конфликта и предлагает свой рецепт решения спора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828C58-1196-461D-9D48-BFBA16C13D60}"/>
              </a:ext>
            </a:extLst>
          </p:cNvPr>
          <p:cNvSpPr/>
          <p:nvPr/>
        </p:nvSpPr>
        <p:spPr>
          <a:xfrm>
            <a:off x="604911" y="3967089"/>
            <a:ext cx="5074246" cy="1871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Решение об урегулировании разногласий принимают сами стороны спора</a:t>
            </a:r>
          </a:p>
        </p:txBody>
      </p:sp>
    </p:spTree>
    <p:extLst>
      <p:ext uri="{BB962C8B-B14F-4D97-AF65-F5344CB8AC3E}">
        <p14:creationId xmlns:p14="http://schemas.microsoft.com/office/powerpoint/2010/main" val="228414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8BEB-8905-5C9E-F0E0-C690720A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6A50E-AB78-6431-565F-DDBFF689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9137"/>
          <a:stretch/>
        </p:blipFill>
        <p:spPr>
          <a:xfrm rot="16200000">
            <a:off x="8565046" y="3227871"/>
            <a:ext cx="6858000" cy="40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5861A-0774-234B-A810-1B904B26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53" y="72713"/>
            <a:ext cx="4224666" cy="88199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24C64E-E6CA-9395-77E8-74819D5093A3}"/>
              </a:ext>
            </a:extLst>
          </p:cNvPr>
          <p:cNvSpPr txBox="1">
            <a:spLocks/>
          </p:cNvSpPr>
          <p:nvPr/>
        </p:nvSpPr>
        <p:spPr>
          <a:xfrm>
            <a:off x="4259211" y="204715"/>
            <a:ext cx="7341451" cy="168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T Hoves DemiBold" panose="02000503030000020004" pitchFamily="2" charset="-52"/>
              </a:rPr>
              <a:t>2. Способы урегулирования трудовых споров</a:t>
            </a:r>
          </a:p>
        </p:txBody>
      </p:sp>
      <p:sp>
        <p:nvSpPr>
          <p:cNvPr id="95" name="Прямоугольник: скругленные противолежащие углы 94">
            <a:extLst>
              <a:ext uri="{FF2B5EF4-FFF2-40B4-BE49-F238E27FC236}">
                <a16:creationId xmlns:a16="http://schemas.microsoft.com/office/drawing/2014/main" id="{FEC2700A-8EED-08DE-926D-7F679A770F88}"/>
              </a:ext>
            </a:extLst>
          </p:cNvPr>
          <p:cNvSpPr/>
          <p:nvPr/>
        </p:nvSpPr>
        <p:spPr>
          <a:xfrm>
            <a:off x="11600660" y="6278880"/>
            <a:ext cx="503051" cy="502920"/>
          </a:xfrm>
          <a:prstGeom prst="round2DiagRect">
            <a:avLst>
              <a:gd name="adj1" fmla="val 36364"/>
              <a:gd name="adj2" fmla="val 0"/>
            </a:avLst>
          </a:prstGeom>
          <a:solidFill>
            <a:srgbClr val="B5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8DFF8F7-95AF-4EF7-827E-A92FAED7B667}" type="slidenum">
              <a:rPr lang="ru-RU" b="1" smtClean="0">
                <a:latin typeface="TT Hoves" panose="02000503030000020004" charset="-52"/>
              </a:rPr>
              <a:pPr algn="ctr"/>
              <a:t>9</a:t>
            </a:fld>
            <a:endParaRPr lang="ru-RU" b="1" dirty="0">
              <a:latin typeface="TT Hoves" panose="02000503030000020004" charset="-52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1452F-9ADE-45B7-87BC-7973D632CF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55" t="42665" r="28595" b="18967"/>
          <a:stretch/>
        </p:blipFill>
        <p:spPr>
          <a:xfrm>
            <a:off x="1223888" y="1266091"/>
            <a:ext cx="7810130" cy="37068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4DDE526-C062-46E5-AB40-95741D411DD4}"/>
              </a:ext>
            </a:extLst>
          </p:cNvPr>
          <p:cNvSpPr/>
          <p:nvPr/>
        </p:nvSpPr>
        <p:spPr>
          <a:xfrm>
            <a:off x="1167618" y="5289452"/>
            <a:ext cx="7891976" cy="8819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Модели урегулирования коллективного трудового спора</a:t>
            </a:r>
          </a:p>
        </p:txBody>
      </p:sp>
    </p:spTree>
    <p:extLst>
      <p:ext uri="{BB962C8B-B14F-4D97-AF65-F5344CB8AC3E}">
        <p14:creationId xmlns:p14="http://schemas.microsoft.com/office/powerpoint/2010/main" val="517500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16582</TotalTime>
  <Words>539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TT Hoves DemiBold</vt:lpstr>
      <vt:lpstr>TT Hoves</vt:lpstr>
      <vt:lpstr>Calibri</vt:lpstr>
      <vt:lpstr>Aptos</vt:lpstr>
      <vt:lpstr>Calibri Light</vt:lpstr>
      <vt:lpstr>Тема Office</vt:lpstr>
      <vt:lpstr>Разрешение разногласий, возникающих в отношениях социального партнерства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Марк Кунц</dc:creator>
  <cp:lastModifiedBy>Dom</cp:lastModifiedBy>
  <cp:revision>111</cp:revision>
  <dcterms:created xsi:type="dcterms:W3CDTF">2025-01-27T05:41:27Z</dcterms:created>
  <dcterms:modified xsi:type="dcterms:W3CDTF">2026-05-13T03:03:53Z</dcterms:modified>
</cp:coreProperties>
</file>