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4" d="100"/>
          <a:sy n="104" d="100"/>
        </p:scale>
        <p:origin x="-90" y="-23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21.03.2026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21.03.2026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21.03.2026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21.03.2026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21.03.2026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21.03.2026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21.03.2026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21.03.2026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21.03.2026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21.03.2026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21.03.2026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21.03.2026</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b="1" dirty="0" smtClean="0"/>
              <a:t>Лекция 5</a:t>
            </a:r>
            <a:r>
              <a:rPr lang="ru-RU" dirty="0" smtClean="0"/>
              <a:t/>
            </a:r>
            <a:br>
              <a:rPr lang="ru-RU" dirty="0" smtClean="0"/>
            </a:br>
            <a:r>
              <a:rPr lang="ru-RU" b="1" dirty="0" smtClean="0"/>
              <a:t>Тема 5. Организационно-правовые формы хозяйствующих субъектов</a:t>
            </a:r>
            <a:r>
              <a:rPr lang="ru-RU" dirty="0" smtClean="0"/>
              <a:t/>
            </a:r>
            <a:br>
              <a:rPr lang="ru-RU" dirty="0" smtClean="0"/>
            </a:br>
            <a:endParaRPr lang="ru-RU" dirty="0"/>
          </a:p>
        </p:txBody>
      </p:sp>
      <p:sp>
        <p:nvSpPr>
          <p:cNvPr id="3" name="Подзаголовок 2"/>
          <p:cNvSpPr>
            <a:spLocks noGrp="1"/>
          </p:cNvSpPr>
          <p:nvPr>
            <p:ph type="subTitle" idx="1"/>
          </p:nvPr>
        </p:nvSpPr>
        <p:spPr/>
        <p:txBody>
          <a:bodyPr>
            <a:normAutofit fontScale="55000" lnSpcReduction="20000"/>
          </a:bodyPr>
          <a:lstStyle/>
          <a:p>
            <a:r>
              <a:rPr lang="ru-RU" dirty="0" smtClean="0"/>
              <a:t> </a:t>
            </a:r>
          </a:p>
          <a:p>
            <a:r>
              <a:rPr lang="ru-RU" b="1" dirty="0" smtClean="0"/>
              <a:t>5.1 Понятие корпорации как хозяйствующего субъекта, принципы организации</a:t>
            </a:r>
            <a:endParaRPr lang="ru-RU" dirty="0" smtClean="0"/>
          </a:p>
          <a:p>
            <a:r>
              <a:rPr lang="ru-RU" b="1" dirty="0" smtClean="0"/>
              <a:t>5.2 Акционерное общество и акционерная собственность</a:t>
            </a:r>
            <a:endParaRPr lang="ru-RU" dirty="0" smtClean="0"/>
          </a:p>
          <a:p>
            <a:r>
              <a:rPr lang="ru-RU" b="1" dirty="0" smtClean="0"/>
              <a:t>5.3 Открытые и закрытые акционерные общества</a:t>
            </a:r>
            <a:endParaRPr lang="ru-RU" dirty="0" smtClean="0"/>
          </a:p>
          <a:p>
            <a:r>
              <a:rPr lang="ru-RU" b="1" dirty="0" smtClean="0"/>
              <a:t>5.4 Дочерние и зависимые общества</a:t>
            </a:r>
            <a:endParaRPr lang="ru-RU" dirty="0" smtClean="0"/>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500042"/>
            <a:ext cx="8229600" cy="1143000"/>
          </a:xfrm>
        </p:spPr>
        <p:txBody>
          <a:bodyPr>
            <a:noAutofit/>
          </a:bodyPr>
          <a:lstStyle/>
          <a:p>
            <a:r>
              <a:rPr lang="ru-RU" sz="2500" b="1" dirty="0" smtClean="0"/>
              <a:t>Организационно-правовая форма хозяйствующего субъекта</a:t>
            </a:r>
            <a:r>
              <a:rPr lang="ru-RU" sz="2500" dirty="0" smtClean="0"/>
              <a:t> — признаваемая законодательством форма, фиксирующая способ закрепления и использования имущества, правовое положение и цели деятельности. </a:t>
            </a:r>
            <a:br>
              <a:rPr lang="ru-RU" sz="2500" dirty="0" smtClean="0"/>
            </a:br>
            <a:endParaRPr lang="ru-RU" sz="2500" dirty="0"/>
          </a:p>
        </p:txBody>
      </p:sp>
      <p:sp>
        <p:nvSpPr>
          <p:cNvPr id="3" name="Содержимое 2"/>
          <p:cNvSpPr>
            <a:spLocks noGrp="1"/>
          </p:cNvSpPr>
          <p:nvPr>
            <p:ph idx="1"/>
          </p:nvPr>
        </p:nvSpPr>
        <p:spPr>
          <a:xfrm>
            <a:off x="214282" y="2071678"/>
            <a:ext cx="8715436" cy="4643470"/>
          </a:xfrm>
        </p:spPr>
        <p:txBody>
          <a:bodyPr>
            <a:normAutofit fontScale="62500" lnSpcReduction="20000"/>
          </a:bodyPr>
          <a:lstStyle/>
          <a:p>
            <a:pPr algn="ctr">
              <a:buNone/>
            </a:pPr>
            <a:r>
              <a:rPr lang="ru-RU" b="1" dirty="0" smtClean="0"/>
              <a:t>Виды организационно-правовых форм хозяйствующих субъектов в Российской Федерации:</a:t>
            </a:r>
            <a:endParaRPr lang="ru-RU" dirty="0" smtClean="0"/>
          </a:p>
          <a:p>
            <a:pPr lvl="0"/>
            <a:r>
              <a:rPr lang="ru-RU" b="1" dirty="0" smtClean="0"/>
              <a:t>Для юридических лиц – коммерческих организаций</a:t>
            </a:r>
            <a:r>
              <a:rPr lang="ru-RU" dirty="0" smtClean="0"/>
              <a:t>: хозяйственные товарищества, общества с ограниченной ответственностью, акционерные общества, унитарные предприятия, производственные кооперативы, крестьянские (фермерские) хозяйства, хозяйственные партнерства.  </a:t>
            </a:r>
          </a:p>
          <a:p>
            <a:pPr lvl="0"/>
            <a:r>
              <a:rPr lang="ru-RU" b="1" dirty="0" smtClean="0"/>
              <a:t>Для юридических лиц – некоммерческих организаций</a:t>
            </a:r>
            <a:r>
              <a:rPr lang="ru-RU" dirty="0" smtClean="0"/>
              <a:t>: потребительские кооперативы, общественные объединения, фонды, учреждения, государственные корпорации, некоммерческие партнерства, автономные некоммерческие организации, общины коренных малочисленных народов, казачьи общества, объединения юридических лиц (ассоциации и союзы).  </a:t>
            </a:r>
          </a:p>
          <a:p>
            <a:pPr lvl="0"/>
            <a:r>
              <a:rPr lang="ru-RU" b="1" dirty="0" smtClean="0"/>
              <a:t>Для хозяйствующих субъектов без образования юридического лица</a:t>
            </a:r>
            <a:r>
              <a:rPr lang="ru-RU" dirty="0" smtClean="0"/>
              <a:t>: паевые инвестиционные фонды, простые товарищества, представительства и филиалы, индивидуальные предприниматели.  </a:t>
            </a:r>
          </a:p>
          <a:p>
            <a:r>
              <a:rPr lang="ru-RU" dirty="0" smtClean="0"/>
              <a:t>В Российской Федерации действует общероссийский классификатор организационно-правовых форм (ОКОПФ).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200" b="1" i="1" dirty="0" smtClean="0"/>
              <a:t>5.1 Понятие корпорации как хозяйствующего субъекта, принципы организации</a:t>
            </a:r>
            <a:endParaRPr lang="ru-RU" sz="3200" dirty="0"/>
          </a:p>
        </p:txBody>
      </p:sp>
      <p:sp>
        <p:nvSpPr>
          <p:cNvPr id="3" name="Содержимое 2"/>
          <p:cNvSpPr>
            <a:spLocks noGrp="1"/>
          </p:cNvSpPr>
          <p:nvPr>
            <p:ph idx="1"/>
          </p:nvPr>
        </p:nvSpPr>
        <p:spPr/>
        <p:txBody>
          <a:bodyPr>
            <a:normAutofit fontScale="62500" lnSpcReduction="20000"/>
          </a:bodyPr>
          <a:lstStyle/>
          <a:p>
            <a:pPr>
              <a:buNone/>
            </a:pPr>
            <a:r>
              <a:rPr lang="ru-RU" b="1" dirty="0" smtClean="0"/>
              <a:t>	</a:t>
            </a:r>
            <a:r>
              <a:rPr lang="ru-RU" b="1" dirty="0" smtClean="0">
                <a:solidFill>
                  <a:srgbClr val="C00000"/>
                </a:solidFill>
              </a:rPr>
              <a:t>Корпорации</a:t>
            </a:r>
            <a:r>
              <a:rPr lang="ru-RU" dirty="0" smtClean="0">
                <a:solidFill>
                  <a:srgbClr val="C00000"/>
                </a:solidFill>
              </a:rPr>
              <a:t> </a:t>
            </a:r>
            <a:r>
              <a:rPr lang="ru-RU" dirty="0" smtClean="0"/>
              <a:t>— это хозяйствующие субъекты, занимающие доминирующее положение на определенном рынке. Это большие производственные комплексы, сфера деятельности которых связана не только с производственной, но и с финансовой деятельностью. </a:t>
            </a:r>
          </a:p>
          <a:p>
            <a:pPr algn="ctr">
              <a:buNone/>
            </a:pPr>
            <a:endParaRPr lang="ru-RU" b="1" dirty="0" smtClean="0"/>
          </a:p>
          <a:p>
            <a:pPr algn="ctr">
              <a:buNone/>
            </a:pPr>
            <a:r>
              <a:rPr lang="ru-RU" b="1" dirty="0" smtClean="0">
                <a:solidFill>
                  <a:srgbClr val="C00000"/>
                </a:solidFill>
              </a:rPr>
              <a:t>Основные принципы корпоративного управления: </a:t>
            </a:r>
          </a:p>
          <a:p>
            <a:pPr marL="514350" indent="-514350">
              <a:buAutoNum type="arabicPeriod"/>
            </a:pPr>
            <a:r>
              <a:rPr lang="ru-RU" b="1" dirty="0" smtClean="0"/>
              <a:t>Принцип четкого разграничения полномочий</a:t>
            </a:r>
            <a:r>
              <a:rPr lang="ru-RU" dirty="0" smtClean="0"/>
              <a:t> </a:t>
            </a:r>
            <a:r>
              <a:rPr lang="ru-RU" b="1" dirty="0" smtClean="0"/>
              <a:t>и</a:t>
            </a:r>
            <a:r>
              <a:rPr lang="ru-RU" dirty="0" smtClean="0"/>
              <a:t> </a:t>
            </a:r>
            <a:r>
              <a:rPr lang="ru-RU" b="1" dirty="0" smtClean="0"/>
              <a:t>ответственности</a:t>
            </a:r>
            <a:r>
              <a:rPr lang="ru-RU" dirty="0" smtClean="0"/>
              <a:t>. Основной вид отношений корпоративного управления – это выделение нескольких органов (уровней) управления, у каждого из которых свой набор прав и обязанностей. </a:t>
            </a:r>
          </a:p>
          <a:p>
            <a:pPr marL="514350" indent="-514350">
              <a:buAutoNum type="arabicPeriod"/>
            </a:pPr>
            <a:r>
              <a:rPr lang="ru-RU" b="1" dirty="0" smtClean="0"/>
              <a:t>Принцип остаточной компетенции. </a:t>
            </a:r>
            <a:r>
              <a:rPr lang="ru-RU" dirty="0" smtClean="0"/>
              <a:t>Ключевой принцип эффективного корпоративного управления.</a:t>
            </a:r>
          </a:p>
          <a:p>
            <a:pPr marL="514350" indent="-514350">
              <a:buFont typeface="Arial" pitchFamily="34" charset="0"/>
              <a:buAutoNum type="arabicPeriod"/>
            </a:pPr>
            <a:r>
              <a:rPr lang="ru-RU" b="1" dirty="0" smtClean="0"/>
              <a:t>Принцип ограниченной ответственности </a:t>
            </a:r>
            <a:r>
              <a:rPr lang="ru-RU" dirty="0" smtClean="0"/>
              <a:t>позволяет уменьшить риски. Действие принципа ограниченной ответственности сделало возможным создание крупных публичных корпораций через распределение рисков между акционерами и управляющими.</a:t>
            </a:r>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14356"/>
            <a:ext cx="8229600" cy="5643602"/>
          </a:xfrm>
        </p:spPr>
        <p:txBody>
          <a:bodyPr>
            <a:normAutofit fontScale="70000" lnSpcReduction="20000"/>
          </a:bodyPr>
          <a:lstStyle/>
          <a:p>
            <a:pPr algn="ctr">
              <a:buNone/>
            </a:pPr>
            <a:r>
              <a:rPr lang="ru-RU" b="1" dirty="0" smtClean="0">
                <a:solidFill>
                  <a:srgbClr val="C00000"/>
                </a:solidFill>
              </a:rPr>
              <a:t>Основные преимущества корпораций: </a:t>
            </a:r>
          </a:p>
          <a:p>
            <a:pPr algn="ctr">
              <a:buNone/>
            </a:pPr>
            <a:endParaRPr lang="ru-RU" b="1" dirty="0" smtClean="0"/>
          </a:p>
          <a:p>
            <a:pPr>
              <a:buNone/>
            </a:pPr>
            <a:r>
              <a:rPr lang="ru-RU" dirty="0" smtClean="0"/>
              <a:t>1</a:t>
            </a:r>
            <a:r>
              <a:rPr lang="ru-RU" b="1" dirty="0" smtClean="0"/>
              <a:t>. Способность привлечения денежных средств через выпуск акций </a:t>
            </a:r>
            <a:r>
              <a:rPr lang="ru-RU" dirty="0" smtClean="0"/>
              <a:t>дает возможность аккумулировать средства неограниченного числа инвесторов, позволяя последним рассчитывать на определенное вознаграждение и давая определенный выбор участия в управлении обществом. </a:t>
            </a:r>
          </a:p>
          <a:p>
            <a:pPr>
              <a:buNone/>
            </a:pPr>
            <a:r>
              <a:rPr lang="ru-RU" dirty="0" smtClean="0"/>
              <a:t>2. </a:t>
            </a:r>
            <a:r>
              <a:rPr lang="ru-RU" b="1" dirty="0" smtClean="0"/>
              <a:t>Облегчается решение проблемы управляемости</a:t>
            </a:r>
            <a:r>
              <a:rPr lang="ru-RU" dirty="0" smtClean="0"/>
              <a:t>. Законченность организационного оформления, </a:t>
            </a:r>
            <a:r>
              <a:rPr lang="ru-RU" dirty="0" err="1" smtClean="0"/>
              <a:t>регламентированность</a:t>
            </a:r>
            <a:r>
              <a:rPr lang="ru-RU" dirty="0" smtClean="0"/>
              <a:t> в определении ответственности и полномочиях позволяют распределить функции контроля между органами управления акционерного общества, что означает возможность профессионализации процесса управления. </a:t>
            </a:r>
          </a:p>
          <a:p>
            <a:pPr>
              <a:buNone/>
            </a:pPr>
            <a:r>
              <a:rPr lang="ru-RU" dirty="0" smtClean="0"/>
              <a:t>3. </a:t>
            </a:r>
            <a:r>
              <a:rPr lang="ru-RU" b="1" dirty="0" smtClean="0"/>
              <a:t>Упрощенный порядок вхождения и выхода из состава акционеров </a:t>
            </a:r>
            <a:r>
              <a:rPr lang="ru-RU" dirty="0" smtClean="0"/>
              <a:t>обеспечивает широкие возможности ротации заинтересованных лиц и соответственно большую гибкость в условиях крайней динамичности инвестиционного предложения.</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200" b="1" dirty="0" smtClean="0"/>
              <a:t>Стратегии интеграционного развития корпораций</a:t>
            </a:r>
            <a:endParaRPr lang="ru-RU" sz="3200" dirty="0"/>
          </a:p>
        </p:txBody>
      </p:sp>
      <p:sp>
        <p:nvSpPr>
          <p:cNvPr id="3" name="Содержимое 2"/>
          <p:cNvSpPr>
            <a:spLocks noGrp="1"/>
          </p:cNvSpPr>
          <p:nvPr>
            <p:ph idx="1"/>
          </p:nvPr>
        </p:nvSpPr>
        <p:spPr>
          <a:xfrm>
            <a:off x="285720" y="1600200"/>
            <a:ext cx="8429684" cy="5114948"/>
          </a:xfrm>
        </p:spPr>
        <p:txBody>
          <a:bodyPr>
            <a:normAutofit fontScale="55000" lnSpcReduction="20000"/>
          </a:bodyPr>
          <a:lstStyle/>
          <a:p>
            <a:pPr>
              <a:buNone/>
            </a:pPr>
            <a:r>
              <a:rPr lang="ru-RU" b="1" dirty="0" smtClean="0"/>
              <a:t>Первый этап</a:t>
            </a:r>
            <a:r>
              <a:rPr lang="ru-RU" dirty="0" smtClean="0"/>
              <a:t> представляет собой организационное проектирование, здесь принимается решение об интеграции, разрабатываются стратегии, планируются процедуры реализации и т.д. </a:t>
            </a:r>
          </a:p>
          <a:p>
            <a:pPr>
              <a:buNone/>
            </a:pPr>
            <a:r>
              <a:rPr lang="ru-RU" b="1" dirty="0" smtClean="0"/>
              <a:t>Второй этап</a:t>
            </a:r>
            <a:r>
              <a:rPr lang="ru-RU" dirty="0" smtClean="0"/>
              <a:t> предполагает реализацию проекта, на основании разработанных планов и мер осуществляется процедура интеграции. Изменяется организационная структура компаний входящих в состав корпорации или самой корпорации, происходит трансформация производственных и управленческих связей. </a:t>
            </a:r>
          </a:p>
          <a:p>
            <a:pPr>
              <a:buNone/>
            </a:pPr>
            <a:r>
              <a:rPr lang="ru-RU" b="1" dirty="0" smtClean="0"/>
              <a:t>На третьем этапе</a:t>
            </a:r>
            <a:r>
              <a:rPr lang="ru-RU" dirty="0" smtClean="0"/>
              <a:t>, мониторинг интеграционной деятельности, происходит контроль и отслеживание функционирования преобразованной корпорации, подводятся итоги и оцениваются результаты проделанной работы, дается экономическая оценка интеграции. </a:t>
            </a:r>
          </a:p>
          <a:p>
            <a:endParaRPr lang="ru-RU" b="1" dirty="0" smtClean="0"/>
          </a:p>
          <a:p>
            <a:pPr algn="ctr">
              <a:buNone/>
            </a:pPr>
            <a:r>
              <a:rPr lang="ru-RU" b="1" dirty="0" smtClean="0">
                <a:solidFill>
                  <a:srgbClr val="C00000"/>
                </a:solidFill>
              </a:rPr>
              <a:t>Интеграционные процессы могут иметь разнонаправленный характер</a:t>
            </a:r>
            <a:r>
              <a:rPr lang="ru-RU" dirty="0" smtClean="0">
                <a:solidFill>
                  <a:srgbClr val="C00000"/>
                </a:solidFill>
              </a:rPr>
              <a:t>: </a:t>
            </a:r>
          </a:p>
          <a:p>
            <a:r>
              <a:rPr lang="ru-RU" dirty="0" smtClean="0"/>
              <a:t>расширение деятельности за счет собственных источников требует дополнительных эмиссий, кредитования под залог акций, изменений в структуре голосующих акций, использования производных инструментов фондового рынка и т.д.; </a:t>
            </a:r>
          </a:p>
          <a:p>
            <a:r>
              <a:rPr lang="ru-RU" dirty="0" smtClean="0"/>
              <a:t>рационализация предполагает ранжирование потенциала активов в соответствии с программой развития корпорации и производится их разнесение по компаниям по степени значимости. </a:t>
            </a: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0"/>
            <a:ext cx="8229600" cy="1143000"/>
          </a:xfrm>
        </p:spPr>
        <p:txBody>
          <a:bodyPr>
            <a:normAutofit/>
          </a:bodyPr>
          <a:lstStyle/>
          <a:p>
            <a:r>
              <a:rPr lang="ru-RU" sz="3200" b="1" i="1" dirty="0" smtClean="0"/>
              <a:t>5.2 Акционерное общество и акционерная собственность</a:t>
            </a:r>
            <a:endParaRPr lang="ru-RU" sz="3200" dirty="0"/>
          </a:p>
        </p:txBody>
      </p:sp>
      <p:sp>
        <p:nvSpPr>
          <p:cNvPr id="3" name="Содержимое 2"/>
          <p:cNvSpPr>
            <a:spLocks noGrp="1"/>
          </p:cNvSpPr>
          <p:nvPr>
            <p:ph idx="1"/>
          </p:nvPr>
        </p:nvSpPr>
        <p:spPr>
          <a:xfrm>
            <a:off x="214282" y="1214422"/>
            <a:ext cx="8643998" cy="5643578"/>
          </a:xfrm>
        </p:spPr>
        <p:txBody>
          <a:bodyPr>
            <a:normAutofit fontScale="47500" lnSpcReduction="20000"/>
          </a:bodyPr>
          <a:lstStyle/>
          <a:p>
            <a:r>
              <a:rPr lang="ru-RU" b="1" dirty="0" smtClean="0"/>
              <a:t>Акционерное общество (АО)</a:t>
            </a:r>
            <a:r>
              <a:rPr lang="ru-RU" dirty="0" smtClean="0"/>
              <a:t> — это </a:t>
            </a:r>
            <a:r>
              <a:rPr lang="ru-RU" b="1" dirty="0" smtClean="0"/>
              <a:t>организационно-правовая форма компании, которая объединяет капитал нескольких участников для ведения бизнеса и получения прибыли</a:t>
            </a:r>
            <a:r>
              <a:rPr lang="ru-RU" dirty="0" smtClean="0"/>
              <a:t>.  </a:t>
            </a:r>
          </a:p>
          <a:p>
            <a:endParaRPr lang="ru-RU" b="1" dirty="0" smtClean="0"/>
          </a:p>
          <a:p>
            <a:r>
              <a:rPr lang="ru-RU" b="1" dirty="0" smtClean="0"/>
              <a:t>Основное отличие АО в том, что их уставной капитал разделён на определённое количество акций</a:t>
            </a:r>
            <a:r>
              <a:rPr lang="ru-RU" dirty="0" smtClean="0"/>
              <a:t>. При этом само АО несёт ответственность по всем своим обязательствам, но при этом владельцы (или акционеры) не отвечают по обязательствам компании, а могут лишь нести убытки от снижения стоимости акций.  </a:t>
            </a:r>
          </a:p>
          <a:p>
            <a:endParaRPr lang="ru-RU" b="1" dirty="0" smtClean="0"/>
          </a:p>
          <a:p>
            <a:r>
              <a:rPr lang="ru-RU" b="1" dirty="0" smtClean="0"/>
              <a:t>В акционерных обществах нет ограничения на максимальное количество участников</a:t>
            </a:r>
            <a:r>
              <a:rPr lang="ru-RU" dirty="0" smtClean="0"/>
              <a:t>. Поэтому, если компании необходимо привлечь дополнительное финансирование, она выпускает акции и привлекает новых акционеров.  </a:t>
            </a:r>
          </a:p>
          <a:p>
            <a:endParaRPr lang="ru-RU" b="1" dirty="0" smtClean="0"/>
          </a:p>
          <a:p>
            <a:r>
              <a:rPr lang="ru-RU" b="1" dirty="0" smtClean="0"/>
              <a:t>С 1 сентября 2014 года акционерные общества делятся на публичные и непубличные</a:t>
            </a:r>
            <a:r>
              <a:rPr lang="ru-RU" dirty="0" smtClean="0"/>
              <a:t>. Публичное акционерное общество сокращённо может называться ПАО, а непубличное — просто АО. Публичные общества размещают акции на фондовом рынке, тогда как непубличные распределяют их в закрытом кругу участников.  </a:t>
            </a:r>
          </a:p>
          <a:p>
            <a:endParaRPr lang="ru-RU" b="1" dirty="0" smtClean="0"/>
          </a:p>
          <a:p>
            <a:r>
              <a:rPr lang="ru-RU" b="1" dirty="0" smtClean="0"/>
              <a:t>Высший орган управления АО — общее собрание акционеров</a:t>
            </a:r>
            <a:r>
              <a:rPr lang="ru-RU" dirty="0" smtClean="0"/>
              <a:t>. На собрании принимают ключевые решения: об изменении устава, о распределении прибыли, о количестве и номинальной стоимости акций и т. д..</a:t>
            </a:r>
          </a:p>
          <a:p>
            <a:endParaRPr lang="ru-RU" b="1" dirty="0" smtClean="0"/>
          </a:p>
          <a:p>
            <a:r>
              <a:rPr lang="ru-RU" b="1" dirty="0" smtClean="0"/>
              <a:t>Акционерная собственность</a:t>
            </a:r>
            <a:r>
              <a:rPr lang="ru-RU" dirty="0" smtClean="0"/>
              <a:t> — это </a:t>
            </a:r>
            <a:r>
              <a:rPr lang="ru-RU" b="1" dirty="0" smtClean="0"/>
              <a:t>форма коллективной частной собственности, включающей имущество, средства производства и капитал</a:t>
            </a:r>
            <a:r>
              <a:rPr lang="ru-RU" dirty="0" smtClean="0"/>
              <a:t>. </a:t>
            </a: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0"/>
            <a:ext cx="8229600" cy="1143000"/>
          </a:xfrm>
        </p:spPr>
        <p:txBody>
          <a:bodyPr>
            <a:normAutofit/>
          </a:bodyPr>
          <a:lstStyle/>
          <a:p>
            <a:r>
              <a:rPr lang="ru-RU" sz="3200" b="1" i="1" dirty="0" smtClean="0"/>
              <a:t>5.3 Открытые и закрытые акционерные общества</a:t>
            </a:r>
            <a:endParaRPr lang="ru-RU" sz="3200" dirty="0"/>
          </a:p>
        </p:txBody>
      </p:sp>
      <p:sp>
        <p:nvSpPr>
          <p:cNvPr id="3" name="Содержимое 2"/>
          <p:cNvSpPr>
            <a:spLocks noGrp="1"/>
          </p:cNvSpPr>
          <p:nvPr>
            <p:ph idx="1"/>
          </p:nvPr>
        </p:nvSpPr>
        <p:spPr>
          <a:xfrm>
            <a:off x="142844" y="1214422"/>
            <a:ext cx="8758270" cy="5643578"/>
          </a:xfrm>
        </p:spPr>
        <p:txBody>
          <a:bodyPr>
            <a:normAutofit fontScale="47500" lnSpcReduction="20000"/>
          </a:bodyPr>
          <a:lstStyle/>
          <a:p>
            <a:r>
              <a:rPr lang="ru-RU" b="1" dirty="0" smtClean="0"/>
              <a:t>Акционерное общество </a:t>
            </a:r>
            <a:r>
              <a:rPr lang="ru-RU" dirty="0" smtClean="0"/>
              <a:t>– это хозяйственное общество, уставный капитал которого разделён на определённое число акций. Акционерное общество несет ответственность по всем своим обязательствам. Владельцы (акционеры) не отвечают по обязательствам предприятия. Они могут лишь понести убытки от падения стоимости их акций.</a:t>
            </a:r>
          </a:p>
          <a:p>
            <a:endParaRPr lang="ru-RU" b="1" dirty="0" smtClean="0"/>
          </a:p>
          <a:p>
            <a:r>
              <a:rPr lang="ru-RU" b="1" dirty="0" smtClean="0"/>
              <a:t>Открытое акционерное общество (ОАО)</a:t>
            </a:r>
            <a:r>
              <a:rPr lang="ru-RU" dirty="0" smtClean="0"/>
              <a:t> — организационно-правовая форма ведения бизнеса, уставный капитал в которой распределён на акции, принадлежащие разным собственникам (акционерам). </a:t>
            </a:r>
          </a:p>
          <a:p>
            <a:pPr lvl="1"/>
            <a:r>
              <a:rPr lang="ru-RU" dirty="0" smtClean="0"/>
              <a:t>Ценные бумаги таких акционерных обществ открыто и свободно можно приобрести на рынке.  Ограничений по количеству акционеров и их статусу нет. </a:t>
            </a:r>
          </a:p>
          <a:p>
            <a:r>
              <a:rPr lang="ru-RU" b="1" dirty="0" smtClean="0"/>
              <a:t>Закрытое акционерное общество (ЗАО</a:t>
            </a:r>
            <a:r>
              <a:rPr lang="ru-RU" dirty="0" smtClean="0"/>
              <a:t>) – это акционерное общество, акции которого распределяются только среди его учредителей или иного, заранее определенного круга лиц. </a:t>
            </a:r>
          </a:p>
          <a:p>
            <a:pPr algn="ctr"/>
            <a:endParaRPr lang="ru-RU" b="1" dirty="0" smtClean="0"/>
          </a:p>
          <a:p>
            <a:pPr algn="ctr">
              <a:buNone/>
            </a:pPr>
            <a:r>
              <a:rPr lang="ru-RU" b="1" dirty="0" smtClean="0">
                <a:solidFill>
                  <a:srgbClr val="C00000"/>
                </a:solidFill>
              </a:rPr>
              <a:t>Ключевые характеристики ОАО</a:t>
            </a:r>
            <a:r>
              <a:rPr lang="ru-RU" dirty="0" smtClean="0">
                <a:solidFill>
                  <a:srgbClr val="C00000"/>
                </a:solidFill>
              </a:rPr>
              <a:t>:</a:t>
            </a:r>
          </a:p>
          <a:p>
            <a:pPr lvl="0"/>
            <a:r>
              <a:rPr lang="ru-RU" b="1" dirty="0" smtClean="0"/>
              <a:t>Свободное обращение акций</a:t>
            </a:r>
            <a:r>
              <a:rPr lang="ru-RU" dirty="0" smtClean="0"/>
              <a:t>. Акции можно свободно продавать и покупать, например, на бирже.  </a:t>
            </a:r>
          </a:p>
          <a:p>
            <a:pPr lvl="0"/>
            <a:r>
              <a:rPr lang="ru-RU" b="1" dirty="0" smtClean="0"/>
              <a:t>Ограниченная ответственность акционеров</a:t>
            </a:r>
            <a:r>
              <a:rPr lang="ru-RU" dirty="0" smtClean="0"/>
              <a:t>. Акционеры не отвечают за долги компании, они рискуют только деньгами, которые вложили в акции.  </a:t>
            </a:r>
          </a:p>
          <a:p>
            <a:pPr lvl="0"/>
            <a:r>
              <a:rPr lang="ru-RU" b="1" dirty="0" smtClean="0"/>
              <a:t>Публичная отчётность</a:t>
            </a:r>
            <a:r>
              <a:rPr lang="ru-RU" dirty="0" smtClean="0"/>
              <a:t>. Акционерные общества обязаны публиковать финансовую отчётность и отчёты о своей деятельности, например, финансовые результаты, данные о составе акционеров, планы и стратегии развития.  </a:t>
            </a:r>
          </a:p>
          <a:p>
            <a:pPr lvl="0"/>
            <a:r>
              <a:rPr lang="ru-RU" b="1" dirty="0" smtClean="0"/>
              <a:t>Минимальный уставный капитал</a:t>
            </a:r>
            <a:r>
              <a:rPr lang="ru-RU" dirty="0" smtClean="0"/>
              <a:t> — 100 000 рублей.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0"/>
            <a:ext cx="8229600" cy="1143000"/>
          </a:xfrm>
        </p:spPr>
        <p:txBody>
          <a:bodyPr>
            <a:normAutofit/>
          </a:bodyPr>
          <a:lstStyle/>
          <a:p>
            <a:r>
              <a:rPr lang="ru-RU" sz="3200" b="1" i="1" dirty="0" smtClean="0"/>
              <a:t>5.4 Дочерние и зависимые общества</a:t>
            </a:r>
            <a:endParaRPr lang="ru-RU" sz="3200" dirty="0"/>
          </a:p>
        </p:txBody>
      </p:sp>
      <p:sp>
        <p:nvSpPr>
          <p:cNvPr id="3" name="Содержимое 2"/>
          <p:cNvSpPr>
            <a:spLocks noGrp="1"/>
          </p:cNvSpPr>
          <p:nvPr>
            <p:ph idx="1"/>
          </p:nvPr>
        </p:nvSpPr>
        <p:spPr>
          <a:xfrm>
            <a:off x="457200" y="1214422"/>
            <a:ext cx="8229600" cy="5214974"/>
          </a:xfrm>
        </p:spPr>
        <p:txBody>
          <a:bodyPr>
            <a:normAutofit fontScale="70000" lnSpcReduction="20000"/>
          </a:bodyPr>
          <a:lstStyle/>
          <a:p>
            <a:r>
              <a:rPr lang="ru-RU" b="1" i="1" dirty="0" smtClean="0"/>
              <a:t> </a:t>
            </a:r>
            <a:r>
              <a:rPr lang="ru-RU" b="1" dirty="0" smtClean="0"/>
              <a:t>Дочернее общество</a:t>
            </a:r>
            <a:r>
              <a:rPr lang="ru-RU" dirty="0" smtClean="0"/>
              <a:t> — это общество, в уставном капитале которого, в силу заключённого договора либо иным образом, другое (основное) общество имеет преобладающее участие, в силу чего имеет возможность определения решений, принимаемых дочерним обществом.  </a:t>
            </a:r>
          </a:p>
          <a:p>
            <a:r>
              <a:rPr lang="ru-RU" b="1" dirty="0" smtClean="0"/>
              <a:t>Зависимое общество</a:t>
            </a:r>
            <a:r>
              <a:rPr lang="ru-RU" dirty="0" smtClean="0"/>
              <a:t> — это общество, в котором другое (основное) общество имеет более 20% уставного капитала.  </a:t>
            </a:r>
          </a:p>
          <a:p>
            <a:endParaRPr lang="ru-RU" b="1" dirty="0" smtClean="0"/>
          </a:p>
          <a:p>
            <a:pPr algn="ctr">
              <a:buNone/>
            </a:pPr>
            <a:r>
              <a:rPr lang="ru-RU" b="1" dirty="0" smtClean="0">
                <a:solidFill>
                  <a:srgbClr val="C00000"/>
                </a:solidFill>
              </a:rPr>
              <a:t>Отличия зависимого и дочерних обществ</a:t>
            </a:r>
            <a:r>
              <a:rPr lang="ru-RU" dirty="0" smtClean="0">
                <a:solidFill>
                  <a:srgbClr val="C00000"/>
                </a:solidFill>
              </a:rPr>
              <a:t>:</a:t>
            </a:r>
          </a:p>
          <a:p>
            <a:pPr lvl="0"/>
            <a:r>
              <a:rPr lang="ru-RU" dirty="0" smtClean="0"/>
              <a:t>по отношению к зависимому обществу, основным может выступать только ООО или АО, в то время как к дочерним — как хозяйственные общества, так и хозяйственные товарищества;  </a:t>
            </a:r>
          </a:p>
          <a:p>
            <a:pPr lvl="0"/>
            <a:r>
              <a:rPr lang="ru-RU" dirty="0" smtClean="0"/>
              <a:t>для дочернего общества не предусмотрен минимальный размер преобладающего участия основного общества в уставном капитале дочернего, в то время как для зависимых обществ этот размер предусмотрен в 20% от уставного капитала. </a:t>
            </a:r>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algn="r"/>
            <a:r>
              <a:rPr lang="ru-RU" b="1" i="1" dirty="0" smtClean="0">
                <a:solidFill>
                  <a:srgbClr val="C00000"/>
                </a:solidFill>
              </a:rPr>
              <a:t>БЛАГОДАРЮ ЗА ВНИМАНИЕ!</a:t>
            </a:r>
            <a:endParaRPr lang="ru-RU" b="1" i="1" dirty="0">
              <a:solidFill>
                <a:srgbClr val="C00000"/>
              </a:solidFill>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TotalTime>
  <Words>379</Words>
  <PresentationFormat>Экран (4:3)</PresentationFormat>
  <Paragraphs>64</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Тема Office</vt:lpstr>
      <vt:lpstr>Лекция 5 Тема 5. Организационно-правовые формы хозяйствующих субъектов </vt:lpstr>
      <vt:lpstr>Организационно-правовая форма хозяйствующего субъекта — признаваемая законодательством форма, фиксирующая способ закрепления и использования имущества, правовое положение и цели деятельности.  </vt:lpstr>
      <vt:lpstr>5.1 Понятие корпорации как хозяйствующего субъекта, принципы организации</vt:lpstr>
      <vt:lpstr>Слайд 4</vt:lpstr>
      <vt:lpstr>Стратегии интеграционного развития корпораций</vt:lpstr>
      <vt:lpstr>5.2 Акционерное общество и акционерная собственность</vt:lpstr>
      <vt:lpstr>5.3 Открытые и закрытые акционерные общества</vt:lpstr>
      <vt:lpstr>5.4 Дочерние и зависимые общества</vt:lpstr>
      <vt:lpstr>Слайд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Лекция 5 Тема 5. Организационно-правовые формы хозяйствующих субъектов </dc:title>
  <dc:creator>Anna Anisimova</dc:creator>
  <cp:lastModifiedBy>Anna Anisimova</cp:lastModifiedBy>
  <cp:revision>4</cp:revision>
  <dcterms:created xsi:type="dcterms:W3CDTF">2026-03-21T02:33:48Z</dcterms:created>
  <dcterms:modified xsi:type="dcterms:W3CDTF">2026-03-21T03:00:46Z</dcterms:modified>
</cp:coreProperties>
</file>