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5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1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96"/>
            <a:ext cx="355239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Концепция управления персоналом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/>
              <a:t>План</a:t>
            </a:r>
            <a:r>
              <a:rPr lang="ru-RU" dirty="0"/>
              <a:t> </a:t>
            </a:r>
          </a:p>
          <a:p>
            <a:pPr algn="l"/>
            <a:r>
              <a:rPr lang="ru-RU" dirty="0"/>
              <a:t>1.1 Рынок трудовых ресурсов</a:t>
            </a:r>
          </a:p>
          <a:p>
            <a:pPr algn="l"/>
            <a:r>
              <a:rPr lang="ru-RU" dirty="0"/>
              <a:t>1.2 Персонал предприятия как объект управления </a:t>
            </a:r>
          </a:p>
          <a:p>
            <a:pPr algn="l"/>
            <a:r>
              <a:rPr lang="ru-RU" dirty="0"/>
              <a:t>1.3 Система управления персоналом  </a:t>
            </a:r>
          </a:p>
        </p:txBody>
      </p:sp>
    </p:spTree>
    <p:extLst>
      <p:ext uri="{BB962C8B-B14F-4D97-AF65-F5344CB8AC3E}">
        <p14:creationId xmlns:p14="http://schemas.microsoft.com/office/powerpoint/2010/main" val="1811140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Предме́т труда́ </a:t>
            </a:r>
            <a:r>
              <a:rPr lang="ru-RU" dirty="0"/>
              <a:t>— вещество природы или энергия, на которые человек воздействует в процессе труда, или перерабатываемая человеком в процессе интеллектуального труда информация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Сре́дства труда́ </a:t>
            </a:r>
            <a:r>
              <a:rPr lang="ru-RU" dirty="0"/>
              <a:t>— то, чем человек воздействует на предмет труда. </a:t>
            </a:r>
          </a:p>
        </p:txBody>
      </p:sp>
    </p:spTree>
    <p:extLst>
      <p:ext uri="{BB962C8B-B14F-4D97-AF65-F5344CB8AC3E}">
        <p14:creationId xmlns:p14="http://schemas.microsoft.com/office/powerpoint/2010/main" val="616324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персонала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874803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199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Рабочие </a:t>
            </a:r>
            <a:r>
              <a:rPr lang="ru-RU" dirty="0" smtClean="0"/>
              <a:t>(производственный персонал) </a:t>
            </a:r>
            <a:r>
              <a:rPr lang="ru-RU" dirty="0"/>
              <a:t>осуществляют трудовую деятельность в материальном производстве с преобладающей долей физического труда. Они обеспечивают выпуск продукции, ее обмен, сбыт и сервисное обслуживание.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Составные части производственного персонала:</a:t>
            </a:r>
            <a:endParaRPr lang="ru-RU" dirty="0"/>
          </a:p>
          <a:p>
            <a:r>
              <a:rPr lang="ru-RU" b="1" dirty="0" smtClean="0"/>
              <a:t>основной </a:t>
            </a:r>
            <a:r>
              <a:rPr lang="ru-RU" b="1" dirty="0"/>
              <a:t>персонал </a:t>
            </a:r>
            <a:r>
              <a:rPr lang="ru-RU" dirty="0"/>
              <a:t>- рабочие, преимущественно занятые в сборочных цехах предприятия;</a:t>
            </a:r>
          </a:p>
          <a:p>
            <a:r>
              <a:rPr lang="ru-RU" b="1" dirty="0" smtClean="0"/>
              <a:t>вспомогательный </a:t>
            </a:r>
            <a:r>
              <a:rPr lang="ru-RU" b="1" dirty="0"/>
              <a:t>персонал </a:t>
            </a:r>
            <a:r>
              <a:rPr lang="ru-RU" dirty="0"/>
              <a:t>- рабочие, преимущественно занятые в заготовительных и обслуживающих цехах предприятия.</a:t>
            </a:r>
          </a:p>
          <a:p>
            <a:pPr marL="0" indent="0">
              <a:buNone/>
            </a:pPr>
            <a:r>
              <a:rPr lang="ru-RU" dirty="0"/>
              <a:t>Результатом труда производственного персонала является продукция в вещественной </a:t>
            </a:r>
            <a:r>
              <a:rPr lang="ru-RU" dirty="0" smtClean="0"/>
              <a:t>форме.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7483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Служащие</a:t>
            </a:r>
            <a:r>
              <a:rPr lang="ru-RU" dirty="0" smtClean="0"/>
              <a:t> </a:t>
            </a:r>
            <a:r>
              <a:rPr lang="ru-RU" dirty="0"/>
              <a:t>осуществляют трудовую деятельность в процессе управления производством с преобладающей долей умственного труда.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Они </a:t>
            </a:r>
            <a:r>
              <a:rPr lang="ru-RU" dirty="0"/>
              <a:t>заняты переработкой информации с использованием технических средств управления.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Основной результат </a:t>
            </a:r>
            <a:r>
              <a:rPr lang="ru-RU" dirty="0"/>
              <a:t>их трудовой деятельности </a:t>
            </a:r>
            <a:r>
              <a:rPr lang="ru-RU" dirty="0" smtClean="0"/>
              <a:t>-изучение </a:t>
            </a:r>
            <a:r>
              <a:rPr lang="ru-RU" dirty="0"/>
              <a:t>проблем управления, создание новой информации, изменение ее содержания или формы, подготовка управленческих решений, а после выбора руководителем наиболее эффективного варианта - реализация и контроль исполнения решений. </a:t>
            </a:r>
          </a:p>
        </p:txBody>
      </p:sp>
    </p:spTree>
    <p:extLst>
      <p:ext uri="{BB962C8B-B14F-4D97-AF65-F5344CB8AC3E}">
        <p14:creationId xmlns:p14="http://schemas.microsoft.com/office/powerpoint/2010/main" val="1158463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dirty="0" smtClean="0"/>
              <a:t>Отличие </a:t>
            </a:r>
            <a:r>
              <a:rPr lang="ru-RU" i="1" dirty="0"/>
              <a:t>руководителей от специалистов </a:t>
            </a:r>
            <a:r>
              <a:rPr lang="ru-RU" dirty="0" smtClean="0"/>
              <a:t>- в </a:t>
            </a:r>
            <a:r>
              <a:rPr lang="ru-RU" dirty="0"/>
              <a:t>юридическом праве принятия решений и наличии в подчинении других работников.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Различают (в </a:t>
            </a:r>
            <a:r>
              <a:rPr lang="ru-RU" dirty="0"/>
              <a:t>зависимости от масштаба </a:t>
            </a:r>
            <a:r>
              <a:rPr lang="ru-RU" dirty="0" smtClean="0"/>
              <a:t>управления) </a:t>
            </a:r>
            <a:r>
              <a:rPr lang="ru-RU" b="1" dirty="0" smtClean="0"/>
              <a:t>линейных </a:t>
            </a:r>
            <a:r>
              <a:rPr lang="ru-RU" b="1" dirty="0"/>
              <a:t>руководителей</a:t>
            </a:r>
            <a:r>
              <a:rPr lang="ru-RU" dirty="0"/>
              <a:t>, отвечающих за принятие решений по всем функциям управления, и </a:t>
            </a:r>
            <a:r>
              <a:rPr lang="ru-RU" b="1" dirty="0"/>
              <a:t>функциональных руководителей</a:t>
            </a:r>
            <a:r>
              <a:rPr lang="ru-RU" dirty="0"/>
              <a:t>, реализующих отдельные функции управления.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Различают </a:t>
            </a:r>
            <a:r>
              <a:rPr lang="ru-RU" b="1" dirty="0"/>
              <a:t>руководителей высшего уровня </a:t>
            </a:r>
            <a:r>
              <a:rPr lang="ru-RU" dirty="0"/>
              <a:t>управления предприятием (директор и его заместители), </a:t>
            </a:r>
            <a:r>
              <a:rPr lang="ru-RU" b="1" dirty="0"/>
              <a:t>среднего уровня</a:t>
            </a:r>
            <a:r>
              <a:rPr lang="ru-RU" dirty="0"/>
              <a:t> (начальники цехов и подразделений) и </a:t>
            </a:r>
            <a:r>
              <a:rPr lang="ru-RU" b="1" dirty="0"/>
              <a:t>нижнего уровня</a:t>
            </a:r>
            <a:r>
              <a:rPr lang="ru-RU" dirty="0"/>
              <a:t> (начальники участков, мастера). </a:t>
            </a:r>
          </a:p>
        </p:txBody>
      </p:sp>
    </p:spTree>
    <p:extLst>
      <p:ext uri="{BB962C8B-B14F-4D97-AF65-F5344CB8AC3E}">
        <p14:creationId xmlns:p14="http://schemas.microsoft.com/office/powerpoint/2010/main" val="117866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i="1" dirty="0" smtClean="0"/>
              <a:t>Специалисты</a:t>
            </a:r>
            <a:r>
              <a:rPr lang="ru-RU" dirty="0" smtClean="0"/>
              <a:t> </a:t>
            </a:r>
            <a:r>
              <a:rPr lang="ru-RU" dirty="0"/>
              <a:t>предприятия </a:t>
            </a:r>
            <a:r>
              <a:rPr lang="ru-RU" dirty="0" smtClean="0"/>
              <a:t>в </a:t>
            </a:r>
            <a:r>
              <a:rPr lang="ru-RU" dirty="0"/>
              <a:t>зависимости от результатов их труда:</a:t>
            </a:r>
          </a:p>
          <a:p>
            <a:r>
              <a:rPr lang="ru-RU" b="1" dirty="0" smtClean="0"/>
              <a:t>функциональные </a:t>
            </a:r>
            <a:r>
              <a:rPr lang="ru-RU" b="1" dirty="0"/>
              <a:t>специалисты </a:t>
            </a:r>
            <a:r>
              <a:rPr lang="ru-RU" dirty="0"/>
              <a:t>управления, результатом деятельности которых является управленческая информация (референты, экономисты, бухгалтеры, финансисты, маркетологи и др.);</a:t>
            </a:r>
          </a:p>
          <a:p>
            <a:r>
              <a:rPr lang="ru-RU" b="1" dirty="0" smtClean="0"/>
              <a:t>специалисты </a:t>
            </a:r>
            <a:r>
              <a:rPr lang="ru-RU" b="1" dirty="0"/>
              <a:t>- инженеры</a:t>
            </a:r>
            <a:r>
              <a:rPr lang="ru-RU" dirty="0"/>
              <a:t>, результатом деятельности которых является конструкторско-технологическая или проектная информация в области техники и технологии производства (технологи, инженеры, конструкторы, строители, проектировщики и др.);</a:t>
            </a:r>
          </a:p>
          <a:p>
            <a:r>
              <a:rPr lang="ru-RU" b="1" dirty="0" smtClean="0"/>
              <a:t>служащие</a:t>
            </a:r>
            <a:r>
              <a:rPr lang="ru-RU" dirty="0" smtClean="0"/>
              <a:t> </a:t>
            </a:r>
            <a:r>
              <a:rPr lang="ru-RU" dirty="0"/>
              <a:t>- технические специалисты (машинистки, операторы, курьеры, лифтеры, кладовщики, официанты и др.), выполняющие вспомогательные работы в управленческом процессе.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149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Система управления персоналом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6510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это совокупность принципов и методов управления кадрами рабочих и служащих в организации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Концепции управления персоналом </a:t>
            </a:r>
            <a:r>
              <a:rPr lang="ru-RU" dirty="0"/>
              <a:t>рассматривают рынок трудовых ресурсов, классификацию персонала по категориям и взаимосвязь подсистем.</a:t>
            </a:r>
          </a:p>
          <a:p>
            <a:pPr marL="0" indent="0">
              <a:buNone/>
            </a:pPr>
            <a:r>
              <a:rPr lang="ru-RU" b="1" dirty="0"/>
              <a:t>Кадровая политика </a:t>
            </a:r>
            <a:r>
              <a:rPr lang="ru-RU" dirty="0"/>
              <a:t>определяет генеральную линию и принципиальные установки в работе с персоналом на длительную перспективу.</a:t>
            </a:r>
          </a:p>
          <a:p>
            <a:pPr marL="0" indent="0">
              <a:buNone/>
            </a:pPr>
            <a:r>
              <a:rPr lang="ru-RU" b="1" dirty="0"/>
              <a:t>Подбор персонала </a:t>
            </a:r>
            <a:r>
              <a:rPr lang="ru-RU" dirty="0"/>
              <a:t>заключается в формировании резерва кадров на замещение вакантных рабочих мест.</a:t>
            </a:r>
          </a:p>
          <a:p>
            <a:pPr marL="0" indent="0">
              <a:buNone/>
            </a:pPr>
            <a:r>
              <a:rPr lang="ru-RU" b="1" dirty="0"/>
              <a:t>Оценка персонала </a:t>
            </a:r>
            <a:r>
              <a:rPr lang="ru-RU" dirty="0"/>
              <a:t>осуществляется для определения соответствия работника вакантной или занимаемой должности на основе разнообразных методов.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5702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836712"/>
            <a:ext cx="8995531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3315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15" y="116632"/>
            <a:ext cx="7703953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386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Расстановка персонала </a:t>
            </a:r>
            <a:r>
              <a:rPr lang="ru-RU" dirty="0"/>
              <a:t>должна обеспечивать постоянное движение кадров исходя из результатов оценки потенциала, планируемой карьеры и наличия вакантных должностей.</a:t>
            </a:r>
          </a:p>
          <a:p>
            <a:pPr marL="0" indent="0">
              <a:buNone/>
            </a:pPr>
            <a:r>
              <a:rPr lang="ru-RU" b="1" dirty="0"/>
              <a:t>Адаптация персонала </a:t>
            </a:r>
            <a:r>
              <a:rPr lang="ru-RU" dirty="0"/>
              <a:t>— это процесс приспособления коллектива (индивидуума) к изменяющимся условиям внешней и внутренней среды организации, а также к рабочему месту.</a:t>
            </a:r>
          </a:p>
          <a:p>
            <a:pPr marL="0" indent="0">
              <a:buNone/>
            </a:pPr>
            <a:r>
              <a:rPr lang="ru-RU" b="1" dirty="0"/>
              <a:t>Обучение персонала </a:t>
            </a:r>
            <a:r>
              <a:rPr lang="ru-RU" dirty="0"/>
              <a:t>предназначено для обеспечения соответствия профессиональных знаний и умений работников современному уровню производства и управления.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749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12976"/>
            <a:ext cx="4842573" cy="3631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293096"/>
            <a:ext cx="527661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Основная литература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363272" cy="3196951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/>
              <a:t>Егоршин, А. П. Основы управления персоналом </a:t>
            </a:r>
            <a:r>
              <a:rPr lang="ru-RU" dirty="0"/>
              <a:t>: учебное пособие / А.П. Егоршин. — 4-е изд., </a:t>
            </a:r>
            <a:r>
              <a:rPr lang="ru-RU" dirty="0" err="1"/>
              <a:t>перераб</a:t>
            </a:r>
            <a:r>
              <a:rPr lang="ru-RU" dirty="0"/>
              <a:t>. и доп. — Москва : ИНФРА-М, </a:t>
            </a:r>
            <a:r>
              <a:rPr lang="ru-RU" b="1" dirty="0"/>
              <a:t>2020</a:t>
            </a:r>
            <a:r>
              <a:rPr lang="ru-RU" dirty="0"/>
              <a:t>. — 352 с.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Управление персоналом организации </a:t>
            </a:r>
            <a:r>
              <a:rPr lang="ru-RU" dirty="0"/>
              <a:t>[Электронный ресурс] : учебник / </a:t>
            </a:r>
            <a:r>
              <a:rPr lang="ru-RU" b="1" dirty="0"/>
              <a:t>А. Я. </a:t>
            </a:r>
            <a:r>
              <a:rPr lang="ru-RU" b="1" dirty="0" err="1"/>
              <a:t>Кибанов</a:t>
            </a:r>
            <a:r>
              <a:rPr lang="ru-RU" b="1" dirty="0"/>
              <a:t> </a:t>
            </a:r>
            <a:r>
              <a:rPr lang="ru-RU" dirty="0"/>
              <a:t>[и др.] ; ред. А. Я. </a:t>
            </a:r>
            <a:r>
              <a:rPr lang="ru-RU" dirty="0" err="1"/>
              <a:t>Кибанов</a:t>
            </a:r>
            <a:r>
              <a:rPr lang="ru-RU" dirty="0"/>
              <a:t>. - Москва : ИНФРА-М, 2020. - 695 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698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выпишите </a:t>
            </a:r>
            <a:r>
              <a:rPr lang="ru-RU" dirty="0"/>
              <a:t>для каждой подсистемы УП ключевые направления </a:t>
            </a:r>
            <a:r>
              <a:rPr lang="ru-RU" dirty="0" smtClean="0"/>
              <a:t>работы;</a:t>
            </a:r>
            <a:endParaRPr lang="ru-RU" dirty="0"/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выпишите для каждой подсистемы УП нормативные документы, регламентирующие ее деятельность.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85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1.1 Рынок трудовых ресурсов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Рынок труда </a:t>
            </a:r>
            <a:r>
              <a:rPr lang="ru-RU" dirty="0"/>
              <a:t>- совокупность социально-экономических отношений между государством, работодателями и работниками по вопросу купли-продажи рабочей силы, обучения работников и использования их в процессе производства. </a:t>
            </a:r>
          </a:p>
          <a:p>
            <a:pPr marL="0" indent="0">
              <a:buNone/>
            </a:pPr>
            <a:r>
              <a:rPr lang="ru-RU" b="1" dirty="0"/>
              <a:t>Рынок рабочей силы </a:t>
            </a:r>
            <a:r>
              <a:rPr lang="ru-RU" dirty="0"/>
              <a:t>- включает социально-экономические отношения занятых и незанятых работников, т.е. все экономически активное население страны, и </a:t>
            </a:r>
            <a:r>
              <a:rPr lang="ru-RU" dirty="0" err="1"/>
              <a:t>т.ч</a:t>
            </a:r>
            <a:r>
              <a:rPr lang="ru-RU" dirty="0"/>
              <a:t>. безработные.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163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Рынок трудовых ресурсов </a:t>
            </a:r>
            <a:r>
              <a:rPr lang="ru-RU" dirty="0"/>
              <a:t>- совокупность социально-экономических отношений по поводу найма, обучения и использования трудовых ресурсов (занятых, незанятых и учащихся). Это понятие раздвигает размеры рынка еще шире, т.к. включает не только экономически активное население, но и учащихся в сфере профессионального образования (трудовой резерв).</a:t>
            </a:r>
          </a:p>
          <a:p>
            <a:pPr marL="0" indent="0">
              <a:buNone/>
            </a:pPr>
            <a:r>
              <a:rPr lang="ru-RU" b="1" dirty="0"/>
              <a:t>Трудовые ресурсы </a:t>
            </a:r>
            <a:r>
              <a:rPr lang="ru-RU" dirty="0"/>
              <a:t>- население обоих полов в трудоспособном возрасте (для мужчин в возрасте от 16 до 62 лет, для женщин - от 16 до 59 лет включительно), за исключением неработающих инвалидов войны и труда I и II групп и лиц, получающих пенсию по возрасту на льготных условиях, а также лица в нетрудоспособном возрасте (подростки и население старше трудоспособного возраста), занятые в экономике.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2539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Безработные</a:t>
            </a:r>
            <a:r>
              <a:rPr lang="ru-RU" dirty="0" smtClean="0"/>
              <a:t> - лица </a:t>
            </a:r>
            <a:r>
              <a:rPr lang="ru-RU" dirty="0"/>
              <a:t>16 лет и старше, которые в рассматриваемый период не имели работы (доходного занятия), занимались поиском работы в государственных или коммерческих службах занятости, предпринимали шаги к открытию собственного дела, были готовы приступить к работе.</a:t>
            </a:r>
          </a:p>
          <a:p>
            <a:pPr marL="0" indent="0">
              <a:buNone/>
            </a:pPr>
            <a:r>
              <a:rPr lang="ru-RU" b="1" dirty="0"/>
              <a:t>Рабочая сила </a:t>
            </a:r>
            <a:r>
              <a:rPr lang="ru-RU" dirty="0"/>
              <a:t>- способность человека к труду, т.е. совокупность физических и духовных сил, применяемых им в процессе производства. Рабочая сила является в рыночной экономике товаром и имеет потребительскую </a:t>
            </a:r>
            <a:r>
              <a:rPr lang="ru-RU" dirty="0" smtClean="0"/>
              <a:t>и </a:t>
            </a:r>
            <a:r>
              <a:rPr lang="ru-RU" dirty="0"/>
              <a:t>денежную стоимость (цену).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3989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Труд</a:t>
            </a:r>
            <a:r>
              <a:rPr lang="ru-RU" dirty="0"/>
              <a:t> - умственный и физический процесс, осуществляемый при помощи таких усилий (способностей) человека, которые направлены на производство товаров и </a:t>
            </a:r>
            <a:r>
              <a:rPr lang="ru-RU" dirty="0" smtClean="0"/>
              <a:t>услуг (разновидности </a:t>
            </a:r>
            <a:r>
              <a:rPr lang="ru-RU" dirty="0"/>
              <a:t>труда: интеллектуальный и производственный, простой и сложный, полезный и абстрактный, прибавочный и </a:t>
            </a:r>
            <a:r>
              <a:rPr lang="ru-RU" dirty="0" smtClean="0"/>
              <a:t>прошлый).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Стоимость рабочей силы </a:t>
            </a:r>
            <a:r>
              <a:rPr lang="ru-RU" dirty="0"/>
              <a:t>- это цена материальных и духовных благ, необходимых для воспроизводства рабочей силы, т.е. для полного удовлетворения потребностей работника и членов его семьи.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7503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Стадии процесса </a:t>
            </a:r>
            <a:r>
              <a:rPr lang="ru-RU" dirty="0"/>
              <a:t>превращения трудовых </a:t>
            </a:r>
            <a:r>
              <a:rPr lang="ru-RU" dirty="0" smtClean="0"/>
              <a:t>ресурсов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)	потенциальное трудоспособное население; </a:t>
            </a:r>
          </a:p>
          <a:p>
            <a:pPr marL="0" indent="0">
              <a:buNone/>
            </a:pPr>
            <a:r>
              <a:rPr lang="ru-RU" dirty="0"/>
              <a:t>2)	профессиональное обучение с занятием рабочих мест на предприятиях; </a:t>
            </a:r>
          </a:p>
          <a:p>
            <a:pPr marL="0" indent="0">
              <a:buNone/>
            </a:pPr>
            <a:r>
              <a:rPr lang="ru-RU" dirty="0"/>
              <a:t>3)	рабочая сила реализуется в производстве и создает потребительскую стоимость.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820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2204864"/>
            <a:ext cx="3466728" cy="250629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Простая модель рыночной экономики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466434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66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652" y="3242343"/>
            <a:ext cx="5182348" cy="3627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1.2 Персонал предприятия как объект управления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Персонал</a:t>
            </a:r>
            <a:r>
              <a:rPr lang="ru-RU" dirty="0"/>
              <a:t> </a:t>
            </a:r>
            <a:r>
              <a:rPr lang="ru-RU" dirty="0" smtClean="0"/>
              <a:t>(кадры) - </a:t>
            </a:r>
            <a:r>
              <a:rPr lang="ru-RU" dirty="0"/>
              <a:t>все работники (трудовой коллектив), выполняющие производственные или управленческие операции и занятые переработкой предметов труда с использованием средств труда. </a:t>
            </a:r>
          </a:p>
        </p:txBody>
      </p:sp>
    </p:spTree>
    <p:extLst>
      <p:ext uri="{BB962C8B-B14F-4D97-AF65-F5344CB8AC3E}">
        <p14:creationId xmlns:p14="http://schemas.microsoft.com/office/powerpoint/2010/main" val="23456186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967</Words>
  <Application>Microsoft Office PowerPoint</Application>
  <PresentationFormat>Экран (4:3)</PresentationFormat>
  <Paragraphs>54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Концепция управления персоналом</vt:lpstr>
      <vt:lpstr>Основная литература</vt:lpstr>
      <vt:lpstr>1.1 Рынок трудовых ресурсов</vt:lpstr>
      <vt:lpstr>Презентация PowerPoint</vt:lpstr>
      <vt:lpstr>Презентация PowerPoint</vt:lpstr>
      <vt:lpstr>Презентация PowerPoint</vt:lpstr>
      <vt:lpstr>Стадии процесса превращения трудовых ресурсов</vt:lpstr>
      <vt:lpstr>Простая модель рыночной экономики</vt:lpstr>
      <vt:lpstr>1.2 Персонал предприятия как объект управления</vt:lpstr>
      <vt:lpstr>Презентация PowerPoint</vt:lpstr>
      <vt:lpstr>Классификация персонала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управления персоналом </vt:lpstr>
      <vt:lpstr>Презентация PowerPoint</vt:lpstr>
      <vt:lpstr>Презентация PowerPoint</vt:lpstr>
      <vt:lpstr>Презентация PowerPoint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Концепция управления персоналом</dc:title>
  <dc:creator>Admin</dc:creator>
  <cp:lastModifiedBy>Admin</cp:lastModifiedBy>
  <cp:revision>6</cp:revision>
  <dcterms:created xsi:type="dcterms:W3CDTF">2021-02-04T06:54:24Z</dcterms:created>
  <dcterms:modified xsi:type="dcterms:W3CDTF">2021-03-25T02:43:18Z</dcterms:modified>
</cp:coreProperties>
</file>