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Пустой слайд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раздела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ый заголовок и текст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вертикальный текст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Рисунок с подписью" type="picTx">
  <p:cSld name="PICTURE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Объект с подписью" type="objTx">
  <p:cSld name="OBJECT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олько заголовок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5" name="Google Shape;55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6" name="Google Shape;56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7" name="Google Shape;57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4" name="Google Shape;64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consultant.ru/document/cons_doc_LAW_204721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0" y="304800"/>
            <a:ext cx="9144000" cy="50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Особенная часть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Материальная ответственность сторон трудового договора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accen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accen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accen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>
              <a:solidFill>
                <a:schemeClr val="accen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title"/>
          </p:nvPr>
        </p:nvSpPr>
        <p:spPr>
          <a:xfrm>
            <a:off x="0" y="188912"/>
            <a:ext cx="9144000" cy="719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</a:pPr>
            <a:br>
              <a:rPr b="1" i="0" lang="en-US" sz="2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Понятие материальной ответственности в трудовом праве</a:t>
            </a:r>
            <a:br>
              <a:rPr b="1" i="0" lang="en-US" sz="2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90" name="Google Shape;90;p14"/>
          <p:cNvSpPr txBox="1"/>
          <p:nvPr>
            <p:ph idx="1" type="body"/>
          </p:nvPr>
        </p:nvSpPr>
        <p:spPr>
          <a:xfrm>
            <a:off x="323850" y="981075"/>
            <a:ext cx="8569325" cy="5688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Материальна ответственность 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обязанность одной из сторон трудового договора возместить имущественный ущерб, причиненный ею другой стороне неисполнением или ненадлежащим исполнением стороной возложенных на нее трудовых обязанностей. Каждая из сторон трудового договора – </a:t>
            </a:r>
            <a:r>
              <a:rPr b="1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 работник, и работодатель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несут материальную ответственность в случае причинения ущерба другой стороне. </a:t>
            </a:r>
            <a:endParaRPr/>
          </a:p>
          <a:p>
            <a:pPr indent="-457200" lvl="0" marL="4572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Правовое регулирование вопросов материальной ответственности осуществляется:</a:t>
            </a:r>
            <a:endParaRPr/>
          </a:p>
          <a:p>
            <a:pPr indent="-457200" lvl="0" marL="4572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-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разделом XI Трудового кодекса РФ, включающим главы 37, 38 и 39, статьи 232 – 250</a:t>
            </a:r>
            <a:endParaRPr/>
          </a:p>
          <a:p>
            <a:pPr indent="-457200" lvl="0" marL="4572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-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Постановление Пленума Верховного Суда РФ от 16.11.2006 № 52 «О применении судами законодательства, регулирующего материальную ответственность работников за ущерб, причиненный работодателю».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idx="4294967295" type="title"/>
          </p:nvPr>
        </p:nvSpPr>
        <p:spPr>
          <a:xfrm>
            <a:off x="179387" y="188912"/>
            <a:ext cx="8785225" cy="64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Условия материальной ответственности (ст.233 ТК)</a:t>
            </a:r>
            <a:endParaRPr/>
          </a:p>
        </p:txBody>
      </p:sp>
      <p:sp>
        <p:nvSpPr>
          <p:cNvPr id="96" name="Google Shape;96;p15"/>
          <p:cNvSpPr txBox="1"/>
          <p:nvPr>
            <p:ph idx="4294967295" type="body"/>
          </p:nvPr>
        </p:nvSpPr>
        <p:spPr>
          <a:xfrm>
            <a:off x="323850" y="981075"/>
            <a:ext cx="8496300" cy="5761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AutoNum type="arabicPeriod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Наличие имущественного ущерба потерпевшей стороны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трудовом законодательстве нет понятия ущерба. (В ст. 15 ГК РФ дается определение убытков, подлежащих возмещению в случае причинения ущерба имуществу, в частности. Реальный ущерб и упущенная выгода.)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Противоправное поведение (действия или бездействия), которым причинен ущерб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Поведение не соответствует законам, иным нормативным правовым актам, а также условиям трудового договора.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Причинная связь между противоправным поведением и материальным ущербом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Ущерб наступил неслучайно, а вследствие поведения той или иной стороны трудового договора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Вина в совершении противоправного проступка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Выражается в форме умысла или неосторожности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>
            <p:ph type="title"/>
          </p:nvPr>
        </p:nvSpPr>
        <p:spPr>
          <a:xfrm>
            <a:off x="250825" y="188912"/>
            <a:ext cx="8893175" cy="503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b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8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Материальная ответственность  работодателя</a:t>
            </a:r>
            <a:br>
              <a:rPr b="1" i="0" lang="en-US" sz="2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02" name="Google Shape;102;p16"/>
          <p:cNvSpPr txBox="1"/>
          <p:nvPr>
            <p:ph idx="1" type="body"/>
          </p:nvPr>
        </p:nvSpPr>
        <p:spPr>
          <a:xfrm>
            <a:off x="468312" y="1052512"/>
            <a:ext cx="8351837" cy="5616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Регулируется:</a:t>
            </a:r>
            <a:endParaRPr/>
          </a:p>
          <a:p>
            <a:pPr indent="-342900" lvl="0" marL="34290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.ст.  234 – 237 Трудового кодекса РФ. </a:t>
            </a:r>
            <a:endParaRPr/>
          </a:p>
          <a:p>
            <a:pPr indent="-342900" lvl="0" marL="34290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-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Постановление Пленума Верховного Суда РФ от 17.03.2004 № 2, а именно: п. 55, 62 и 63 </a:t>
            </a:r>
            <a:endParaRPr/>
          </a:p>
          <a:p>
            <a:pPr indent="-342900" lvl="0" marL="34290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Материальная ответственность работодателя наступает за: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лишение работника заработной платы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полностью в результате лишения возможности трудиться (ст.234 ТК РФ)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виде задержки выплаты заработной платы (ст. 236 ТК РФ)</a:t>
            </a:r>
            <a:endParaRPr/>
          </a:p>
          <a:p>
            <a:pPr indent="-215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причинение ущерба имуществу работника (ст. 235 ТК РФ)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причинение работнику морального вреда (ст.237 ТК РФ)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>
            <p:ph type="title"/>
          </p:nvPr>
        </p:nvSpPr>
        <p:spPr>
          <a:xfrm>
            <a:off x="0" y="188912"/>
            <a:ext cx="8964612" cy="86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4572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Материальная ответственность за лишение работника заработной платы</a:t>
            </a:r>
            <a:endParaRPr/>
          </a:p>
        </p:txBody>
      </p:sp>
      <p:sp>
        <p:nvSpPr>
          <p:cNvPr id="108" name="Google Shape;108;p17"/>
          <p:cNvSpPr txBox="1"/>
          <p:nvPr>
            <p:ph idx="1" type="body"/>
          </p:nvPr>
        </p:nvSpPr>
        <p:spPr>
          <a:xfrm>
            <a:off x="323850" y="1052512"/>
            <a:ext cx="8569325" cy="554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Работодатель возмещает работнику заработок, если он не получен в результате незаконного лишения работника права на труд (и, соответственно, на получение своевременно и в полном объеме заработной платы) вследствие: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-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незаконного отстранения от работы,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-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увольнения или перевода на другую работу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случаях незаконного отстранения от работы или незаконного увольнения работник лишается заработной платы полностью, и материальная ответственность работодателя заключается в выплате работнику </a:t>
            </a: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среднего заработка за весь период незаконного отстранения или увольнения. </a:t>
            </a: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 незаконном переводе на другую работу речь может идти о выплате работнику </a:t>
            </a: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разницы в заработной плате</a:t>
            </a: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если перевод был произведен на нижеоплачиваемую работу;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задержки работодателем выдачи работнику трудовой книжки, внесения в неё неправильной или незаконной формулировки причины увольнения. 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Материальная ответственность в данном случае может быть возложена на работодателя только в случае, если такая (неправильная или незаконная) формулировка причины увольнения препятствовала трудоустройству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2286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/>
          <p:nvPr>
            <p:ph type="title"/>
          </p:nvPr>
        </p:nvSpPr>
        <p:spPr>
          <a:xfrm>
            <a:off x="179387" y="260350"/>
            <a:ext cx="8785225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Материальная ответственность за лишение работника заработной платы</a:t>
            </a:r>
            <a:endParaRPr/>
          </a:p>
        </p:txBody>
      </p:sp>
      <p:sp>
        <p:nvSpPr>
          <p:cNvPr id="114" name="Google Shape;114;p18"/>
          <p:cNvSpPr txBox="1"/>
          <p:nvPr>
            <p:ph idx="1" type="body"/>
          </p:nvPr>
        </p:nvSpPr>
        <p:spPr>
          <a:xfrm>
            <a:off x="250825" y="1052512"/>
            <a:ext cx="8713787" cy="554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Работодатель выплачивает работнику проценты при нарушении установленного срока выплаты заработной платы, оплаты отпуска, выплат при увольнении и других выплат, причитающихся работнику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Размер процентов рассчитывается по формуле: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1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1\150 * ключевой ставки Центробанка *</a:t>
            </a:r>
            <a:endParaRPr b="0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1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невыплаченную сумму * количество календарных дней задержки</a:t>
            </a:r>
            <a:r>
              <a:rPr b="1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 18 декабря 2017 г. – 7,75  процентов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sng">
                <a:solidFill>
                  <a:schemeClr val="hlink"/>
                </a:solidFill>
                <a:hlinkClick r:id="rId3"/>
              </a:rPr>
              <a:t>Информация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Банка России от 15.12.2017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Обязанность выплаты процентов возникает независимо от наличия вины работодателя.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/>
          <p:nvPr>
            <p:ph type="title"/>
          </p:nvPr>
        </p:nvSpPr>
        <p:spPr>
          <a:xfrm>
            <a:off x="0" y="188912"/>
            <a:ext cx="882015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Материальная ответственность за причинение ущерба имуществу работника</a:t>
            </a:r>
            <a:endParaRPr/>
          </a:p>
        </p:txBody>
      </p:sp>
      <p:sp>
        <p:nvSpPr>
          <p:cNvPr id="120" name="Google Shape;120;p19"/>
          <p:cNvSpPr txBox="1"/>
          <p:nvPr>
            <p:ph idx="1" type="body"/>
          </p:nvPr>
        </p:nvSpPr>
        <p:spPr>
          <a:xfrm>
            <a:off x="250825" y="1052512"/>
            <a:ext cx="8642350" cy="5472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Варианты возмещения ущерба: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 в полном объеме по рыночным ценам, действующим в данной местности на день возмещения ущерба,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натуре – при согласии работника.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Порядок возмещения ущерба:</a:t>
            </a:r>
            <a:endParaRPr/>
          </a:p>
          <a:p>
            <a:pPr indent="-342900" lvl="0" marL="34290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-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работник направляет работодателю заявление о возмещении ущерба,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работодатель в 10-дневный срок обязан рассмотреть его и принять соответствующее решение,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при несогласии работника с решением работодателя или неполучении ответа в установленный срок работник имеет право обратиться в суд.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/>
          <p:nvPr>
            <p:ph type="title"/>
          </p:nvPr>
        </p:nvSpPr>
        <p:spPr>
          <a:xfrm>
            <a:off x="250825" y="260350"/>
            <a:ext cx="8713787" cy="1008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Материальная ответственность за причинение работнику морального вреда</a:t>
            </a:r>
            <a:endParaRPr/>
          </a:p>
        </p:txBody>
      </p:sp>
      <p:sp>
        <p:nvSpPr>
          <p:cNvPr id="126" name="Google Shape;126;p20"/>
          <p:cNvSpPr txBox="1"/>
          <p:nvPr>
            <p:ph idx="1" type="body"/>
          </p:nvPr>
        </p:nvSpPr>
        <p:spPr>
          <a:xfrm>
            <a:off x="323850" y="1341437"/>
            <a:ext cx="8640762" cy="5256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соответствии с ч. 1 ст. 151 Гражданского кодекса РФ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под моральным вредом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понимаются физические или нравственные страдания.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Формулировка ч. 1 ст. 237 ТК РФ («моральный вред, причиненный работнику неправомерными действиями или бездействием работодателя») позволяет сделать вывод, что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моральный вред 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работнику априори причиняется любыми действиями или бездействием работодателя, нарушающими нормы закона или договора.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Моральный вред возмещается работнику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денежной форме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Его размер определяется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соглашением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сторон трудового договора, а в случае спора –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судом.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