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797675" cy="99298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JJTzZcmmdUyWKCvJkMjzQTzKk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353F9E-2711-43CC-808F-7992842078B3}">
  <a:tblStyle styleId="{1F353F9E-2711-43CC-808F-7992842078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A3DE8998-F296-46EF-89EB-673C585A50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78722"/>
            <a:ext cx="5438100" cy="39099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0688" y="1241425"/>
            <a:ext cx="59562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4206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0" Type="http://schemas.openxmlformats.org/officeDocument/2006/relationships/image" Target="../media/image7.jpg"/><Relationship Id="rId9" Type="http://schemas.openxmlformats.org/officeDocument/2006/relationships/image" Target="../media/image8.pn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2" Type="http://schemas.openxmlformats.org/officeDocument/2006/relationships/image" Target="../media/image28.png"/><Relationship Id="rId9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7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22242" l="71541" r="5843" t="60107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27624" l="8892" r="8545" t="27855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488636" y="5871807"/>
            <a:ext cx="11563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30501" l="9593" r="9178" t="27959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4361" r="0" t="0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27589" l="18582" r="18082" t="33231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6585" l="0" r="0" t="0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"/>
          <p:cNvCxnSpPr/>
          <p:nvPr/>
        </p:nvCxnSpPr>
        <p:spPr>
          <a:xfrm flipH="1" rot="10800000">
            <a:off x="393509" y="910721"/>
            <a:ext cx="10226400" cy="19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"/>
          <p:cNvSpPr txBox="1"/>
          <p:nvPr/>
        </p:nvSpPr>
        <p:spPr>
          <a:xfrm>
            <a:off x="356256" y="202881"/>
            <a:ext cx="867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 b="38267" l="26143" r="26648" t="11762"/>
          <a:stretch/>
        </p:blipFill>
        <p:spPr>
          <a:xfrm>
            <a:off x="9775992" y="48338"/>
            <a:ext cx="2352456" cy="14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 flipH="1">
            <a:off x="356275" y="3248200"/>
            <a:ext cx="73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108" marR="18145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программа геймификации процесса обучения персонала экономической безопасности предприятия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 flipH="1">
            <a:off x="488625" y="4693525"/>
            <a:ext cx="6616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Представители проекта: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Степанюк Артём, Уткина Анна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студенты группы Э.5-20-1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8955" y="1638402"/>
            <a:ext cx="4568920" cy="305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 b="18937" l="8028" r="52385" t="23709"/>
          <a:stretch/>
        </p:blipFill>
        <p:spPr>
          <a:xfrm>
            <a:off x="488637" y="1784450"/>
            <a:ext cx="376863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488625" y="1239550"/>
            <a:ext cx="548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</a:rPr>
              <a:t>СОВЕРШЕННО</a:t>
            </a:r>
            <a:endParaRPr b="1" sz="5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</a:rPr>
              <a:t>СЕКРЕТНО</a:t>
            </a:r>
            <a:endParaRPr b="1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10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0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10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10"/>
          <p:cNvSpPr txBox="1"/>
          <p:nvPr/>
        </p:nvSpPr>
        <p:spPr>
          <a:xfrm flipH="1">
            <a:off x="489873" y="963743"/>
            <a:ext cx="674048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Финальный слайд-визитка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0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pic>
        <p:nvPicPr>
          <p:cNvPr id="252" name="Google Shape;25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663" y="1811900"/>
            <a:ext cx="8677926" cy="4668574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Проблема</a:t>
            </a:r>
            <a:endParaRPr/>
          </a:p>
        </p:txBody>
      </p:sp>
      <p:cxnSp>
        <p:nvCxnSpPr>
          <p:cNvPr id="112" name="Google Shape;112;p2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89875" y="1556100"/>
            <a:ext cx="906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/>
              <a:t>Проблемы, с которыми  </a:t>
            </a:r>
            <a:r>
              <a:rPr i="1" lang="ru-RU" sz="1800"/>
              <a:t>сталкиваются</a:t>
            </a:r>
            <a:r>
              <a:rPr i="1" lang="ru-RU" sz="1800"/>
              <a:t>  предприятия малого и среднего бизнеса:</a:t>
            </a:r>
            <a:endParaRPr i="1" sz="1800"/>
          </a:p>
        </p:txBody>
      </p:sp>
      <p:sp>
        <p:nvSpPr>
          <p:cNvPr id="116" name="Google Shape;116;p2"/>
          <p:cNvSpPr txBox="1"/>
          <p:nvPr/>
        </p:nvSpPr>
        <p:spPr>
          <a:xfrm>
            <a:off x="2379650" y="4280050"/>
            <a:ext cx="42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675" y="2545050"/>
            <a:ext cx="5697475" cy="2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00" y="2545050"/>
            <a:ext cx="5527476" cy="7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200" y="3381500"/>
            <a:ext cx="5527476" cy="9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200" y="4311025"/>
            <a:ext cx="5527476" cy="9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200" y="5162133"/>
            <a:ext cx="5527476" cy="105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3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3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3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rgbClr val="D61E1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3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Решение</a:t>
            </a:r>
            <a:endParaRPr/>
          </a:p>
        </p:txBody>
      </p:sp>
      <p:sp>
        <p:nvSpPr>
          <p:cNvPr id="132" name="Google Shape;132;p3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523362" y="1859002"/>
            <a:ext cx="62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789950" y="328720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625950" y="320985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9900275" y="327430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93500" y="1618775"/>
            <a:ext cx="920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/>
              <a:t>Наша программа поможет решить проблемы предприятий в области обучения персонала, формат </a:t>
            </a:r>
            <a:r>
              <a:rPr i="1" lang="ru-RU" sz="1800"/>
              <a:t>геймификации</a:t>
            </a:r>
            <a:r>
              <a:rPr i="1" lang="ru-RU" sz="1800"/>
              <a:t> позволит каждому интуитивно, интересно освоить материал, где будут расставлены акценты о важности хранения конфиденциальной информации</a:t>
            </a:r>
            <a:endParaRPr i="1" sz="1800"/>
          </a:p>
        </p:txBody>
      </p:sp>
      <p:pic>
        <p:nvPicPr>
          <p:cNvPr id="138" name="Google Shape;13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1" y="3942288"/>
            <a:ext cx="5295687" cy="8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358" y="4839749"/>
            <a:ext cx="5295566" cy="7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350" y="5715550"/>
            <a:ext cx="5295675" cy="7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6441650" y="2911775"/>
            <a:ext cx="5420700" cy="351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0070C0"/>
                </a:solidFill>
              </a:rPr>
              <a:t>Пакеты предоставляемых услуг</a:t>
            </a:r>
            <a:endParaRPr sz="2500">
              <a:solidFill>
                <a:srgbClr val="0070C0"/>
              </a:solidFill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6746250" y="3340275"/>
            <a:ext cx="1494900" cy="1808100"/>
          </a:xfrm>
          <a:prstGeom prst="roundRect">
            <a:avLst>
              <a:gd fmla="val 16667" name="adj"/>
            </a:avLst>
          </a:prstGeom>
          <a:solidFill>
            <a:srgbClr val="02C5FF">
              <a:alpha val="279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/>
              <a:t>1000</a:t>
            </a:r>
            <a:r>
              <a:rPr b="1" lang="ru-RU"/>
              <a:t> </a:t>
            </a:r>
            <a:r>
              <a:rPr lang="ru-RU"/>
              <a:t>рублей до </a:t>
            </a:r>
            <a:r>
              <a:rPr b="1" lang="ru-RU" sz="1600"/>
              <a:t>50 </a:t>
            </a:r>
            <a:r>
              <a:rPr lang="ru-RU"/>
              <a:t>человек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8405375" y="3340275"/>
            <a:ext cx="1494900" cy="1808100"/>
          </a:xfrm>
          <a:prstGeom prst="roundRect">
            <a:avLst>
              <a:gd fmla="val 16667" name="adj"/>
            </a:avLst>
          </a:prstGeom>
          <a:solidFill>
            <a:srgbClr val="02C5FF">
              <a:alpha val="512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/>
              <a:t>800</a:t>
            </a:r>
            <a:r>
              <a:rPr b="1" lang="ru-RU" sz="2200"/>
              <a:t> </a:t>
            </a:r>
            <a:r>
              <a:rPr lang="ru-RU"/>
              <a:t>рублей от </a:t>
            </a:r>
            <a:r>
              <a:rPr b="1" lang="ru-RU" sz="1600"/>
              <a:t>50 </a:t>
            </a:r>
            <a:r>
              <a:rPr lang="ru-RU"/>
              <a:t>человек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0064500" y="3340275"/>
            <a:ext cx="1494900" cy="1808100"/>
          </a:xfrm>
          <a:prstGeom prst="roundRect">
            <a:avLst>
              <a:gd fmla="val 16667" name="adj"/>
            </a:avLst>
          </a:prstGeom>
          <a:solidFill>
            <a:srgbClr val="02C5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/>
              <a:t>600</a:t>
            </a:r>
            <a:r>
              <a:rPr b="1" lang="ru-RU" sz="1600"/>
              <a:t> </a:t>
            </a:r>
            <a:r>
              <a:rPr lang="ru-RU"/>
              <a:t>рублей от </a:t>
            </a:r>
            <a:r>
              <a:rPr b="1" lang="ru-RU" sz="1600"/>
              <a:t>170 </a:t>
            </a:r>
            <a:r>
              <a:rPr lang="ru-RU"/>
              <a:t>человек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6971463" y="3429200"/>
            <a:ext cx="108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/>
              <a:t>Стандарт</a:t>
            </a:r>
            <a:endParaRPr sz="1600"/>
          </a:p>
        </p:txBody>
      </p:sp>
      <p:sp>
        <p:nvSpPr>
          <p:cNvPr id="146" name="Google Shape;146;p3"/>
          <p:cNvSpPr txBox="1"/>
          <p:nvPr/>
        </p:nvSpPr>
        <p:spPr>
          <a:xfrm>
            <a:off x="8610575" y="3413750"/>
            <a:ext cx="108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/>
              <a:t>Премиум</a:t>
            </a:r>
            <a:endParaRPr sz="1600"/>
          </a:p>
        </p:txBody>
      </p:sp>
      <p:sp>
        <p:nvSpPr>
          <p:cNvPr id="147" name="Google Shape;147;p3"/>
          <p:cNvSpPr txBox="1"/>
          <p:nvPr/>
        </p:nvSpPr>
        <p:spPr>
          <a:xfrm>
            <a:off x="10409500" y="3413750"/>
            <a:ext cx="80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/>
              <a:t>Про</a:t>
            </a:r>
            <a:endParaRPr sz="1600"/>
          </a:p>
        </p:txBody>
      </p:sp>
      <p:pic>
        <p:nvPicPr>
          <p:cNvPr id="148" name="Google Shape;148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350" y="3073075"/>
            <a:ext cx="5295675" cy="70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4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4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4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4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4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Рынок</a:t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432450" y="6057900"/>
            <a:ext cx="1092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solidFill>
                  <a:schemeClr val="dk1"/>
                </a:solidFill>
              </a:rPr>
              <a:t>Во втором полугодии 2022 года выросла доля скрытых (латентных) внутренних нарушений как у малого, так и у  среднего бизнеса, то есть утечек, вызванных действием или бездействием </a:t>
            </a:r>
            <a:r>
              <a:rPr i="1" lang="ru-RU">
                <a:solidFill>
                  <a:schemeClr val="dk1"/>
                </a:solidFill>
              </a:rPr>
              <a:t>сотрудников</a:t>
            </a:r>
            <a:endParaRPr/>
          </a:p>
        </p:txBody>
      </p:sp>
      <p:cxnSp>
        <p:nvCxnSpPr>
          <p:cNvPr id="161" name="Google Shape;161;p4"/>
          <p:cNvCxnSpPr/>
          <p:nvPr/>
        </p:nvCxnSpPr>
        <p:spPr>
          <a:xfrm>
            <a:off x="552450" y="6000750"/>
            <a:ext cx="1390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4"/>
          <p:cNvSpPr txBox="1"/>
          <p:nvPr/>
        </p:nvSpPr>
        <p:spPr>
          <a:xfrm>
            <a:off x="489875" y="1556100"/>
            <a:ext cx="906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/>
              <a:t>Реестр субъектов малого и среднего предпринимательства в России по </a:t>
            </a:r>
            <a:r>
              <a:rPr i="1" lang="ru-RU" sz="1800"/>
              <a:t>состоянию</a:t>
            </a:r>
            <a:r>
              <a:rPr i="1" lang="ru-RU" sz="1800"/>
              <a:t> на 10.11.2022 год</a:t>
            </a:r>
            <a:r>
              <a:rPr i="1" lang="ru-RU" sz="1800"/>
              <a:t>:</a:t>
            </a:r>
            <a:endParaRPr i="1" sz="1800"/>
          </a:p>
        </p:txBody>
      </p:sp>
      <p:pic>
        <p:nvPicPr>
          <p:cNvPr id="163" name="Google Shape;16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96" y="2224513"/>
            <a:ext cx="6216629" cy="37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5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5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5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5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5"/>
          <p:cNvSpPr txBox="1"/>
          <p:nvPr/>
        </p:nvSpPr>
        <p:spPr>
          <a:xfrm flipH="1">
            <a:off x="489900" y="963743"/>
            <a:ext cx="56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Конкурентный анализ</a:t>
            </a:r>
            <a:endParaRPr/>
          </a:p>
        </p:txBody>
      </p:sp>
      <p:graphicFrame>
        <p:nvGraphicFramePr>
          <p:cNvPr id="174" name="Google Shape;174;p5"/>
          <p:cNvGraphicFramePr/>
          <p:nvPr/>
        </p:nvGraphicFramePr>
        <p:xfrm>
          <a:off x="489902" y="16187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{1F353F9E-2711-43CC-808F-7992842078B3}</a:tableStyleId>
              </a:tblPr>
              <a:tblGrid>
                <a:gridCol w="2103050"/>
                <a:gridCol w="2617950"/>
                <a:gridCol w="2408125"/>
                <a:gridCol w="2062350"/>
                <a:gridCol w="2047800"/>
              </a:tblGrid>
              <a:tr h="31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Параметр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Создаваемый продукт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Основные конкуренты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5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Свойства (технико-экономические характеристики продукта)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TOP SECRET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Classcraft</a:t>
                      </a: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(прямой)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iSpring Learn</a:t>
                      </a: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(косвенный)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Эквио</a:t>
                      </a: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(косвенный)</a:t>
                      </a:r>
                      <a:endParaRPr b="1"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Уникальность 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Доступное приложение для обучения персонала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Онлайн-система позволяющая превратить скучные уроки в игру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Помогает автоматизировать обучение персонала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Индивидуальное подстраивание под клиента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42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Долгосрочность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Бессрочное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1,5 года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Бессрочное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 года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Технология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Создание игры на базе программного обеспечения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Веб-приложение, мобильная версия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Приложение, установка на сервер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Мобильная платформа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Привлекательность 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в формате игры, бюджетное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Полноценный игровой процесс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Не требует интернета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Геймификация: бейджи и магазин подарков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Платформа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windows, ios, android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ios, android, web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ios, android, web, windows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ios, android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 (ср.)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1000 руб./до 50 чел., 800/от 50 чел.,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от 12$/мес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138 ₽ за сотрудника в месяц 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1690 руб./чел. Скидки от 500 пользователей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9393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4B4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Страна-производитель</a:t>
                      </a:r>
                      <a:endParaRPr b="1" i="0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Канада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5"/>
          <p:cNvSpPr txBox="1"/>
          <p:nvPr/>
        </p:nvSpPr>
        <p:spPr>
          <a:xfrm>
            <a:off x="3434943" y="6550199"/>
            <a:ext cx="609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"/>
          <p:cNvSpPr txBox="1"/>
          <p:nvPr>
            <p:ph idx="12" type="sldNum"/>
          </p:nvPr>
        </p:nvSpPr>
        <p:spPr>
          <a:xfrm>
            <a:off x="11565525" y="6439075"/>
            <a:ext cx="480300" cy="2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6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6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6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6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6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Бизнес-модель</a:t>
            </a:r>
            <a:endParaRPr/>
          </a:p>
        </p:txBody>
      </p:sp>
      <p:sp>
        <p:nvSpPr>
          <p:cNvPr id="187" name="Google Shape;187;p6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graphicFrame>
        <p:nvGraphicFramePr>
          <p:cNvPr id="188" name="Google Shape;188;p6"/>
          <p:cNvGraphicFramePr/>
          <p:nvPr/>
        </p:nvGraphicFramePr>
        <p:xfrm>
          <a:off x="393500" y="197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{A3DE8998-F296-46EF-89EB-673C585A5003}</a:tableStyleId>
              </a:tblPr>
              <a:tblGrid>
                <a:gridCol w="2063450"/>
                <a:gridCol w="2729375"/>
                <a:gridCol w="2617300"/>
                <a:gridCol w="2132225"/>
                <a:gridCol w="1749825"/>
              </a:tblGrid>
              <a:tr h="14866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КЛЮЧЕВЫЕ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ПАРТНЕРЫ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Инвесторы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IT-специалисты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КЛЮЧЕВАЯ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ДЕЯТЕЛЬНОСТЬ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Создание программного продукта, с помощью разнообразных ПО по визуализации и созданию игр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ЦЕННОСТЬ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ПРОЕКТА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ОТНОШЕНИЯ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С КЛИЕНТАМИ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Партнерские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отношения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КЛИЕНТЫ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Предприятия малого и среднего бизнеса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</a:tr>
              <a:tr h="1449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КЛЮЧЕВЫЕ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РЕСУРСЫ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Интеллектуальные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Информационные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Финансовые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КАНАЛЫ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РЫНКА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Сайт/интернет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Предпринимательские форумы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3142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ИЗДЕРЖКИ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Наиболее важные затраты на программирование, непосредственное создание программы, рекламу проекта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ДОХОДЫ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Заработок рассматривается с непосредственной продажи программного продукта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89" name="Google Shape;18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575" y="2078725"/>
            <a:ext cx="36512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350" y="5418600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2775" y="5418600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0950" y="2097025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0950" y="3782588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9478" y="2338950"/>
            <a:ext cx="3432947" cy="30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80650" y="2150988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80650" y="3699975"/>
            <a:ext cx="328525" cy="3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191300" y="2097025"/>
            <a:ext cx="328525" cy="3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5427575" y="3300350"/>
            <a:ext cx="2167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Сокращение времени обучения сотрудников, сохранение информации важной для обеспечения режима коммерческой тайны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7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7"/>
          <p:cNvSpPr txBox="1"/>
          <p:nvPr/>
        </p:nvSpPr>
        <p:spPr>
          <a:xfrm>
            <a:off x="356256" y="202881"/>
            <a:ext cx="867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7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7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7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Стратегия развития</a:t>
            </a:r>
            <a:endParaRPr/>
          </a:p>
        </p:txBody>
      </p:sp>
      <p:sp>
        <p:nvSpPr>
          <p:cNvPr id="209" name="Google Shape;209;p7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489875" y="1618775"/>
            <a:ext cx="58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/>
              <a:t>Что дальше ? Развитие программы  TOP secret </a:t>
            </a:r>
            <a:endParaRPr i="1" sz="1800"/>
          </a:p>
        </p:txBody>
      </p:sp>
      <p:sp>
        <p:nvSpPr>
          <p:cNvPr id="211" name="Google Shape;211;p7"/>
          <p:cNvSpPr txBox="1"/>
          <p:nvPr/>
        </p:nvSpPr>
        <p:spPr>
          <a:xfrm>
            <a:off x="1569900" y="3586000"/>
            <a:ext cx="20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2016075" y="2924975"/>
            <a:ext cx="66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" y="2296850"/>
            <a:ext cx="10507474" cy="29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8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8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8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8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8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Команда</a:t>
            </a:r>
            <a:endParaRPr/>
          </a:p>
        </p:txBody>
      </p:sp>
      <p:sp>
        <p:nvSpPr>
          <p:cNvPr id="224" name="Google Shape;224;p8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pic>
        <p:nvPicPr>
          <p:cNvPr id="225" name="Google Shape;22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163" y="1791775"/>
            <a:ext cx="9139676" cy="45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9"/>
          <p:cNvCxnSpPr/>
          <p:nvPr/>
        </p:nvCxnSpPr>
        <p:spPr>
          <a:xfrm flipH="1" rot="10800000">
            <a:off x="393509" y="910767"/>
            <a:ext cx="10226541" cy="197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9"/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АКСЕЛЕРАЦИОННАЯ ПРОГРАММА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/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38265" l="26146" r="26646" t="11764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9"/>
          <p:cNvCxnSpPr/>
          <p:nvPr/>
        </p:nvCxnSpPr>
        <p:spPr>
          <a:xfrm>
            <a:off x="523346" y="1552867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9"/>
          <p:cNvCxnSpPr/>
          <p:nvPr/>
        </p:nvCxnSpPr>
        <p:spPr>
          <a:xfrm>
            <a:off x="523346" y="1549650"/>
            <a:ext cx="291160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9"/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Задел проекта</a:t>
            </a:r>
            <a:endParaRPr/>
          </a:p>
        </p:txBody>
      </p:sp>
      <p:sp>
        <p:nvSpPr>
          <p:cNvPr id="236" name="Google Shape;236;p9"/>
          <p:cNvSpPr txBox="1"/>
          <p:nvPr>
            <p:ph idx="12" type="sldNum"/>
          </p:nvPr>
        </p:nvSpPr>
        <p:spPr>
          <a:xfrm>
            <a:off x="9248450" y="63280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/>
              <a:t>‹#›</a:t>
            </a:fld>
            <a:endParaRPr/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 b="0" l="9320" r="8705" t="0"/>
          <a:stretch/>
        </p:blipFill>
        <p:spPr>
          <a:xfrm>
            <a:off x="9248450" y="2650475"/>
            <a:ext cx="2607525" cy="264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74" y="1760569"/>
            <a:ext cx="4068999" cy="284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2900" y="1801344"/>
            <a:ext cx="4371275" cy="43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7">
            <a:alphaModFix/>
          </a:blip>
          <a:srcRect b="23891" l="0" r="0" t="29171"/>
          <a:stretch/>
        </p:blipFill>
        <p:spPr>
          <a:xfrm>
            <a:off x="489875" y="4811350"/>
            <a:ext cx="4069001" cy="188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2022-09-30T12:54:28Z</dcterms:created>
  <dc:creator>Вячеслав</dc:creator>
</cp:coreProperties>
</file>