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2"/>
  </p:notesMasterIdLst>
  <p:sldIdLst>
    <p:sldId id="256" r:id="rId2"/>
    <p:sldId id="257" r:id="rId3"/>
    <p:sldId id="258" r:id="rId4"/>
    <p:sldId id="259" r:id="rId5"/>
    <p:sldId id="261" r:id="rId6"/>
    <p:sldId id="260" r:id="rId7"/>
    <p:sldId id="262" r:id="rId8"/>
    <p:sldId id="263" r:id="rId9"/>
    <p:sldId id="264" r:id="rId10"/>
    <p:sldId id="265" r:id="rId11"/>
    <p:sldId id="266" r:id="rId12"/>
    <p:sldId id="271" r:id="rId13"/>
    <p:sldId id="272" r:id="rId14"/>
    <p:sldId id="267" r:id="rId15"/>
    <p:sldId id="268" r:id="rId16"/>
    <p:sldId id="269" r:id="rId17"/>
    <p:sldId id="270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64" d="100"/>
          <a:sy n="64" d="100"/>
        </p:scale>
        <p:origin x="-414" y="-24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9DD6B2A-BBAB-4313-8A9F-528BB5712B49}" type="datetimeFigureOut">
              <a:rPr lang="ru-RU" smtClean="0"/>
              <a:t>13.04.2022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EB29C63-6EDD-40CD-BFC7-F35DB98BA0C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591167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FBEB59-CD03-410B-82F4-C0B49139370E}" type="datetime1">
              <a:rPr lang="ru-RU" smtClean="0"/>
              <a:t>13.04.2022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A1031E-AC4A-4DC9-937D-4307583B1CB2}" type="datetime1">
              <a:rPr lang="ru-RU" smtClean="0"/>
              <a:t>13.04.2022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E9C9C8-4207-4C18-97C3-C536FB89481A}" type="datetime1">
              <a:rPr lang="ru-RU" smtClean="0"/>
              <a:t>13.04.2022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CB8D81-32FA-4869-88E4-C198A40973F9}" type="datetime1">
              <a:rPr lang="ru-RU" smtClean="0"/>
              <a:t>13.04.2022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BFF5F4-5ACC-4BDD-B5CC-B3129B8837A1}" type="datetime1">
              <a:rPr lang="ru-RU" smtClean="0"/>
              <a:t>13.04.2022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B35F04-2CB8-4886-BB8F-372E945F6424}" type="datetime1">
              <a:rPr lang="ru-RU" smtClean="0"/>
              <a:t>13.04.2022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299848-EBBE-467E-950E-5BE1CF25735E}" type="datetime1">
              <a:rPr lang="ru-RU" smtClean="0"/>
              <a:t>13.04.2022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2650FD-B485-4B27-9248-CDD1DE57A0A8}" type="datetime1">
              <a:rPr lang="ru-RU" smtClean="0"/>
              <a:t>13.04.2022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924B2B-EA77-4BE2-A9D1-2F8799DCE1E6}" type="datetime1">
              <a:rPr lang="ru-RU" smtClean="0"/>
              <a:t>13.04.2022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D843C9-F22F-418F-ACB0-AF26136E1146}" type="datetime1">
              <a:rPr lang="ru-RU" smtClean="0"/>
              <a:t>13.04.2022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713A2C-6E4A-4744-8BB1-611185881B26}" type="datetime1">
              <a:rPr lang="ru-RU" smtClean="0"/>
              <a:t>13.04.2022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D93A2A-1E76-4500-BEA6-DC623B6589C9}" type="datetime1">
              <a:rPr lang="ru-RU" smtClean="0"/>
              <a:t>13.04.2022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/>
              <a:t>Методы кадрового планирования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55000" lnSpcReduction="20000"/>
          </a:bodyPr>
          <a:lstStyle/>
          <a:p>
            <a:pPr marL="514350" indent="-514350" algn="l">
              <a:buFont typeface="+mj-lt"/>
              <a:buAutoNum type="arabicPeriod"/>
            </a:pPr>
            <a:r>
              <a:rPr lang="ru-RU" dirty="0" smtClean="0"/>
              <a:t>Штатно-бюджетный метод.</a:t>
            </a:r>
          </a:p>
          <a:p>
            <a:pPr marL="514350" indent="-514350" algn="l">
              <a:buFont typeface="+mj-lt"/>
              <a:buAutoNum type="arabicPeriod"/>
            </a:pPr>
            <a:r>
              <a:rPr lang="ru-RU" dirty="0" smtClean="0"/>
              <a:t>Номенклатурный метод.</a:t>
            </a:r>
          </a:p>
          <a:p>
            <a:pPr marL="514350" indent="-514350" algn="l">
              <a:buFont typeface="+mj-lt"/>
              <a:buAutoNum type="arabicPeriod"/>
            </a:pPr>
            <a:r>
              <a:rPr lang="ru-RU" dirty="0" smtClean="0"/>
              <a:t>Нормативный метод.</a:t>
            </a:r>
          </a:p>
          <a:p>
            <a:pPr marL="514350" indent="-514350" algn="l">
              <a:buFont typeface="+mj-lt"/>
              <a:buAutoNum type="arabicPeriod"/>
            </a:pPr>
            <a:r>
              <a:rPr lang="ru-RU" dirty="0" smtClean="0"/>
              <a:t>Математико-статистические методы.</a:t>
            </a:r>
          </a:p>
          <a:p>
            <a:pPr marL="514350" indent="-514350" algn="l">
              <a:buFont typeface="+mj-lt"/>
              <a:buAutoNum type="arabicPeriod"/>
            </a:pPr>
            <a:r>
              <a:rPr lang="ru-RU" dirty="0" smtClean="0"/>
              <a:t>Графические методы.</a:t>
            </a:r>
          </a:p>
          <a:p>
            <a:pPr marL="514350" indent="-514350" algn="l">
              <a:buFont typeface="+mj-lt"/>
              <a:buAutoNum type="arabicPeriod"/>
            </a:pPr>
            <a:r>
              <a:rPr lang="ru-RU" dirty="0" smtClean="0"/>
              <a:t>Балансовый метод.</a:t>
            </a:r>
          </a:p>
          <a:p>
            <a:pPr algn="l"/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4132944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Стандарты в обеспечении процесса планирования численности</a:t>
            </a: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10</a:t>
            </a:fld>
            <a:endParaRPr lang="ru-RU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916832"/>
            <a:ext cx="8559795" cy="33843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4077539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Структура норм труда</a:t>
            </a: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11</a:t>
            </a:fld>
            <a:endParaRPr lang="ru-RU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9374" y="1340768"/>
            <a:ext cx="6603241" cy="51845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520145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4. Математико-статистические методы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ru-RU" dirty="0"/>
              <a:t>В их основе лежат различного рода модели:</a:t>
            </a:r>
          </a:p>
          <a:p>
            <a:r>
              <a:rPr lang="ru-RU" dirty="0" smtClean="0"/>
              <a:t>статистические</a:t>
            </a:r>
            <a:r>
              <a:rPr lang="ru-RU" dirty="0"/>
              <a:t>;</a:t>
            </a:r>
          </a:p>
          <a:p>
            <a:r>
              <a:rPr lang="ru-RU" dirty="0" smtClean="0"/>
              <a:t>линейного </a:t>
            </a:r>
            <a:r>
              <a:rPr lang="ru-RU" dirty="0"/>
              <a:t>программирования;</a:t>
            </a:r>
          </a:p>
          <a:p>
            <a:r>
              <a:rPr lang="ru-RU" dirty="0" smtClean="0"/>
              <a:t>прогнозирования </a:t>
            </a:r>
            <a:r>
              <a:rPr lang="ru-RU" dirty="0"/>
              <a:t>вариантов развития кадрового потенциала организации, с одной стороны, на основе экстраполяции и использования математических моделей, а с другой экспертных оценок, когда путем сопоставления мнению специалистов воссоздается ориентировочная картина ситуации по тем или иным кадровым </a:t>
            </a:r>
            <a:r>
              <a:rPr lang="ru-RU" dirty="0" smtClean="0"/>
              <a:t>проблемам.</a:t>
            </a:r>
            <a:endParaRPr lang="ru-RU" dirty="0"/>
          </a:p>
          <a:p>
            <a:pPr marL="0" indent="0">
              <a:buNone/>
            </a:pPr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4259727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Примеры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0"/>
            <a:ext cx="8507288" cy="4781128"/>
          </a:xfrm>
        </p:spPr>
        <p:txBody>
          <a:bodyPr>
            <a:normAutofit fontScale="62500" lnSpcReduction="20000"/>
          </a:bodyPr>
          <a:lstStyle/>
          <a:p>
            <a:pPr marL="0" indent="269875">
              <a:buNone/>
            </a:pPr>
            <a:r>
              <a:rPr lang="ru-RU" b="1" i="1" dirty="0" smtClean="0"/>
              <a:t>Корреляционная модель </a:t>
            </a:r>
            <a:r>
              <a:rPr lang="ru-RU" dirty="0" smtClean="0"/>
              <a:t>отражает </a:t>
            </a:r>
            <a:r>
              <a:rPr lang="ru-RU" dirty="0"/>
              <a:t>взаимосвязь двух переменных величин. Исходя из нее можно с определенной степенью вероятности предсказать наступление события Б, если произошло связанное с ним событие А. Например, зная средний показатель текучести кадров, можно рассчитать их будущую численность на соответствующую дату.</a:t>
            </a:r>
          </a:p>
          <a:p>
            <a:pPr marL="0" indent="269875">
              <a:buNone/>
            </a:pPr>
            <a:r>
              <a:rPr lang="ru-RU" dirty="0" smtClean="0"/>
              <a:t>В </a:t>
            </a:r>
            <a:r>
              <a:rPr lang="ru-RU" dirty="0"/>
              <a:t>нестабильных условиях внешней среды чаще всего применяют </a:t>
            </a:r>
            <a:r>
              <a:rPr lang="ru-RU" b="1" i="1" dirty="0"/>
              <a:t>метод скорректированной экстраполяции</a:t>
            </a:r>
            <a:r>
              <a:rPr lang="ru-RU" dirty="0"/>
              <a:t>. Он учитывает изменения в соотношении многих факторов, например, изменения на рынке труда, изменение цен и т.д.</a:t>
            </a:r>
          </a:p>
          <a:p>
            <a:pPr marL="0" indent="269875">
              <a:buNone/>
            </a:pPr>
            <a:r>
              <a:rPr lang="ru-RU" b="1" i="1" dirty="0" smtClean="0"/>
              <a:t>Методы </a:t>
            </a:r>
            <a:r>
              <a:rPr lang="ru-RU" b="1" i="1" dirty="0"/>
              <a:t>линейного программирования </a:t>
            </a:r>
            <a:r>
              <a:rPr lang="ru-RU" dirty="0"/>
              <a:t>позволяют путем решения системы уравнений и неравенств, связывающих ряд переменных показателей, определять их оптимальные величины во взаимном сочетании. Это помогает по заданному критерию выбрать наиболее подходящий вариант функционирования или развития объекта управления, например распределения работников, позволяющего, с одной стороны, наиболее полно обслужить всех клиентов, а с другой стороны, сделать это при минимальных затратах и проч. Однако возможности применения этого метода в сфере кадрового планирования ограничены.</a:t>
            </a: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8904484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5. Графические методы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/>
              <a:t>составляются такие документы планового характера, как карта функциональных обязанностей, технологические и технико-нормировочные карты, карта организации рабочего места и </a:t>
            </a:r>
            <a:r>
              <a:rPr lang="ru-RU" dirty="0" smtClean="0"/>
              <a:t>проч.</a:t>
            </a:r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8312989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Карта </a:t>
            </a:r>
            <a:r>
              <a:rPr lang="ru-RU" dirty="0"/>
              <a:t>функциональных обязанностей</a:t>
            </a: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15</a:t>
            </a:fld>
            <a:endParaRPr lang="ru-RU"/>
          </a:p>
        </p:txBody>
      </p:sp>
      <p:pic>
        <p:nvPicPr>
          <p:cNvPr id="7171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586" y="1340768"/>
            <a:ext cx="9014265" cy="51125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2076424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16</a:t>
            </a:fld>
            <a:endParaRPr lang="ru-RU"/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8639"/>
            <a:ext cx="10836696" cy="60956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0717989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Карта </a:t>
            </a:r>
            <a:r>
              <a:rPr lang="ru-RU" dirty="0"/>
              <a:t>организации рабочего места</a:t>
            </a: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17</a:t>
            </a:fld>
            <a:endParaRPr lang="ru-RU"/>
          </a:p>
        </p:txBody>
      </p:sp>
      <p:pic>
        <p:nvPicPr>
          <p:cNvPr id="921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065311"/>
            <a:ext cx="8208912" cy="55957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1867364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6. Балансовый метод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0" indent="360363">
              <a:buNone/>
            </a:pPr>
            <a:r>
              <a:rPr lang="ru-RU" dirty="0" smtClean="0"/>
              <a:t>основывается </a:t>
            </a:r>
            <a:r>
              <a:rPr lang="ru-RU" dirty="0"/>
              <a:t>на взаимной увязке ресурсов, которыми будет располагать организация в рамках планового периода, и потребности в них. </a:t>
            </a:r>
            <a:endParaRPr lang="ru-RU" dirty="0" smtClean="0"/>
          </a:p>
          <a:p>
            <a:pPr marL="0" indent="360363">
              <a:buNone/>
            </a:pPr>
            <a:r>
              <a:rPr lang="ru-RU" dirty="0"/>
              <a:t>Баланс представляет собой двустороннюю таблицу, в левой части которой отражаются источники ресурсов, а в правой — их </a:t>
            </a:r>
            <a:r>
              <a:rPr lang="ru-RU" dirty="0" smtClean="0"/>
              <a:t>распределение. </a:t>
            </a:r>
          </a:p>
          <a:p>
            <a:pPr marL="0" indent="360363">
              <a:buNone/>
            </a:pPr>
            <a:r>
              <a:rPr lang="ru-RU" dirty="0" smtClean="0"/>
              <a:t>В </a:t>
            </a:r>
            <a:r>
              <a:rPr lang="ru-RU" dirty="0"/>
              <a:t>основе балансовой таблицы лежит бюджетное управление, в основе которого </a:t>
            </a:r>
            <a:r>
              <a:rPr lang="ru-RU" dirty="0" smtClean="0"/>
              <a:t>- положение </a:t>
            </a:r>
            <a:r>
              <a:rPr lang="ru-RU" dirty="0"/>
              <a:t>о том, что сумма остатков ресурсов на начало планового периода и их поступления должна быть равна сумме текущего потребления ресурсов и их остатка на конец </a:t>
            </a:r>
            <a:r>
              <a:rPr lang="ru-RU" dirty="0" smtClean="0"/>
              <a:t>периода.</a:t>
            </a:r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18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8391033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908720"/>
            <a:ext cx="8229600" cy="1143000"/>
          </a:xfrm>
        </p:spPr>
        <p:txBody>
          <a:bodyPr>
            <a:noAutofit/>
          </a:bodyPr>
          <a:lstStyle/>
          <a:p>
            <a:r>
              <a:rPr lang="ru-RU" sz="3600" dirty="0"/>
              <a:t>Принципиальная схема планового баланса квалифицированных рабочих</a:t>
            </a: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19</a:t>
            </a:fld>
            <a:endParaRPr lang="ru-RU"/>
          </a:p>
        </p:txBody>
      </p:sp>
      <p:pic>
        <p:nvPicPr>
          <p:cNvPr id="10243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259" y="2636912"/>
            <a:ext cx="9071669" cy="24482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324813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 err="1"/>
              <a:t>Одегов</a:t>
            </a:r>
            <a:r>
              <a:rPr lang="ru-RU" dirty="0"/>
              <a:t>, Ю. Г.  Кадровая политика и кадровое планирование : учебник и практикум для вузов / Ю. Г. </a:t>
            </a:r>
            <a:r>
              <a:rPr lang="ru-RU" dirty="0" err="1"/>
              <a:t>Одегов</a:t>
            </a:r>
            <a:r>
              <a:rPr lang="ru-RU" dirty="0"/>
              <a:t>, В. В. Павлова, А. В. Петропавловская. — 3-е изд., </a:t>
            </a:r>
            <a:r>
              <a:rPr lang="ru-RU" dirty="0" err="1"/>
              <a:t>перераб</a:t>
            </a:r>
            <a:r>
              <a:rPr lang="ru-RU" dirty="0"/>
              <a:t>. и доп. — Москва : Издательство </a:t>
            </a:r>
            <a:r>
              <a:rPr lang="ru-RU" dirty="0" err="1"/>
              <a:t>Юрайт</a:t>
            </a:r>
            <a:r>
              <a:rPr lang="ru-RU" dirty="0"/>
              <a:t>, 2022. — 575 с. </a:t>
            </a:r>
            <a:r>
              <a:rPr lang="ru-RU" dirty="0" smtClean="0"/>
              <a:t>— </a:t>
            </a:r>
            <a:r>
              <a:rPr lang="ru-RU" dirty="0">
                <a:solidFill>
                  <a:srgbClr val="FF0000"/>
                </a:solidFill>
              </a:rPr>
              <a:t>С. 318-334</a:t>
            </a:r>
            <a:r>
              <a:rPr lang="ru-RU" dirty="0"/>
              <a:t>.</a:t>
            </a:r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1524816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642194"/>
          </a:xfrm>
        </p:spPr>
        <p:txBody>
          <a:bodyPr>
            <a:normAutofit fontScale="90000"/>
          </a:bodyPr>
          <a:lstStyle/>
          <a:p>
            <a:r>
              <a:rPr lang="ru-RU" sz="2800" dirty="0"/>
              <a:t>Основные цели разработки баланса трудовых ресурсов согласно постановлению Правительства РФ от 3 июня 2011 г. № 440 «О разработке прогноза баланса трудовых ресурсов»</a:t>
            </a:r>
            <a:br>
              <a:rPr lang="ru-RU" sz="2800" dirty="0"/>
            </a:br>
            <a:endParaRPr lang="ru-RU" sz="28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2060848"/>
            <a:ext cx="8229600" cy="4065315"/>
          </a:xfrm>
        </p:spPr>
        <p:txBody>
          <a:bodyPr>
            <a:normAutofit fontScale="77500" lnSpcReduction="20000"/>
          </a:bodyPr>
          <a:lstStyle/>
          <a:p>
            <a:r>
              <a:rPr lang="ru-RU" dirty="0" smtClean="0"/>
              <a:t>оценка </a:t>
            </a:r>
            <a:r>
              <a:rPr lang="ru-RU" dirty="0"/>
              <a:t>сбалансированности потенциального предложения на рынке труда и потенциального спроса на рабочую силу;</a:t>
            </a:r>
          </a:p>
          <a:p>
            <a:r>
              <a:rPr lang="ru-RU" dirty="0" smtClean="0"/>
              <a:t>определение </a:t>
            </a:r>
            <a:r>
              <a:rPr lang="ru-RU" dirty="0"/>
              <a:t>структурных пропорций предложения и спроса на рынке труда;</a:t>
            </a:r>
          </a:p>
          <a:p>
            <a:r>
              <a:rPr lang="ru-RU" dirty="0" smtClean="0"/>
              <a:t>выявление </a:t>
            </a:r>
            <a:r>
              <a:rPr lang="ru-RU" dirty="0"/>
              <a:t>перспективных направлений развития рынка труда с учетом стратегий развития отдельных сфер и отраслей экономики;</a:t>
            </a:r>
          </a:p>
          <a:p>
            <a:r>
              <a:rPr lang="ru-RU" dirty="0" smtClean="0"/>
              <a:t>повышение </a:t>
            </a:r>
            <a:r>
              <a:rPr lang="ru-RU" dirty="0"/>
              <a:t>эффективности регулирования процессов формирования и использования трудовых ресурсов, а также принятия управленческих решений.</a:t>
            </a:r>
          </a:p>
          <a:p>
            <a:pPr marL="0" indent="0">
              <a:buNone/>
            </a:pPr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20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155872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Основа </a:t>
            </a:r>
            <a:r>
              <a:rPr lang="ru-RU" dirty="0"/>
              <a:t>для разработки прогноза баланса трудовых ресурсов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ru-RU" dirty="0" smtClean="0"/>
              <a:t>данные </a:t>
            </a:r>
            <a:r>
              <a:rPr lang="ru-RU" dirty="0"/>
              <a:t>отчетного баланса трудовых ресурсов;</a:t>
            </a:r>
          </a:p>
          <a:p>
            <a:r>
              <a:rPr lang="ru-RU" dirty="0" smtClean="0"/>
              <a:t>данные </a:t>
            </a:r>
            <a:r>
              <a:rPr lang="ru-RU" dirty="0"/>
              <a:t>о прогнозной численности населения </a:t>
            </a:r>
            <a:r>
              <a:rPr lang="ru-RU" dirty="0" smtClean="0"/>
              <a:t>РФ (демографический </a:t>
            </a:r>
            <a:r>
              <a:rPr lang="ru-RU" dirty="0"/>
              <a:t>прогноз);</a:t>
            </a:r>
          </a:p>
          <a:p>
            <a:r>
              <a:rPr lang="ru-RU" dirty="0" smtClean="0"/>
              <a:t>прогноз </a:t>
            </a:r>
            <a:r>
              <a:rPr lang="ru-RU" dirty="0"/>
              <a:t>социально-экономического развития </a:t>
            </a:r>
            <a:r>
              <a:rPr lang="ru-RU" dirty="0" smtClean="0"/>
              <a:t>РФ на </a:t>
            </a:r>
            <a:r>
              <a:rPr lang="ru-RU" dirty="0"/>
              <a:t>долгосрочную перспективу, очередной финансовый год и плановый период;</a:t>
            </a:r>
          </a:p>
          <a:p>
            <a:r>
              <a:rPr lang="ru-RU" dirty="0" smtClean="0"/>
              <a:t>данные </a:t>
            </a:r>
            <a:r>
              <a:rPr lang="ru-RU" dirty="0"/>
              <a:t>федеральных органов исполнительной власти, государственных внебюджетных фондов и Центрального банка РФ;</a:t>
            </a:r>
          </a:p>
          <a:p>
            <a:r>
              <a:rPr lang="ru-RU" dirty="0" smtClean="0"/>
              <a:t>экспертные </a:t>
            </a:r>
            <a:r>
              <a:rPr lang="ru-RU" dirty="0"/>
              <a:t>оценки о потребности и возможном </a:t>
            </a:r>
            <a:r>
              <a:rPr lang="ru-RU" dirty="0" smtClean="0"/>
              <a:t>перераспределении </a:t>
            </a:r>
            <a:r>
              <a:rPr lang="ru-RU" dirty="0"/>
              <a:t>рабочей силы между видами экономической деятельности вследствие происходящих структурных изменений в экономике.</a:t>
            </a:r>
          </a:p>
          <a:p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21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197688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0" indent="449263">
              <a:buNone/>
            </a:pPr>
            <a:r>
              <a:rPr lang="ru-RU" dirty="0"/>
              <a:t>Министерство труда и социальной защиты РФ во взаимодействии с федеральными органами исполнительной власти, государственными внебюджетными фондами и Центральным банком РФ ежегодно начиная с 2012 г. должно разрабатывать данный баланс на очередной год и плановый двухлетний период</a:t>
            </a:r>
            <a:r>
              <a:rPr lang="ru-RU" dirty="0" smtClean="0"/>
              <a:t>.</a:t>
            </a:r>
          </a:p>
          <a:p>
            <a:pPr marL="0" indent="449263">
              <a:buNone/>
            </a:pPr>
            <a:r>
              <a:rPr lang="ru-RU" dirty="0"/>
              <a:t>Эффективно выстроенная система взаимодействия отраслевых министерств при разработке прогноза баланса трудовых ресурсов на 2013—2015 гг. и реализации региональных целевых программ содействия занятости населения призвана повысить уровень сбалансированности региональных и локальных рынков труда.</a:t>
            </a: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22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8754302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714202"/>
          </a:xfrm>
        </p:spPr>
        <p:txBody>
          <a:bodyPr>
            <a:noAutofit/>
          </a:bodyPr>
          <a:lstStyle/>
          <a:p>
            <a:r>
              <a:rPr lang="ru-RU" sz="2400" dirty="0" smtClean="0"/>
              <a:t>Основные показатели методики </a:t>
            </a:r>
            <a:r>
              <a:rPr lang="ru-RU" sz="2400" b="1" i="1" dirty="0" smtClean="0"/>
              <a:t>прогноза </a:t>
            </a:r>
            <a:r>
              <a:rPr lang="ru-RU" sz="2400" b="1" i="1" dirty="0"/>
              <a:t>баланса трудовых </a:t>
            </a:r>
            <a:r>
              <a:rPr lang="ru-RU" sz="2400" b="1" i="1" dirty="0" smtClean="0"/>
              <a:t>ресурсов</a:t>
            </a:r>
            <a:r>
              <a:rPr lang="ru-RU" sz="2400" dirty="0" smtClean="0"/>
              <a:t>, утвержденной </a:t>
            </a:r>
            <a:r>
              <a:rPr lang="ru-RU" sz="2400" dirty="0"/>
              <a:t>Министерством здравоохранения </a:t>
            </a:r>
            <a:r>
              <a:rPr lang="ru-RU" sz="2400" dirty="0" smtClean="0"/>
              <a:t>РФ по </a:t>
            </a:r>
            <a:r>
              <a:rPr lang="ru-RU" sz="2400" dirty="0"/>
              <a:t>согласованию с Министерством экономического развития </a:t>
            </a:r>
            <a:r>
              <a:rPr lang="ru-RU" sz="2400" dirty="0" smtClean="0"/>
              <a:t>РФ и </a:t>
            </a:r>
            <a:r>
              <a:rPr lang="ru-RU" sz="2400" dirty="0"/>
              <a:t>Министерством образования и науки </a:t>
            </a:r>
            <a:r>
              <a:rPr lang="ru-RU" sz="2400" dirty="0" smtClean="0"/>
              <a:t>РФ</a:t>
            </a:r>
            <a:endParaRPr lang="ru-RU" sz="24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2276872"/>
            <a:ext cx="8229600" cy="4248472"/>
          </a:xfrm>
        </p:spPr>
        <p:txBody>
          <a:bodyPr>
            <a:normAutofit fontScale="62500" lnSpcReduction="20000"/>
          </a:bodyPr>
          <a:lstStyle/>
          <a:p>
            <a:r>
              <a:rPr lang="ru-RU" dirty="0" smtClean="0"/>
              <a:t>общая </a:t>
            </a:r>
            <a:r>
              <a:rPr lang="ru-RU" dirty="0"/>
              <a:t>численность трудовых ресурсов;</a:t>
            </a:r>
          </a:p>
          <a:p>
            <a:r>
              <a:rPr lang="ru-RU" dirty="0" smtClean="0"/>
              <a:t>численность </a:t>
            </a:r>
            <a:r>
              <a:rPr lang="ru-RU" dirty="0"/>
              <a:t>трудоспособного населения в трудоспособном возрасте;</a:t>
            </a:r>
          </a:p>
          <a:p>
            <a:r>
              <a:rPr lang="ru-RU" dirty="0" smtClean="0"/>
              <a:t>численность </a:t>
            </a:r>
            <a:r>
              <a:rPr lang="ru-RU" dirty="0"/>
              <a:t>иностранных трудовых мигрантов;</a:t>
            </a:r>
          </a:p>
          <a:p>
            <a:r>
              <a:rPr lang="ru-RU" dirty="0" smtClean="0"/>
              <a:t>численность </a:t>
            </a:r>
            <a:r>
              <a:rPr lang="ru-RU" dirty="0"/>
              <a:t>лиц старше трудоспособного возраста и подростков, занятых в экономике;</a:t>
            </a:r>
          </a:p>
          <a:p>
            <a:r>
              <a:rPr lang="ru-RU" dirty="0" smtClean="0"/>
              <a:t>общая </a:t>
            </a:r>
            <a:r>
              <a:rPr lang="ru-RU" dirty="0"/>
              <a:t>численность занятых в экономике;</a:t>
            </a:r>
          </a:p>
          <a:p>
            <a:r>
              <a:rPr lang="ru-RU" dirty="0" smtClean="0"/>
              <a:t>численность </a:t>
            </a:r>
            <a:r>
              <a:rPr lang="ru-RU" dirty="0"/>
              <a:t>занятых в экономике по видам экономической деятельности;</a:t>
            </a:r>
          </a:p>
          <a:p>
            <a:r>
              <a:rPr lang="ru-RU" dirty="0" smtClean="0"/>
              <a:t>численность </a:t>
            </a:r>
            <a:r>
              <a:rPr lang="ru-RU" dirty="0"/>
              <a:t>учащихся трудоспособного возраста, </a:t>
            </a:r>
            <a:r>
              <a:rPr lang="ru-RU" dirty="0" smtClean="0"/>
              <a:t>обучающихся </a:t>
            </a:r>
            <a:r>
              <a:rPr lang="ru-RU" dirty="0"/>
              <a:t>с отрывом от производства;</a:t>
            </a:r>
          </a:p>
          <a:p>
            <a:r>
              <a:rPr lang="ru-RU" dirty="0" smtClean="0"/>
              <a:t>численность </a:t>
            </a:r>
            <a:r>
              <a:rPr lang="ru-RU" dirty="0"/>
              <a:t>безработных граждан, зарегистрированных в органах службы занятости;</a:t>
            </a:r>
          </a:p>
          <a:p>
            <a:r>
              <a:rPr lang="ru-RU" dirty="0" smtClean="0"/>
              <a:t>численность </a:t>
            </a:r>
            <a:r>
              <a:rPr lang="ru-RU" dirty="0"/>
              <a:t>населения в трудоспособном возрасте, не занятого в экономике.</a:t>
            </a:r>
          </a:p>
          <a:p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23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6844978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Подходы к планированию трудовых ресурсов</a:t>
            </a: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24</a:t>
            </a:fld>
            <a:endParaRPr lang="ru-RU"/>
          </a:p>
        </p:txBody>
      </p:sp>
      <p:pic>
        <p:nvPicPr>
          <p:cNvPr id="1126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1350170"/>
            <a:ext cx="5681580" cy="55078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4291669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marL="0" indent="360363">
              <a:buNone/>
            </a:pPr>
            <a:r>
              <a:rPr lang="ru-RU" dirty="0"/>
              <a:t>Балансовый метод реализуется через </a:t>
            </a:r>
            <a:r>
              <a:rPr lang="ru-RU" b="1" i="1" dirty="0"/>
              <a:t>систему балансов</a:t>
            </a:r>
            <a:r>
              <a:rPr lang="ru-RU" dirty="0"/>
              <a:t>: материально-вещественных, стоимостных и трудовых, которые во временном отношении могут быть отчетными, плановыми, прогнозными, а по целям создания — аналитическими и рабочими.</a:t>
            </a:r>
          </a:p>
          <a:p>
            <a:pPr marL="0" indent="360363">
              <a:buNone/>
            </a:pPr>
            <a:r>
              <a:rPr lang="ru-RU" dirty="0"/>
              <a:t>В балансе ресурсы обычно даются с выделением основных источников, что позволяет контролировать их </a:t>
            </a:r>
            <a:r>
              <a:rPr lang="ru-RU" dirty="0" smtClean="0"/>
              <a:t>движение. </a:t>
            </a:r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25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1022456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200" dirty="0"/>
              <a:t>Направления анализа различных источников удовлетворения потребности предприятия в рабочей силе</a:t>
            </a: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26</a:t>
            </a:fld>
            <a:endParaRPr lang="ru-RU"/>
          </a:p>
        </p:txBody>
      </p:sp>
      <p:pic>
        <p:nvPicPr>
          <p:cNvPr id="1229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1700808"/>
            <a:ext cx="7150264" cy="48245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7916869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Баланс дополнительной потребности в кадрах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 smtClean="0"/>
              <a:t>— </a:t>
            </a:r>
            <a:r>
              <a:rPr lang="ru-RU" dirty="0"/>
              <a:t>комплексный документ, определяющий потребность в кадрах как в целом, так и в разрезе отдельных категорий и профессий на конкретный период; источники удовлетворения этой потребности; формы и методы необходимой профессиональной подготовки.</a:t>
            </a: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27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3555530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Баланс трудовых ресурсов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069160"/>
          </a:xfrm>
        </p:spPr>
        <p:txBody>
          <a:bodyPr>
            <a:normAutofit fontScale="55000" lnSpcReduction="20000"/>
          </a:bodyPr>
          <a:lstStyle/>
          <a:p>
            <a:pPr marL="0" indent="0">
              <a:buNone/>
            </a:pPr>
            <a:r>
              <a:rPr lang="ru-RU" dirty="0" smtClean="0"/>
              <a:t>– </a:t>
            </a:r>
            <a:r>
              <a:rPr lang="ru-RU" dirty="0"/>
              <a:t>система показателей, отражающая наличие трудовых ресурсов и их распределение по сферам и отраслям экономики. </a:t>
            </a:r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Он </a:t>
            </a:r>
            <a:r>
              <a:rPr lang="ru-RU" dirty="0"/>
              <a:t>состоит из двух частей — ресурсной и распределительной. </a:t>
            </a:r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Первая </a:t>
            </a:r>
            <a:r>
              <a:rPr lang="ru-RU" dirty="0"/>
              <a:t>часть характеризует наличие трудовых ресурсов и источники их формирования: трудоспособное население в трудоспособном возрасте, работающие лица нетрудоспособного возраста (пенсионеры, подростки). </a:t>
            </a:r>
            <a:r>
              <a:rPr lang="ru-RU" dirty="0" smtClean="0"/>
              <a:t>Источники информации: данные </a:t>
            </a:r>
            <a:r>
              <a:rPr lang="ru-RU" dirty="0"/>
              <a:t>демографической статистики о численности населения в трудоспособном возрасте; сведения </a:t>
            </a:r>
            <a:r>
              <a:rPr lang="ru-RU" dirty="0" smtClean="0"/>
              <a:t>органов </a:t>
            </a:r>
            <a:r>
              <a:rPr lang="ru-RU" dirty="0"/>
              <a:t>социальной защиты населения о численности неработающих инвалидов; данные материалов обследования населения по проблемам занятости о численности лиц старших возрастов и подростков, занятых в экономике.</a:t>
            </a:r>
          </a:p>
          <a:p>
            <a:pPr marL="0" indent="0">
              <a:buNone/>
            </a:pPr>
            <a:r>
              <a:rPr lang="ru-RU" dirty="0"/>
              <a:t>Во второй части производится распределение трудовых ресурсов. </a:t>
            </a:r>
            <a:r>
              <a:rPr lang="ru-RU" dirty="0" smtClean="0"/>
              <a:t>Источники </a:t>
            </a:r>
            <a:r>
              <a:rPr lang="ru-RU" dirty="0"/>
              <a:t>информации </a:t>
            </a:r>
            <a:r>
              <a:rPr lang="ru-RU" dirty="0" smtClean="0"/>
              <a:t>: </a:t>
            </a:r>
            <a:r>
              <a:rPr lang="ru-RU" dirty="0"/>
              <a:t>сведения организаций о численности работающих; распространенные данные материалов обследования населения по проблемам занятости; дополнительные источники для более полного измерения занятых в неформальном секторе экономики; данные статистической отчетности учебных заведений о численности обучающихся по дневной форме обучения и .материалов обследования населения по проблемам занятости о численности учащихся дневной формы обучения, совмещающих обучение с трудовой деятельностью.</a:t>
            </a:r>
          </a:p>
          <a:p>
            <a:pPr marL="0" indent="0">
              <a:buNone/>
            </a:pPr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28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6569860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069160"/>
          </a:xfrm>
        </p:spPr>
        <p:txBody>
          <a:bodyPr>
            <a:normAutofit fontScale="77500" lnSpcReduction="20000"/>
          </a:bodyPr>
          <a:lstStyle/>
          <a:p>
            <a:pPr marL="0" indent="360363">
              <a:buNone/>
            </a:pPr>
            <a:r>
              <a:rPr lang="ru-RU" dirty="0"/>
              <a:t>В одном балансе не могут быть отражены все многообразные стороны воспроизводства трудовых ресурсов общества. Для этой цели разрабатывается </a:t>
            </a:r>
            <a:r>
              <a:rPr lang="ru-RU" b="1" i="1" dirty="0"/>
              <a:t>система частных балансов</a:t>
            </a:r>
            <a:r>
              <a:rPr lang="ru-RU" dirty="0"/>
              <a:t>, каждый из которых отражает отдельные стороны воспроизводства и использования трудовых ресурсов. К ним относятся: </a:t>
            </a:r>
            <a:r>
              <a:rPr lang="ru-RU" b="1" i="1" dirty="0"/>
              <a:t>балансы рабочей силы, баланс рабочего времени, балансы квалифицированных кадров, баланс труда </a:t>
            </a:r>
            <a:r>
              <a:rPr lang="ru-RU" dirty="0"/>
              <a:t>и др.</a:t>
            </a:r>
          </a:p>
          <a:p>
            <a:pPr marL="0" indent="360363">
              <a:buNone/>
            </a:pPr>
            <a:r>
              <a:rPr lang="ru-RU" dirty="0"/>
              <a:t>Основное отличие </a:t>
            </a:r>
            <a:r>
              <a:rPr lang="ru-RU" i="1" dirty="0"/>
              <a:t>баланса трудовых ресурсов </a:t>
            </a:r>
            <a:r>
              <a:rPr lang="ru-RU" dirty="0"/>
              <a:t>от </a:t>
            </a:r>
            <a:r>
              <a:rPr lang="ru-RU" i="1" dirty="0"/>
              <a:t>баланса рабочей силы</a:t>
            </a:r>
            <a:r>
              <a:rPr lang="ru-RU" dirty="0"/>
              <a:t> состоит в том, что первый отражает все трудовые ресурсы общества и их распределение по всем основным видам занятости, в то время как баланс рабочей силы показывает занятость только в общественном производстве (на государственных предприятиях и учреждениях).</a:t>
            </a:r>
          </a:p>
          <a:p>
            <a:pPr marL="0" indent="0">
              <a:buNone/>
            </a:pPr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29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3152488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Классификация методов планирования персонала</a:t>
            </a:r>
            <a:endParaRPr lang="ru-RU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254" y="1916832"/>
            <a:ext cx="8803831" cy="38884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8896013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Баланс рабочего времени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781128"/>
          </a:xfrm>
        </p:spPr>
        <p:txBody>
          <a:bodyPr>
            <a:normAutofit fontScale="55000" lnSpcReduction="20000"/>
          </a:bodyPr>
          <a:lstStyle/>
          <a:p>
            <a:pPr marL="0" indent="0">
              <a:buNone/>
            </a:pPr>
            <a:r>
              <a:rPr lang="ru-RU" dirty="0" smtClean="0"/>
              <a:t>— </a:t>
            </a:r>
            <a:r>
              <a:rPr lang="ru-RU" dirty="0"/>
              <a:t>это баланс трудовых ресурсов, выраженный не в среднегодовой численности работников, а в </a:t>
            </a:r>
            <a:r>
              <a:rPr lang="ru-RU" dirty="0" smtClean="0"/>
              <a:t>человеко-часах</a:t>
            </a:r>
            <a:r>
              <a:rPr lang="ru-RU" dirty="0"/>
              <a:t>, определяемых на основе численности работников и бюджета рабочего времени одного работника.</a:t>
            </a:r>
          </a:p>
          <a:p>
            <a:pPr marL="0" indent="0">
              <a:buNone/>
            </a:pPr>
            <a:r>
              <a:rPr lang="ru-RU" dirty="0"/>
              <a:t>Главная задача </a:t>
            </a:r>
            <a:r>
              <a:rPr lang="ru-RU" dirty="0" smtClean="0"/>
              <a:t>- на </a:t>
            </a:r>
            <a:r>
              <a:rPr lang="ru-RU" dirty="0"/>
              <a:t>основе полного учета всех затрат труда в обществе установить наиболее эффективные пропорции в его распределении и </a:t>
            </a:r>
            <a:r>
              <a:rPr lang="ru-RU" dirty="0" smtClean="0"/>
              <a:t>использовании (обеспечены </a:t>
            </a:r>
            <a:r>
              <a:rPr lang="ru-RU" dirty="0"/>
              <a:t>потребность народного хозяйства в рабочей силе и полная занятость трудоспособного населения при минимальных затратах труда и оптимальных темпах развития производства и удовлетворения потребностей </a:t>
            </a:r>
            <a:r>
              <a:rPr lang="ru-RU" dirty="0" smtClean="0"/>
              <a:t>общества). </a:t>
            </a:r>
            <a:r>
              <a:rPr lang="ru-RU" dirty="0"/>
              <a:t>При этом учитываются следующие особенности использования трудовых ресурсов в плановом периоде:</a:t>
            </a:r>
          </a:p>
          <a:p>
            <a:r>
              <a:rPr lang="ru-RU" dirty="0" smtClean="0"/>
              <a:t>повышение </a:t>
            </a:r>
            <a:r>
              <a:rPr lang="ru-RU" dirty="0"/>
              <a:t>уровня занятости населения в большинстве районов и городов;</a:t>
            </a:r>
          </a:p>
          <a:p>
            <a:r>
              <a:rPr lang="ru-RU" dirty="0" smtClean="0"/>
              <a:t>усиление </a:t>
            </a:r>
            <a:r>
              <a:rPr lang="ru-RU" dirty="0"/>
              <a:t>рази социальных факторов использования трудовых ресурсов в связи с ростом материального благосостояния и образованности населения, изменением образа жизни сельских жителей;</a:t>
            </a:r>
          </a:p>
          <a:p>
            <a:r>
              <a:rPr lang="ru-RU" dirty="0" smtClean="0"/>
              <a:t>улучшение </a:t>
            </a:r>
            <a:r>
              <a:rPr lang="ru-RU" dirty="0"/>
              <a:t>территориального планирования трудовых ресурсов, которое позволит разрабатывать меры по максимальному использованию местных ресурсов труда для комплектования рабочей силой предприятий.</a:t>
            </a:r>
          </a:p>
          <a:p>
            <a:pPr marL="0" indent="0">
              <a:buNone/>
            </a:pPr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30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7120286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1. Штатно-бюджетный метод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 smtClean="0"/>
              <a:t>Бюджет </a:t>
            </a:r>
            <a:r>
              <a:rPr lang="ru-RU" dirty="0"/>
              <a:t>представляет собой таблицу, отражающую либо поступление, либо распределение каких-то ресурсов.</a:t>
            </a:r>
          </a:p>
          <a:p>
            <a:pPr marL="0" indent="0">
              <a:buNone/>
            </a:pPr>
            <a:r>
              <a:rPr lang="ru-RU" dirty="0"/>
              <a:t>В планировании персонала учитываются прежде всего бюджеты рабочего времени и бюджеты источников и распределения человеческих ресурсов.</a:t>
            </a:r>
          </a:p>
          <a:p>
            <a:pPr marL="0" indent="0">
              <a:buNone/>
            </a:pPr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9822259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5</a:t>
            </a:fld>
            <a:endParaRPr lang="ru-RU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19" y="692696"/>
            <a:ext cx="8713441" cy="56886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0618793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6</a:t>
            </a:fld>
            <a:endParaRPr lang="ru-RU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620688"/>
            <a:ext cx="8197006" cy="56886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4057551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2. Номенклатурный метод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marL="0" indent="355600">
              <a:buNone/>
            </a:pPr>
            <a:r>
              <a:rPr lang="ru-RU" dirty="0"/>
              <a:t>основан на планах деятельности организации, штатном расписании, структуре подразделений управления, числе и номенклатуре должностей, подлежащих замещению.</a:t>
            </a:r>
          </a:p>
          <a:p>
            <a:pPr marL="0" indent="355600">
              <a:buNone/>
            </a:pPr>
            <a:r>
              <a:rPr lang="ru-RU" dirty="0"/>
              <a:t>В штатном расписании представлены общая структура и численность должностей служащих, необходимых для выполнения всего объема работ. Оно содержит перечень должностей работников с указанием количества штатных единиц, должностных окладов и </a:t>
            </a:r>
            <a:r>
              <a:rPr lang="ru-RU" dirty="0" smtClean="0"/>
              <a:t>надбавок. </a:t>
            </a:r>
          </a:p>
          <a:p>
            <a:pPr marL="0" indent="355600">
              <a:buNone/>
            </a:pPr>
            <a:r>
              <a:rPr lang="ru-RU" dirty="0" smtClean="0"/>
              <a:t>Штатное </a:t>
            </a:r>
            <a:r>
              <a:rPr lang="ru-RU" dirty="0"/>
              <a:t>расписание задает количественные </a:t>
            </a:r>
            <a:r>
              <a:rPr lang="ru-RU" dirty="0" smtClean="0"/>
              <a:t>характеристики </a:t>
            </a:r>
            <a:r>
              <a:rPr lang="ru-RU" dirty="0"/>
              <a:t>персонала, а номенклатура — качественную. В номенклатуре должностей отражается уровень квалификации и профиль специалистов, которые должны занимать эти должности согласно штатному расписанию. На этой основе можно определить потребность в специалистах в разрезе их отдельных групп на плановый </a:t>
            </a:r>
            <a:r>
              <a:rPr lang="ru-RU" dirty="0" smtClean="0"/>
              <a:t>период.</a:t>
            </a:r>
            <a:endParaRPr lang="ru-RU" dirty="0"/>
          </a:p>
          <a:p>
            <a:pPr marL="0" indent="0">
              <a:buNone/>
            </a:pPr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9362482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Фрагмент штатного расписания</a:t>
            </a: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8</a:t>
            </a:fld>
            <a:endParaRPr lang="ru-RU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33" y="1844824"/>
            <a:ext cx="8029296" cy="39604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7675489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3. Нормативный </a:t>
            </a:r>
            <a:r>
              <a:rPr lang="ru-RU" dirty="0"/>
              <a:t>метод планирования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355600">
              <a:buNone/>
            </a:pPr>
            <a:r>
              <a:rPr lang="ru-RU" dirty="0" smtClean="0"/>
              <a:t>состоит </a:t>
            </a:r>
            <a:r>
              <a:rPr lang="ru-RU" dirty="0"/>
              <a:t>в том, что в основе расчета плановых заданий на определенный период </a:t>
            </a:r>
            <a:r>
              <a:rPr lang="ru-RU" dirty="0" smtClean="0"/>
              <a:t>лежат </a:t>
            </a:r>
            <a:r>
              <a:rPr lang="ru-RU" dirty="0"/>
              <a:t>нормы затрат различных ресурсов </a:t>
            </a:r>
            <a:r>
              <a:rPr lang="ru-RU" dirty="0" smtClean="0"/>
              <a:t>(рабочего </a:t>
            </a:r>
            <a:r>
              <a:rPr lang="ru-RU" dirty="0"/>
              <a:t>времени, фонда заработной платы и т. п</a:t>
            </a:r>
            <a:r>
              <a:rPr lang="ru-RU" dirty="0" smtClean="0"/>
              <a:t>.). </a:t>
            </a:r>
          </a:p>
          <a:p>
            <a:pPr marL="0" indent="355600">
              <a:buNone/>
            </a:pPr>
            <a:r>
              <a:rPr lang="ru-RU" dirty="0" smtClean="0"/>
              <a:t>Нормы </a:t>
            </a:r>
            <a:r>
              <a:rPr lang="ru-RU" dirty="0"/>
              <a:t>устанавливаются на </a:t>
            </a:r>
            <a:r>
              <a:rPr lang="ru-RU" dirty="0" smtClean="0"/>
              <a:t>определенный </a:t>
            </a:r>
            <a:r>
              <a:rPr lang="ru-RU" dirty="0"/>
              <a:t>срок действия или временно, до пересмотра, двумя способами: опытно-статистическим или аналитически-расчетным.</a:t>
            </a: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77126784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798</TotalTime>
  <Words>1522</Words>
  <Application>Microsoft Office PowerPoint</Application>
  <PresentationFormat>Экран (4:3)</PresentationFormat>
  <Paragraphs>112</Paragraphs>
  <Slides>30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30</vt:i4>
      </vt:variant>
    </vt:vector>
  </HeadingPairs>
  <TitlesOfParts>
    <vt:vector size="31" baseType="lpstr">
      <vt:lpstr>Тема Office</vt:lpstr>
      <vt:lpstr>Методы кадрового планирования</vt:lpstr>
      <vt:lpstr>Презентация PowerPoint</vt:lpstr>
      <vt:lpstr>Классификация методов планирования персонала</vt:lpstr>
      <vt:lpstr>1. Штатно-бюджетный метод</vt:lpstr>
      <vt:lpstr>Презентация PowerPoint</vt:lpstr>
      <vt:lpstr>Презентация PowerPoint</vt:lpstr>
      <vt:lpstr>2. Номенклатурный метод</vt:lpstr>
      <vt:lpstr>Фрагмент штатного расписания</vt:lpstr>
      <vt:lpstr>3. Нормативный метод планирования </vt:lpstr>
      <vt:lpstr>Стандарты в обеспечении процесса планирования численности</vt:lpstr>
      <vt:lpstr>Структура норм труда</vt:lpstr>
      <vt:lpstr>4. Математико-статистические методы</vt:lpstr>
      <vt:lpstr>Примеры</vt:lpstr>
      <vt:lpstr>5. Графические методы</vt:lpstr>
      <vt:lpstr>Карта функциональных обязанностей</vt:lpstr>
      <vt:lpstr>Презентация PowerPoint</vt:lpstr>
      <vt:lpstr>Карта организации рабочего места</vt:lpstr>
      <vt:lpstr>6. Балансовый метод</vt:lpstr>
      <vt:lpstr>Принципиальная схема планового баланса квалифицированных рабочих</vt:lpstr>
      <vt:lpstr>Основные цели разработки баланса трудовых ресурсов согласно постановлению Правительства РФ от 3 июня 2011 г. № 440 «О разработке прогноза баланса трудовых ресурсов» </vt:lpstr>
      <vt:lpstr>Основа для разработки прогноза баланса трудовых ресурсов</vt:lpstr>
      <vt:lpstr>Презентация PowerPoint</vt:lpstr>
      <vt:lpstr>Основные показатели методики прогноза баланса трудовых ресурсов, утвержденной Министерством здравоохранения РФ по согласованию с Министерством экономического развития РФ и Министерством образования и науки РФ</vt:lpstr>
      <vt:lpstr>Подходы к планированию трудовых ресурсов</vt:lpstr>
      <vt:lpstr>Презентация PowerPoint</vt:lpstr>
      <vt:lpstr>Направления анализа различных источников удовлетворения потребности предприятия в рабочей силе</vt:lpstr>
      <vt:lpstr>Баланс дополнительной потребности в кадрах </vt:lpstr>
      <vt:lpstr>Баланс трудовых ресурсов </vt:lpstr>
      <vt:lpstr>Презентация PowerPoint</vt:lpstr>
      <vt:lpstr>Баланс рабочего времени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Admin</dc:creator>
  <cp:lastModifiedBy>Admin</cp:lastModifiedBy>
  <cp:revision>10</cp:revision>
  <dcterms:created xsi:type="dcterms:W3CDTF">2022-03-31T02:58:30Z</dcterms:created>
  <dcterms:modified xsi:type="dcterms:W3CDTF">2022-04-14T00:41:28Z</dcterms:modified>
</cp:coreProperties>
</file>