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04" userDrawn="1">
          <p15:clr>
            <a:srgbClr val="A4A3A4"/>
          </p15:clr>
        </p15:guide>
        <p15:guide id="3" orient="horz" pos="20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57B"/>
    <a:srgbClr val="74CAC0"/>
    <a:srgbClr val="A2DBD5"/>
    <a:srgbClr val="FFFFCC"/>
    <a:srgbClr val="FFFFB0"/>
    <a:srgbClr val="2D7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6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462" y="72"/>
      </p:cViewPr>
      <p:guideLst>
        <p:guide pos="3704"/>
        <p:guide orient="horz" pos="2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EA93A1-D5E0-4F4B-897E-87387EC485AA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DE77DC8-B9B7-4F12-BC1D-6D918D15BDAA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Коллективная телеработа в бюро </a:t>
          </a:r>
          <a:r>
            <a:rPr lang="ru-RU" dirty="0" err="1">
              <a:solidFill>
                <a:schemeClr val="tx1"/>
              </a:solidFill>
            </a:rPr>
            <a:t>сателлистов</a:t>
          </a:r>
          <a:endParaRPr lang="ru-RU" dirty="0">
            <a:solidFill>
              <a:schemeClr val="tx1"/>
            </a:solidFill>
          </a:endParaRPr>
        </a:p>
      </dgm:t>
    </dgm:pt>
    <dgm:pt modelId="{B512A3BB-EFF3-4CF2-A2B9-7596E2C52754}" type="parTrans" cxnId="{C657F076-E502-4CAF-BDEC-767EEB84A8F8}">
      <dgm:prSet/>
      <dgm:spPr/>
      <dgm:t>
        <a:bodyPr/>
        <a:lstStyle/>
        <a:p>
          <a:endParaRPr lang="ru-RU"/>
        </a:p>
      </dgm:t>
    </dgm:pt>
    <dgm:pt modelId="{AAD1D393-1EE0-4BBB-9C0D-D94A3DC8ACCA}" type="sibTrans" cxnId="{C657F076-E502-4CAF-BDEC-767EEB84A8F8}">
      <dgm:prSet/>
      <dgm:spPr/>
      <dgm:t>
        <a:bodyPr/>
        <a:lstStyle/>
        <a:p>
          <a:endParaRPr lang="ru-RU"/>
        </a:p>
      </dgm:t>
    </dgm:pt>
    <dgm:pt modelId="{B360ACA9-200D-4108-9C32-292170CE64FD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Коллективный </a:t>
          </a:r>
          <a:r>
            <a:rPr lang="ru-RU" dirty="0" err="1">
              <a:solidFill>
                <a:schemeClr val="tx1"/>
              </a:solidFill>
            </a:rPr>
            <a:t>телетруд</a:t>
          </a:r>
          <a:r>
            <a:rPr lang="ru-RU" dirty="0">
              <a:solidFill>
                <a:schemeClr val="tx1"/>
              </a:solidFill>
            </a:rPr>
            <a:t> в рамках коворкинга</a:t>
          </a:r>
        </a:p>
      </dgm:t>
    </dgm:pt>
    <dgm:pt modelId="{08283D97-54CA-4876-B232-3937FA051BD4}" type="parTrans" cxnId="{B63CB3CD-AAB1-4B2D-AA0D-280E1421BB99}">
      <dgm:prSet/>
      <dgm:spPr/>
      <dgm:t>
        <a:bodyPr/>
        <a:lstStyle/>
        <a:p>
          <a:endParaRPr lang="ru-RU"/>
        </a:p>
      </dgm:t>
    </dgm:pt>
    <dgm:pt modelId="{996B63FB-59A0-4E64-BE8F-F9F2EF01E26E}" type="sibTrans" cxnId="{B63CB3CD-AAB1-4B2D-AA0D-280E1421BB99}">
      <dgm:prSet/>
      <dgm:spPr/>
      <dgm:t>
        <a:bodyPr/>
        <a:lstStyle/>
        <a:p>
          <a:endParaRPr lang="ru-RU"/>
        </a:p>
      </dgm:t>
    </dgm:pt>
    <dgm:pt modelId="{FD7FBF54-2BE1-49CA-9DCD-8BC7D9BB2349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Индивидуальны </a:t>
          </a:r>
          <a:r>
            <a:rPr lang="ru-RU" dirty="0" err="1">
              <a:solidFill>
                <a:schemeClr val="tx1"/>
              </a:solidFill>
            </a:rPr>
            <a:t>телетруд</a:t>
          </a:r>
          <a:endParaRPr lang="ru-RU" dirty="0">
            <a:solidFill>
              <a:schemeClr val="tx1"/>
            </a:solidFill>
          </a:endParaRPr>
        </a:p>
      </dgm:t>
    </dgm:pt>
    <dgm:pt modelId="{2DA664D7-79C1-4FC7-AD71-8086E6032510}" type="parTrans" cxnId="{BE35EE4E-476B-4BC6-B037-3BFA75F86E69}">
      <dgm:prSet/>
      <dgm:spPr/>
      <dgm:t>
        <a:bodyPr/>
        <a:lstStyle/>
        <a:p>
          <a:endParaRPr lang="ru-RU"/>
        </a:p>
      </dgm:t>
    </dgm:pt>
    <dgm:pt modelId="{78667E2A-BAA8-4981-A536-E6A23F45FFC3}" type="sibTrans" cxnId="{BE35EE4E-476B-4BC6-B037-3BFA75F86E69}">
      <dgm:prSet/>
      <dgm:spPr/>
      <dgm:t>
        <a:bodyPr/>
        <a:lstStyle/>
        <a:p>
          <a:endParaRPr lang="ru-RU"/>
        </a:p>
      </dgm:t>
    </dgm:pt>
    <dgm:pt modelId="{F25AD28B-1011-4D43-882D-D29B2100DF38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Мобильный </a:t>
          </a:r>
          <a:r>
            <a:rPr lang="ru-RU" dirty="0" err="1">
              <a:solidFill>
                <a:schemeClr val="tx1"/>
              </a:solidFill>
            </a:rPr>
            <a:t>телетруд</a:t>
          </a:r>
          <a:endParaRPr lang="ru-RU" dirty="0">
            <a:solidFill>
              <a:schemeClr val="tx1"/>
            </a:solidFill>
          </a:endParaRPr>
        </a:p>
      </dgm:t>
    </dgm:pt>
    <dgm:pt modelId="{C7CCFC74-29D7-4C5D-9E9A-1910713044B8}" type="parTrans" cxnId="{3439F9B7-6CC2-48C9-899D-32B48CAE7C16}">
      <dgm:prSet/>
      <dgm:spPr/>
      <dgm:t>
        <a:bodyPr/>
        <a:lstStyle/>
        <a:p>
          <a:endParaRPr lang="ru-RU"/>
        </a:p>
      </dgm:t>
    </dgm:pt>
    <dgm:pt modelId="{F2796517-4F74-4662-BEC3-04F0F8DB5A8D}" type="sibTrans" cxnId="{3439F9B7-6CC2-48C9-899D-32B48CAE7C16}">
      <dgm:prSet/>
      <dgm:spPr/>
      <dgm:t>
        <a:bodyPr/>
        <a:lstStyle/>
        <a:p>
          <a:endParaRPr lang="ru-RU"/>
        </a:p>
      </dgm:t>
    </dgm:pt>
    <dgm:pt modelId="{3511E278-9BBB-4266-83AF-48A0DC045227}" type="pres">
      <dgm:prSet presAssocID="{D5EA93A1-D5E0-4F4B-897E-87387EC485AA}" presName="Name0" presStyleCnt="0">
        <dgm:presLayoutVars>
          <dgm:chMax val="7"/>
          <dgm:chPref val="7"/>
          <dgm:dir/>
        </dgm:presLayoutVars>
      </dgm:prSet>
      <dgm:spPr/>
    </dgm:pt>
    <dgm:pt modelId="{7D06C752-3FC1-4622-8F00-31699B77F459}" type="pres">
      <dgm:prSet presAssocID="{D5EA93A1-D5E0-4F4B-897E-87387EC485AA}" presName="Name1" presStyleCnt="0"/>
      <dgm:spPr/>
    </dgm:pt>
    <dgm:pt modelId="{AFD4C69B-63EC-40AC-AB3F-F87B280FD0D9}" type="pres">
      <dgm:prSet presAssocID="{D5EA93A1-D5E0-4F4B-897E-87387EC485AA}" presName="cycle" presStyleCnt="0"/>
      <dgm:spPr/>
    </dgm:pt>
    <dgm:pt modelId="{ED6AE883-2162-440C-9289-0C26E9E98EC2}" type="pres">
      <dgm:prSet presAssocID="{D5EA93A1-D5E0-4F4B-897E-87387EC485AA}" presName="srcNode" presStyleLbl="node1" presStyleIdx="0" presStyleCnt="4"/>
      <dgm:spPr/>
    </dgm:pt>
    <dgm:pt modelId="{ED4A8F2F-0225-45FF-8EAC-E9073CBB09F5}" type="pres">
      <dgm:prSet presAssocID="{D5EA93A1-D5E0-4F4B-897E-87387EC485AA}" presName="conn" presStyleLbl="parChTrans1D2" presStyleIdx="0" presStyleCnt="1"/>
      <dgm:spPr/>
    </dgm:pt>
    <dgm:pt modelId="{DA37C35C-64E8-4FE4-ABFC-F04ADA43BF0E}" type="pres">
      <dgm:prSet presAssocID="{D5EA93A1-D5E0-4F4B-897E-87387EC485AA}" presName="extraNode" presStyleLbl="node1" presStyleIdx="0" presStyleCnt="4"/>
      <dgm:spPr/>
    </dgm:pt>
    <dgm:pt modelId="{A9C19562-5AC9-4842-BDCA-55DD33C8F826}" type="pres">
      <dgm:prSet presAssocID="{D5EA93A1-D5E0-4F4B-897E-87387EC485AA}" presName="dstNode" presStyleLbl="node1" presStyleIdx="0" presStyleCnt="4"/>
      <dgm:spPr/>
    </dgm:pt>
    <dgm:pt modelId="{8E0D4E0D-4D33-46E4-A7FC-C83B6DD82DBF}" type="pres">
      <dgm:prSet presAssocID="{4DE77DC8-B9B7-4F12-BC1D-6D918D15BDAA}" presName="text_1" presStyleLbl="node1" presStyleIdx="0" presStyleCnt="4">
        <dgm:presLayoutVars>
          <dgm:bulletEnabled val="1"/>
        </dgm:presLayoutVars>
      </dgm:prSet>
      <dgm:spPr/>
    </dgm:pt>
    <dgm:pt modelId="{8C639CDC-958C-4EE5-A3C8-8E5C12C17BC0}" type="pres">
      <dgm:prSet presAssocID="{4DE77DC8-B9B7-4F12-BC1D-6D918D15BDAA}" presName="accent_1" presStyleCnt="0"/>
      <dgm:spPr/>
    </dgm:pt>
    <dgm:pt modelId="{AAF70050-6880-46E3-B0A3-747D945A3FD6}" type="pres">
      <dgm:prSet presAssocID="{4DE77DC8-B9B7-4F12-BC1D-6D918D15BDAA}" presName="accentRepeatNode" presStyleLbl="solidFgAcc1" presStyleIdx="0" presStyleCnt="4"/>
      <dgm:spPr/>
    </dgm:pt>
    <dgm:pt modelId="{9734DB50-2098-4020-9754-9117FA52E211}" type="pres">
      <dgm:prSet presAssocID="{B360ACA9-200D-4108-9C32-292170CE64FD}" presName="text_2" presStyleLbl="node1" presStyleIdx="1" presStyleCnt="4">
        <dgm:presLayoutVars>
          <dgm:bulletEnabled val="1"/>
        </dgm:presLayoutVars>
      </dgm:prSet>
      <dgm:spPr/>
    </dgm:pt>
    <dgm:pt modelId="{D52F8E92-4F93-4011-8B25-32368FF5719E}" type="pres">
      <dgm:prSet presAssocID="{B360ACA9-200D-4108-9C32-292170CE64FD}" presName="accent_2" presStyleCnt="0"/>
      <dgm:spPr/>
    </dgm:pt>
    <dgm:pt modelId="{B727B1CC-A911-4675-B369-8891851BE0A3}" type="pres">
      <dgm:prSet presAssocID="{B360ACA9-200D-4108-9C32-292170CE64FD}" presName="accentRepeatNode" presStyleLbl="solidFgAcc1" presStyleIdx="1" presStyleCnt="4"/>
      <dgm:spPr/>
    </dgm:pt>
    <dgm:pt modelId="{A2282195-36C4-46EE-A35B-5D91A6B9BAFD}" type="pres">
      <dgm:prSet presAssocID="{FD7FBF54-2BE1-49CA-9DCD-8BC7D9BB2349}" presName="text_3" presStyleLbl="node1" presStyleIdx="2" presStyleCnt="4">
        <dgm:presLayoutVars>
          <dgm:bulletEnabled val="1"/>
        </dgm:presLayoutVars>
      </dgm:prSet>
      <dgm:spPr/>
    </dgm:pt>
    <dgm:pt modelId="{7CFF5C68-70DD-4A08-AA93-4E09EA2F3D68}" type="pres">
      <dgm:prSet presAssocID="{FD7FBF54-2BE1-49CA-9DCD-8BC7D9BB2349}" presName="accent_3" presStyleCnt="0"/>
      <dgm:spPr/>
    </dgm:pt>
    <dgm:pt modelId="{06AC1D99-5281-477B-A0F2-C70B9B78C473}" type="pres">
      <dgm:prSet presAssocID="{FD7FBF54-2BE1-49CA-9DCD-8BC7D9BB2349}" presName="accentRepeatNode" presStyleLbl="solidFgAcc1" presStyleIdx="2" presStyleCnt="4"/>
      <dgm:spPr/>
    </dgm:pt>
    <dgm:pt modelId="{1AB1DED8-E9C6-40F0-B2CC-CBBB2A65817B}" type="pres">
      <dgm:prSet presAssocID="{F25AD28B-1011-4D43-882D-D29B2100DF38}" presName="text_4" presStyleLbl="node1" presStyleIdx="3" presStyleCnt="4">
        <dgm:presLayoutVars>
          <dgm:bulletEnabled val="1"/>
        </dgm:presLayoutVars>
      </dgm:prSet>
      <dgm:spPr/>
    </dgm:pt>
    <dgm:pt modelId="{03BB6309-BC55-433B-ADB2-E1C02EA3F455}" type="pres">
      <dgm:prSet presAssocID="{F25AD28B-1011-4D43-882D-D29B2100DF38}" presName="accent_4" presStyleCnt="0"/>
      <dgm:spPr/>
    </dgm:pt>
    <dgm:pt modelId="{72790697-D55C-492C-AC61-EB983CBCBF32}" type="pres">
      <dgm:prSet presAssocID="{F25AD28B-1011-4D43-882D-D29B2100DF38}" presName="accentRepeatNode" presStyleLbl="solidFgAcc1" presStyleIdx="3" presStyleCnt="4"/>
      <dgm:spPr/>
    </dgm:pt>
  </dgm:ptLst>
  <dgm:cxnLst>
    <dgm:cxn modelId="{E2F6D93B-AD45-4001-AF9C-8BA29BE3A0F8}" type="presOf" srcId="{FD7FBF54-2BE1-49CA-9DCD-8BC7D9BB2349}" destId="{A2282195-36C4-46EE-A35B-5D91A6B9BAFD}" srcOrd="0" destOrd="0" presId="urn:microsoft.com/office/officeart/2008/layout/VerticalCurvedList"/>
    <dgm:cxn modelId="{9CA60E4E-C8B6-4A5C-82F2-A66CA20AAF78}" type="presOf" srcId="{B360ACA9-200D-4108-9C32-292170CE64FD}" destId="{9734DB50-2098-4020-9754-9117FA52E211}" srcOrd="0" destOrd="0" presId="urn:microsoft.com/office/officeart/2008/layout/VerticalCurvedList"/>
    <dgm:cxn modelId="{BE35EE4E-476B-4BC6-B037-3BFA75F86E69}" srcId="{D5EA93A1-D5E0-4F4B-897E-87387EC485AA}" destId="{FD7FBF54-2BE1-49CA-9DCD-8BC7D9BB2349}" srcOrd="2" destOrd="0" parTransId="{2DA664D7-79C1-4FC7-AD71-8086E6032510}" sibTransId="{78667E2A-BAA8-4981-A536-E6A23F45FFC3}"/>
    <dgm:cxn modelId="{C657F076-E502-4CAF-BDEC-767EEB84A8F8}" srcId="{D5EA93A1-D5E0-4F4B-897E-87387EC485AA}" destId="{4DE77DC8-B9B7-4F12-BC1D-6D918D15BDAA}" srcOrd="0" destOrd="0" parTransId="{B512A3BB-EFF3-4CF2-A2B9-7596E2C52754}" sibTransId="{AAD1D393-1EE0-4BBB-9C0D-D94A3DC8ACCA}"/>
    <dgm:cxn modelId="{695C4259-E472-4899-A17C-39243C443DCC}" type="presOf" srcId="{D5EA93A1-D5E0-4F4B-897E-87387EC485AA}" destId="{3511E278-9BBB-4266-83AF-48A0DC045227}" srcOrd="0" destOrd="0" presId="urn:microsoft.com/office/officeart/2008/layout/VerticalCurvedList"/>
    <dgm:cxn modelId="{827C8E99-BC2C-4FD7-B612-B0D91194B4B8}" type="presOf" srcId="{F25AD28B-1011-4D43-882D-D29B2100DF38}" destId="{1AB1DED8-E9C6-40F0-B2CC-CBBB2A65817B}" srcOrd="0" destOrd="0" presId="urn:microsoft.com/office/officeart/2008/layout/VerticalCurvedList"/>
    <dgm:cxn modelId="{1A10039D-79F0-4F05-A6D4-D769A16660E4}" type="presOf" srcId="{AAD1D393-1EE0-4BBB-9C0D-D94A3DC8ACCA}" destId="{ED4A8F2F-0225-45FF-8EAC-E9073CBB09F5}" srcOrd="0" destOrd="0" presId="urn:microsoft.com/office/officeart/2008/layout/VerticalCurvedList"/>
    <dgm:cxn modelId="{3439F9B7-6CC2-48C9-899D-32B48CAE7C16}" srcId="{D5EA93A1-D5E0-4F4B-897E-87387EC485AA}" destId="{F25AD28B-1011-4D43-882D-D29B2100DF38}" srcOrd="3" destOrd="0" parTransId="{C7CCFC74-29D7-4C5D-9E9A-1910713044B8}" sibTransId="{F2796517-4F74-4662-BEC3-04F0F8DB5A8D}"/>
    <dgm:cxn modelId="{133AC2BA-C603-4F6B-89A5-22D83CCD9181}" type="presOf" srcId="{4DE77DC8-B9B7-4F12-BC1D-6D918D15BDAA}" destId="{8E0D4E0D-4D33-46E4-A7FC-C83B6DD82DBF}" srcOrd="0" destOrd="0" presId="urn:microsoft.com/office/officeart/2008/layout/VerticalCurvedList"/>
    <dgm:cxn modelId="{B63CB3CD-AAB1-4B2D-AA0D-280E1421BB99}" srcId="{D5EA93A1-D5E0-4F4B-897E-87387EC485AA}" destId="{B360ACA9-200D-4108-9C32-292170CE64FD}" srcOrd="1" destOrd="0" parTransId="{08283D97-54CA-4876-B232-3937FA051BD4}" sibTransId="{996B63FB-59A0-4E64-BE8F-F9F2EF01E26E}"/>
    <dgm:cxn modelId="{1C63A6D2-317A-4DF0-A66F-0C54943FEAD8}" type="presParOf" srcId="{3511E278-9BBB-4266-83AF-48A0DC045227}" destId="{7D06C752-3FC1-4622-8F00-31699B77F459}" srcOrd="0" destOrd="0" presId="urn:microsoft.com/office/officeart/2008/layout/VerticalCurvedList"/>
    <dgm:cxn modelId="{996BAA89-D776-4E60-85A7-CE0253B00DEC}" type="presParOf" srcId="{7D06C752-3FC1-4622-8F00-31699B77F459}" destId="{AFD4C69B-63EC-40AC-AB3F-F87B280FD0D9}" srcOrd="0" destOrd="0" presId="urn:microsoft.com/office/officeart/2008/layout/VerticalCurvedList"/>
    <dgm:cxn modelId="{0DFFB6CF-D68B-4A6E-BE98-87B3CBD1A7F0}" type="presParOf" srcId="{AFD4C69B-63EC-40AC-AB3F-F87B280FD0D9}" destId="{ED6AE883-2162-440C-9289-0C26E9E98EC2}" srcOrd="0" destOrd="0" presId="urn:microsoft.com/office/officeart/2008/layout/VerticalCurvedList"/>
    <dgm:cxn modelId="{5E112CF4-1ABC-4BAB-A48E-50071B41D002}" type="presParOf" srcId="{AFD4C69B-63EC-40AC-AB3F-F87B280FD0D9}" destId="{ED4A8F2F-0225-45FF-8EAC-E9073CBB09F5}" srcOrd="1" destOrd="0" presId="urn:microsoft.com/office/officeart/2008/layout/VerticalCurvedList"/>
    <dgm:cxn modelId="{318AE9B0-B3B7-4217-964F-6B640D6476EB}" type="presParOf" srcId="{AFD4C69B-63EC-40AC-AB3F-F87B280FD0D9}" destId="{DA37C35C-64E8-4FE4-ABFC-F04ADA43BF0E}" srcOrd="2" destOrd="0" presId="urn:microsoft.com/office/officeart/2008/layout/VerticalCurvedList"/>
    <dgm:cxn modelId="{AB831887-8781-49A7-856E-913C669439A8}" type="presParOf" srcId="{AFD4C69B-63EC-40AC-AB3F-F87B280FD0D9}" destId="{A9C19562-5AC9-4842-BDCA-55DD33C8F826}" srcOrd="3" destOrd="0" presId="urn:microsoft.com/office/officeart/2008/layout/VerticalCurvedList"/>
    <dgm:cxn modelId="{471153C7-942F-4213-ACDF-CA8E4EFC2FC8}" type="presParOf" srcId="{7D06C752-3FC1-4622-8F00-31699B77F459}" destId="{8E0D4E0D-4D33-46E4-A7FC-C83B6DD82DBF}" srcOrd="1" destOrd="0" presId="urn:microsoft.com/office/officeart/2008/layout/VerticalCurvedList"/>
    <dgm:cxn modelId="{F17A4821-BF92-4586-B68F-06D0DC038E3E}" type="presParOf" srcId="{7D06C752-3FC1-4622-8F00-31699B77F459}" destId="{8C639CDC-958C-4EE5-A3C8-8E5C12C17BC0}" srcOrd="2" destOrd="0" presId="urn:microsoft.com/office/officeart/2008/layout/VerticalCurvedList"/>
    <dgm:cxn modelId="{4BC25F86-5635-4EB9-A932-F5DB7341EDF7}" type="presParOf" srcId="{8C639CDC-958C-4EE5-A3C8-8E5C12C17BC0}" destId="{AAF70050-6880-46E3-B0A3-747D945A3FD6}" srcOrd="0" destOrd="0" presId="urn:microsoft.com/office/officeart/2008/layout/VerticalCurvedList"/>
    <dgm:cxn modelId="{11E694AA-7369-42BA-A9A3-4BD0ADA1D471}" type="presParOf" srcId="{7D06C752-3FC1-4622-8F00-31699B77F459}" destId="{9734DB50-2098-4020-9754-9117FA52E211}" srcOrd="3" destOrd="0" presId="urn:microsoft.com/office/officeart/2008/layout/VerticalCurvedList"/>
    <dgm:cxn modelId="{59B3CBD1-788E-4D74-A558-77597E54AD54}" type="presParOf" srcId="{7D06C752-3FC1-4622-8F00-31699B77F459}" destId="{D52F8E92-4F93-4011-8B25-32368FF5719E}" srcOrd="4" destOrd="0" presId="urn:microsoft.com/office/officeart/2008/layout/VerticalCurvedList"/>
    <dgm:cxn modelId="{AED81453-820B-41C5-A8F2-D4723D80E804}" type="presParOf" srcId="{D52F8E92-4F93-4011-8B25-32368FF5719E}" destId="{B727B1CC-A911-4675-B369-8891851BE0A3}" srcOrd="0" destOrd="0" presId="urn:microsoft.com/office/officeart/2008/layout/VerticalCurvedList"/>
    <dgm:cxn modelId="{01769036-EB89-482A-A7B2-C0A61F729E39}" type="presParOf" srcId="{7D06C752-3FC1-4622-8F00-31699B77F459}" destId="{A2282195-36C4-46EE-A35B-5D91A6B9BAFD}" srcOrd="5" destOrd="0" presId="urn:microsoft.com/office/officeart/2008/layout/VerticalCurvedList"/>
    <dgm:cxn modelId="{548A134C-5528-4072-AC06-7EE9EE2D5C5D}" type="presParOf" srcId="{7D06C752-3FC1-4622-8F00-31699B77F459}" destId="{7CFF5C68-70DD-4A08-AA93-4E09EA2F3D68}" srcOrd="6" destOrd="0" presId="urn:microsoft.com/office/officeart/2008/layout/VerticalCurvedList"/>
    <dgm:cxn modelId="{18C740A2-29C2-4EDC-9AC0-1790CE75EC7C}" type="presParOf" srcId="{7CFF5C68-70DD-4A08-AA93-4E09EA2F3D68}" destId="{06AC1D99-5281-477B-A0F2-C70B9B78C473}" srcOrd="0" destOrd="0" presId="urn:microsoft.com/office/officeart/2008/layout/VerticalCurvedList"/>
    <dgm:cxn modelId="{3CF4A229-A6AD-42DF-909B-5FC83231B35A}" type="presParOf" srcId="{7D06C752-3FC1-4622-8F00-31699B77F459}" destId="{1AB1DED8-E9C6-40F0-B2CC-CBBB2A65817B}" srcOrd="7" destOrd="0" presId="urn:microsoft.com/office/officeart/2008/layout/VerticalCurvedList"/>
    <dgm:cxn modelId="{DDEACE5D-EF85-46FF-807B-398BA2F8E0DE}" type="presParOf" srcId="{7D06C752-3FC1-4622-8F00-31699B77F459}" destId="{03BB6309-BC55-433B-ADB2-E1C02EA3F455}" srcOrd="8" destOrd="0" presId="urn:microsoft.com/office/officeart/2008/layout/VerticalCurvedList"/>
    <dgm:cxn modelId="{98E80AF2-640B-4C01-B73C-B7E0EA9CCC18}" type="presParOf" srcId="{03BB6309-BC55-433B-ADB2-E1C02EA3F455}" destId="{72790697-D55C-492C-AC61-EB983CBCBF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A8F2F-0225-45FF-8EAC-E9073CBB09F5}">
      <dsp:nvSpPr>
        <dsp:cNvPr id="0" name=""/>
        <dsp:cNvSpPr/>
      </dsp:nvSpPr>
      <dsp:spPr>
        <a:xfrm>
          <a:off x="-4720920" y="-723652"/>
          <a:ext cx="5623189" cy="5623189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D4E0D-4D33-46E4-A7FC-C83B6DD82DBF}">
      <dsp:nvSpPr>
        <dsp:cNvPr id="0" name=""/>
        <dsp:cNvSpPr/>
      </dsp:nvSpPr>
      <dsp:spPr>
        <a:xfrm>
          <a:off x="472548" y="321042"/>
          <a:ext cx="9986097" cy="6424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919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>
              <a:solidFill>
                <a:schemeClr val="tx1"/>
              </a:solidFill>
            </a:rPr>
            <a:t>Коллективная телеработа в бюро </a:t>
          </a:r>
          <a:r>
            <a:rPr lang="ru-RU" sz="3300" kern="1200" dirty="0" err="1">
              <a:solidFill>
                <a:schemeClr val="tx1"/>
              </a:solidFill>
            </a:rPr>
            <a:t>сателлистов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472548" y="321042"/>
        <a:ext cx="9986097" cy="642418"/>
      </dsp:txXfrm>
    </dsp:sp>
    <dsp:sp modelId="{AAF70050-6880-46E3-B0A3-747D945A3FD6}">
      <dsp:nvSpPr>
        <dsp:cNvPr id="0" name=""/>
        <dsp:cNvSpPr/>
      </dsp:nvSpPr>
      <dsp:spPr>
        <a:xfrm>
          <a:off x="71037" y="240739"/>
          <a:ext cx="803022" cy="803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4DB50-2098-4020-9754-9117FA52E211}">
      <dsp:nvSpPr>
        <dsp:cNvPr id="0" name=""/>
        <dsp:cNvSpPr/>
      </dsp:nvSpPr>
      <dsp:spPr>
        <a:xfrm>
          <a:off x="840861" y="1284836"/>
          <a:ext cx="9617784" cy="6424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919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>
              <a:solidFill>
                <a:schemeClr val="tx1"/>
              </a:solidFill>
            </a:rPr>
            <a:t>Коллективный </a:t>
          </a:r>
          <a:r>
            <a:rPr lang="ru-RU" sz="3300" kern="1200" dirty="0" err="1">
              <a:solidFill>
                <a:schemeClr val="tx1"/>
              </a:solidFill>
            </a:rPr>
            <a:t>телетруд</a:t>
          </a:r>
          <a:r>
            <a:rPr lang="ru-RU" sz="3300" kern="1200" dirty="0">
              <a:solidFill>
                <a:schemeClr val="tx1"/>
              </a:solidFill>
            </a:rPr>
            <a:t> в рамках коворкинга</a:t>
          </a:r>
        </a:p>
      </dsp:txBody>
      <dsp:txXfrm>
        <a:off x="840861" y="1284836"/>
        <a:ext cx="9617784" cy="642418"/>
      </dsp:txXfrm>
    </dsp:sp>
    <dsp:sp modelId="{B727B1CC-A911-4675-B369-8891851BE0A3}">
      <dsp:nvSpPr>
        <dsp:cNvPr id="0" name=""/>
        <dsp:cNvSpPr/>
      </dsp:nvSpPr>
      <dsp:spPr>
        <a:xfrm>
          <a:off x="439350" y="1204534"/>
          <a:ext cx="803022" cy="803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82195-36C4-46EE-A35B-5D91A6B9BAFD}">
      <dsp:nvSpPr>
        <dsp:cNvPr id="0" name=""/>
        <dsp:cNvSpPr/>
      </dsp:nvSpPr>
      <dsp:spPr>
        <a:xfrm>
          <a:off x="840861" y="2248630"/>
          <a:ext cx="9617784" cy="6424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919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>
              <a:solidFill>
                <a:schemeClr val="tx1"/>
              </a:solidFill>
            </a:rPr>
            <a:t>Индивидуальны </a:t>
          </a:r>
          <a:r>
            <a:rPr lang="ru-RU" sz="3300" kern="1200" dirty="0" err="1">
              <a:solidFill>
                <a:schemeClr val="tx1"/>
              </a:solidFill>
            </a:rPr>
            <a:t>телетруд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840861" y="2248630"/>
        <a:ext cx="9617784" cy="642418"/>
      </dsp:txXfrm>
    </dsp:sp>
    <dsp:sp modelId="{06AC1D99-5281-477B-A0F2-C70B9B78C473}">
      <dsp:nvSpPr>
        <dsp:cNvPr id="0" name=""/>
        <dsp:cNvSpPr/>
      </dsp:nvSpPr>
      <dsp:spPr>
        <a:xfrm>
          <a:off x="439350" y="2168328"/>
          <a:ext cx="803022" cy="803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1DED8-E9C6-40F0-B2CC-CBBB2A65817B}">
      <dsp:nvSpPr>
        <dsp:cNvPr id="0" name=""/>
        <dsp:cNvSpPr/>
      </dsp:nvSpPr>
      <dsp:spPr>
        <a:xfrm>
          <a:off x="472548" y="3212424"/>
          <a:ext cx="9986097" cy="6424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919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>
              <a:solidFill>
                <a:schemeClr val="tx1"/>
              </a:solidFill>
            </a:rPr>
            <a:t>Мобильный </a:t>
          </a:r>
          <a:r>
            <a:rPr lang="ru-RU" sz="3300" kern="1200" dirty="0" err="1">
              <a:solidFill>
                <a:schemeClr val="tx1"/>
              </a:solidFill>
            </a:rPr>
            <a:t>телетруд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472548" y="3212424"/>
        <a:ext cx="9986097" cy="642418"/>
      </dsp:txXfrm>
    </dsp:sp>
    <dsp:sp modelId="{72790697-D55C-492C-AC61-EB983CBCBF32}">
      <dsp:nvSpPr>
        <dsp:cNvPr id="0" name=""/>
        <dsp:cNvSpPr/>
      </dsp:nvSpPr>
      <dsp:spPr>
        <a:xfrm>
          <a:off x="71037" y="3132122"/>
          <a:ext cx="803022" cy="803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1738-C494-4B24-8A26-5E75BD955631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76221-6088-4133-BD64-A66373EB5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6359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17EC4-5235-4795-8605-B41494B0A8C1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48374-29BB-4A0B-82FD-B1197903D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953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48374-29BB-4A0B-82FD-B1197903DAE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00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595A-4C83-4A1B-BD75-8E16870E4034}" type="datetime1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2F55-A893-42DF-B379-9FB9D834C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8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4905-077C-4C28-A357-6532768786FC}" type="datetime1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2F55-A893-42DF-B379-9FB9D834C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7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6011-A886-4F63-A043-55BEEA592580}" type="datetime1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2F55-A893-42DF-B379-9FB9D834C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36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6CF1-4F18-4675-8238-ACAC48A490D1}" type="datetime1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2F55-A893-42DF-B379-9FB9D834C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20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A372-B94D-4193-81CE-339E5851DAC6}" type="datetime1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2F55-A893-42DF-B379-9FB9D834C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0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7DFE-8830-4AD5-9032-9483CFB94D7E}" type="datetime1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2F55-A893-42DF-B379-9FB9D834C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5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D63F-ABD7-4004-8A73-7AD25AC3565A}" type="datetime1">
              <a:rPr lang="ru-RU" smtClean="0"/>
              <a:t>29.04.2026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2F55-A893-42DF-B379-9FB9D834C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6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32A9-058C-4525-9DFB-BF66DB91CBC6}" type="datetime1">
              <a:rPr lang="ru-RU" smtClean="0"/>
              <a:t>29.04.2026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2F55-A893-42DF-B379-9FB9D834C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32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6B01-E73E-455F-9B27-5F3510D93ACE}" type="datetime1">
              <a:rPr lang="ru-RU" smtClean="0"/>
              <a:t>29.04.2026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2F55-A893-42DF-B379-9FB9D834C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73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41DF-6638-4D9E-B074-256D33C99CA7}" type="datetime1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2F55-A893-42DF-B379-9FB9D834C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788C-9216-41A2-A9B5-D16B9ADC94EA}" type="datetime1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2F55-A893-42DF-B379-9FB9D834C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8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FA0FD-FD47-45E9-972D-B9B9B0952F17}" type="datetime1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A2F55-A893-42DF-B379-9FB9D834C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66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178" y="645460"/>
            <a:ext cx="10474597" cy="773907"/>
          </a:xfrm>
        </p:spPr>
        <p:txBody>
          <a:bodyPr>
            <a:noAutofit/>
          </a:bodyPr>
          <a:lstStyle/>
          <a:p>
            <a:br>
              <a:rPr lang="ru-RU" sz="3200" dirty="0">
                <a:cs typeface="Times New Roman" panose="02020603050405020304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cs typeface="Times New Roman" panose="02020603050405020304" pitchFamily="18" charset="0"/>
              </a:rPr>
            </a:br>
            <a:endParaRPr lang="ru-RU" sz="3200" dirty="0"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2926" y="5022101"/>
            <a:ext cx="9144000" cy="911551"/>
          </a:xfrm>
        </p:spPr>
        <p:txBody>
          <a:bodyPr>
            <a:normAutofit/>
          </a:bodyPr>
          <a:lstStyle/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2DA7A"/>
              </a:buClr>
              <a:buSzPct val="95000"/>
            </a:pP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2DA7A"/>
              </a:buClr>
              <a:buSzPct val="95000"/>
            </a:pP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211574" y="5768099"/>
            <a:ext cx="10141818" cy="1169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2DA7A"/>
              </a:buClr>
              <a:buSzPct val="95000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Захарова Екатерина Николаевна,</a:t>
            </a:r>
          </a:p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2DA7A"/>
              </a:buClr>
              <a:buSzPct val="95000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преподаватель             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63318" y="1419367"/>
            <a:ext cx="6219165" cy="1619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latin typeface="Times New Roman" pitchFamily="18" charset="0"/>
                <a:ea typeface="Calibri"/>
                <a:cs typeface="Times New Roman" pitchFamily="18" charset="0"/>
              </a:rPr>
              <a:t>Нестандартные формы занятости</a:t>
            </a:r>
          </a:p>
        </p:txBody>
      </p:sp>
    </p:spTree>
    <p:extLst>
      <p:ext uri="{BB962C8B-B14F-4D97-AF65-F5344CB8AC3E}">
        <p14:creationId xmlns:p14="http://schemas.microsoft.com/office/powerpoint/2010/main" val="151606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2CC8D-C0C5-4C7B-AD74-869F4DC5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621"/>
            <a:ext cx="10515600" cy="66854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занятия: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4531F0-E8E5-4998-BCB0-732E11DA8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035"/>
            <a:ext cx="11168270" cy="444092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и новые формы нестандартной занятости</a:t>
            </a:r>
          </a:p>
          <a:p>
            <a:pPr marL="457200" indent="-45720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Дистанционная занятость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телетруд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Гибкие формы работы (фриланс)</a:t>
            </a:r>
          </a:p>
          <a:p>
            <a:pPr marL="457200" indent="-45720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Платформенная занятость как основной тренд в экономике</a:t>
            </a: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066D32-E974-4534-95F3-00252998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2F55-A893-42DF-B379-9FB9D834C2F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80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7BC9B-E552-4F13-923C-068F73E0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136526"/>
            <a:ext cx="10363200" cy="544512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1000"/>
              </a:spcBef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Традиционные и новые формы нестандартной занятости</a:t>
            </a:r>
            <a:endParaRPr lang="ru-RU" sz="28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F6BB21C-689C-4860-AE21-20F25A59E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226" t="27935" r="16688" b="42085"/>
          <a:stretch/>
        </p:blipFill>
        <p:spPr>
          <a:xfrm>
            <a:off x="265043" y="974276"/>
            <a:ext cx="5830958" cy="29070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0CB02D-06B3-4214-95FE-317C4E54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2F55-A893-42DF-B379-9FB9D834C2F8}" type="slidenum">
              <a:rPr lang="ru-RU" smtClean="0"/>
              <a:t>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FC9C24-9CAA-4983-8E43-0751BDB3D0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57" t="29943" r="18260" b="14188"/>
          <a:stretch/>
        </p:blipFill>
        <p:spPr>
          <a:xfrm>
            <a:off x="6427304" y="974275"/>
            <a:ext cx="5499653" cy="47109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47934E4-E103-4DC8-BE88-F5EAD1B564FE}"/>
              </a:ext>
            </a:extLst>
          </p:cNvPr>
          <p:cNvSpPr/>
          <p:nvPr/>
        </p:nvSpPr>
        <p:spPr>
          <a:xfrm>
            <a:off x="1404730" y="5963478"/>
            <a:ext cx="10363200" cy="5445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Нестандартные формы занятости на рынке труда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359495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7CB37-48B4-4534-8D11-345049BD9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8729870" cy="544513"/>
          </a:xfrm>
        </p:spPr>
        <p:txBody>
          <a:bodyPr>
            <a:noAutofit/>
          </a:bodyPr>
          <a:lstStyle/>
          <a:p>
            <a:r>
              <a:rPr lang="ru-RU" sz="3600" b="1" dirty="0"/>
              <a:t>2. Дистанционная занятость (</a:t>
            </a:r>
            <a:r>
              <a:rPr lang="ru-RU" sz="3600" b="1" dirty="0" err="1"/>
              <a:t>телетруд</a:t>
            </a:r>
            <a:r>
              <a:rPr lang="ru-RU" sz="3600" b="1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269E62-200A-4B48-AF13-537857BB2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1F4D35-EA3A-430C-B6FE-D2CA1F3B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2F55-A893-42DF-B379-9FB9D834C2F8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A0A81D9-764C-494C-A3B3-06810C0B2533}"/>
              </a:ext>
            </a:extLst>
          </p:cNvPr>
          <p:cNvSpPr/>
          <p:nvPr/>
        </p:nvSpPr>
        <p:spPr>
          <a:xfrm>
            <a:off x="3790122" y="1020418"/>
            <a:ext cx="4572000" cy="15375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По признаку связи </a:t>
            </a:r>
          </a:p>
          <a:p>
            <a:pPr algn="ctr"/>
            <a:r>
              <a:rPr lang="ru-RU" sz="3600" b="1" dirty="0">
                <a:solidFill>
                  <a:schemeClr val="tx1"/>
                </a:solidFill>
              </a:rPr>
              <a:t>с организацией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D048A3-2D46-4DEB-9C1E-1AD37F0C60BA}"/>
              </a:ext>
            </a:extLst>
          </p:cNvPr>
          <p:cNvSpPr/>
          <p:nvPr/>
        </p:nvSpPr>
        <p:spPr>
          <a:xfrm>
            <a:off x="838200" y="3220278"/>
            <a:ext cx="3972339" cy="15375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Исключительная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1F03BEA-A8E4-4E3E-908A-4DBA85AA4BE9}"/>
              </a:ext>
            </a:extLst>
          </p:cNvPr>
          <p:cNvSpPr/>
          <p:nvPr/>
        </p:nvSpPr>
        <p:spPr>
          <a:xfrm>
            <a:off x="7156174" y="3220279"/>
            <a:ext cx="3972339" cy="15375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Альтернативная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DB5F1D1-D500-4369-B12E-E5E318C953D9}"/>
              </a:ext>
            </a:extLst>
          </p:cNvPr>
          <p:cNvCxnSpPr/>
          <p:nvPr/>
        </p:nvCxnSpPr>
        <p:spPr>
          <a:xfrm flipH="1">
            <a:off x="3697357" y="2737403"/>
            <a:ext cx="795130" cy="39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8BC74CD-1D43-4B7E-8BB5-79BE15E1C395}"/>
              </a:ext>
            </a:extLst>
          </p:cNvPr>
          <p:cNvCxnSpPr>
            <a:cxnSpLocks/>
          </p:cNvCxnSpPr>
          <p:nvPr/>
        </p:nvCxnSpPr>
        <p:spPr>
          <a:xfrm>
            <a:off x="7328452" y="2694092"/>
            <a:ext cx="1033670" cy="433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47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4291E-FDBE-4000-8310-8069FB2F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8729870" cy="483013"/>
          </a:xfrm>
        </p:spPr>
        <p:txBody>
          <a:bodyPr>
            <a:noAutofit/>
          </a:bodyPr>
          <a:lstStyle/>
          <a:p>
            <a:r>
              <a:rPr lang="ru-RU" sz="3200" b="1" dirty="0"/>
              <a:t>2. Дистанционная занятость (</a:t>
            </a:r>
            <a:r>
              <a:rPr lang="ru-RU" sz="3200" b="1" dirty="0" err="1"/>
              <a:t>телетруд</a:t>
            </a:r>
            <a:r>
              <a:rPr lang="ru-RU" sz="3200" b="1" dirty="0"/>
              <a:t>)</a:t>
            </a:r>
            <a:br>
              <a:rPr lang="ru-RU" sz="3200" b="1" dirty="0"/>
            </a:br>
            <a:endParaRPr lang="ru-RU" sz="3200" b="1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A2C05E8-5595-4395-9364-33F210C6E7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530099"/>
              </p:ext>
            </p:extLst>
          </p:nvPr>
        </p:nvGraphicFramePr>
        <p:xfrm>
          <a:off x="838200" y="2001077"/>
          <a:ext cx="10515600" cy="4175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C7F74B-7246-45BA-8AEB-CD4801F8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2F55-A893-42DF-B379-9FB9D834C2F8}" type="slidenum">
              <a:rPr lang="ru-RU" smtClean="0"/>
              <a:t>5</a:t>
            </a:fld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C3003FB-E759-42CD-8BB3-E9AE5E9786FB}"/>
              </a:ext>
            </a:extLst>
          </p:cNvPr>
          <p:cNvSpPr/>
          <p:nvPr/>
        </p:nvSpPr>
        <p:spPr>
          <a:xfrm>
            <a:off x="2044148" y="1099930"/>
            <a:ext cx="8729869" cy="7217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Формы дистанционной занятости по признаку «организации рабочих мест вне предприятия»</a:t>
            </a:r>
          </a:p>
        </p:txBody>
      </p:sp>
    </p:spTree>
    <p:extLst>
      <p:ext uri="{BB962C8B-B14F-4D97-AF65-F5344CB8AC3E}">
        <p14:creationId xmlns:p14="http://schemas.microsoft.com/office/powerpoint/2010/main" val="258860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6A71A-438E-4D11-A1C3-0027D7B1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8994913" cy="658605"/>
          </a:xfrm>
        </p:spPr>
        <p:txBody>
          <a:bodyPr>
            <a:normAutofit/>
          </a:bodyPr>
          <a:lstStyle/>
          <a:p>
            <a:r>
              <a:rPr lang="ru-RU" sz="3600" b="1" dirty="0"/>
              <a:t>3. Гибкие формы работы (фриланс)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4E19CF5-72FD-4C01-8ADE-93D18F751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411" t="26874" r="16097" b="20439"/>
          <a:stretch/>
        </p:blipFill>
        <p:spPr>
          <a:xfrm>
            <a:off x="569843" y="1656522"/>
            <a:ext cx="9170505" cy="4969566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A1FE88-470F-4915-9640-12FA6FC4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2F55-A893-42DF-B379-9FB9D834C2F8}" type="slidenum">
              <a:rPr lang="ru-RU" smtClean="0"/>
              <a:t>6</a:t>
            </a:fld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9290421-AAE1-4F65-AA8C-2FAF3686FF75}"/>
              </a:ext>
            </a:extLst>
          </p:cNvPr>
          <p:cNvSpPr/>
          <p:nvPr/>
        </p:nvSpPr>
        <p:spPr>
          <a:xfrm>
            <a:off x="838200" y="993913"/>
            <a:ext cx="8478078" cy="4638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Гибкие формы работы и условия их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45777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9F43E-E4E7-4391-B77B-F96A014FE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8398565" cy="827571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4. Платформенная занятость как основной тренд в экономике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8B56F5B-0BE1-412E-8596-23F0C5C2A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123" t="21392" r="17511" b="16784"/>
          <a:stretch/>
        </p:blipFill>
        <p:spPr>
          <a:xfrm>
            <a:off x="1099930" y="1842052"/>
            <a:ext cx="7934739" cy="4879423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BD1AC2-B2F2-4DE7-94DA-FFCE8B64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2F55-A893-42DF-B379-9FB9D834C2F8}" type="slidenum">
              <a:rPr lang="ru-RU" smtClean="0"/>
              <a:t>7</a:t>
            </a:fld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B8853CA-99C6-48CA-A26A-9B29B487775C}"/>
              </a:ext>
            </a:extLst>
          </p:cNvPr>
          <p:cNvSpPr/>
          <p:nvPr/>
        </p:nvSpPr>
        <p:spPr>
          <a:xfrm>
            <a:off x="2279374" y="1192695"/>
            <a:ext cx="5393635" cy="6493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Положительны и отрицательные эффекты </a:t>
            </a:r>
          </a:p>
        </p:txBody>
      </p:sp>
    </p:spTree>
    <p:extLst>
      <p:ext uri="{BB962C8B-B14F-4D97-AF65-F5344CB8AC3E}">
        <p14:creationId xmlns:p14="http://schemas.microsoft.com/office/powerpoint/2010/main" val="2622672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E025E-D956-4F2D-8330-A521027F2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A4ABDC-729E-4261-A0E4-679D29834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041F8A-A2FC-4380-B081-ED849017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2F55-A893-42DF-B379-9FB9D834C2F8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251EA8-30C0-40C5-8541-EEF2E9F54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01" t="32105" r="18016" b="29423"/>
          <a:stretch/>
        </p:blipFill>
        <p:spPr>
          <a:xfrm>
            <a:off x="596348" y="781878"/>
            <a:ext cx="9992139" cy="594016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388C850-EB6D-4748-8D9C-549C54DC3DD1}"/>
              </a:ext>
            </a:extLst>
          </p:cNvPr>
          <p:cNvSpPr/>
          <p:nvPr/>
        </p:nvSpPr>
        <p:spPr>
          <a:xfrm>
            <a:off x="702365" y="185738"/>
            <a:ext cx="8600661" cy="4952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Плюсы и минусы работы фрилансером</a:t>
            </a:r>
          </a:p>
        </p:txBody>
      </p:sp>
    </p:spTree>
    <p:extLst>
      <p:ext uri="{BB962C8B-B14F-4D97-AF65-F5344CB8AC3E}">
        <p14:creationId xmlns:p14="http://schemas.microsoft.com/office/powerpoint/2010/main" val="25700166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6958</TotalTime>
  <Words>140</Words>
  <Application>Microsoft Office PowerPoint</Application>
  <PresentationFormat>Широкоэкранный</PresentationFormat>
  <Paragraphs>35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    </vt:lpstr>
      <vt:lpstr>План занятия: </vt:lpstr>
      <vt:lpstr>1. Традиционные и новые формы нестандартной занятости</vt:lpstr>
      <vt:lpstr>2. Дистанционная занятость (телетруд)</vt:lpstr>
      <vt:lpstr>2. Дистанционная занятость (телетруд) </vt:lpstr>
      <vt:lpstr>3. Гибкие формы работы (фриланс)</vt:lpstr>
      <vt:lpstr>4. Платформенная занятость как основной тренд в экономике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Dom</cp:lastModifiedBy>
  <cp:revision>329</cp:revision>
  <cp:lastPrinted>2021-06-03T15:16:11Z</cp:lastPrinted>
  <dcterms:created xsi:type="dcterms:W3CDTF">2021-05-29T09:53:05Z</dcterms:created>
  <dcterms:modified xsi:type="dcterms:W3CDTF">2026-04-28T23:37:13Z</dcterms:modified>
</cp:coreProperties>
</file>