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4" r:id="rId2"/>
    <p:sldId id="305" r:id="rId3"/>
    <p:sldId id="292" r:id="rId4"/>
    <p:sldId id="299" r:id="rId5"/>
    <p:sldId id="300" r:id="rId6"/>
    <p:sldId id="301" r:id="rId7"/>
    <p:sldId id="302" r:id="rId8"/>
    <p:sldId id="303" r:id="rId9"/>
    <p:sldId id="304" r:id="rId10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480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члены вашей команды, фото, опыт и компетенции, указать зоны ответственности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DE00-DBF0-411D-90E1-2BEEBAECAFE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03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788D-4070-4D74-BFD1-244AED81B9E0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7FC4-BF76-4E80-8783-DA75F2E5B25C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4469-44D3-48EA-B209-C0E7FBEBFEB6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4885-9ED9-431C-B782-42AF43B0BBDF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FD57-2D1E-4AE0-9B04-CA24BF01A9F0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E965-9C68-4A46-A978-25CF822C615B}" type="datetime1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D207-45DD-42F4-875E-07B8A46D7EC8}" type="datetime1">
              <a:rPr lang="ru-RU" smtClean="0"/>
              <a:t>29.11.2022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A09C-6643-4B58-A7CC-641898EA7747}" type="datetime1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A1DC-FC1C-478A-A24D-B0662473ABDE}" type="datetime1">
              <a:rPr lang="ru-RU" smtClean="0"/>
              <a:t>29.11.2022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0DD25-B63E-47B3-89BD-A96EC9661866}" type="datetime1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6DD3-FFBE-4B16-9FFF-94DCD5E1B3CD}" type="datetime1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02F5D-D763-497D-82A5-62508E9F554A}" type="datetime1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rabota.ru/" TargetMode="Externa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7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8.svg"/><Relationship Id="rId7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413375" y="1732118"/>
            <a:ext cx="7178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ru-RU" sz="2800" b="1" dirty="0" err="1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Techno</a:t>
            </a:r>
            <a:r>
              <a:rPr lang="ru-RU" sz="2800" b="1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800" b="1" dirty="0" err="1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start</a:t>
            </a:r>
            <a:r>
              <a:rPr lang="ru-RU" sz="2800" b="1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 - </a:t>
            </a:r>
            <a:r>
              <a:rPr lang="ru-RU" sz="2800" b="1" dirty="0" err="1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агрегатор</a:t>
            </a:r>
            <a:r>
              <a:rPr lang="ru-RU" sz="2800" b="1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профессиональных событий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6" b="49574" l="15781" r="36953">
                        <a14:foregroundMark x1="31719" y1="18936" x2="31719" y2="18936"/>
                        <a14:foregroundMark x1="32578" y1="20638" x2="32578" y2="20638"/>
                        <a14:foregroundMark x1="33125" y1="21915" x2="33125" y2="21915"/>
                        <a14:foregroundMark x1="29219" y1="20638" x2="29219" y2="20638"/>
                        <a14:foregroundMark x1="29219" y1="20638" x2="29219" y2="20638"/>
                        <a14:foregroundMark x1="29219" y1="20638" x2="29219" y2="20638"/>
                        <a14:foregroundMark x1="28594" y1="20213" x2="28594" y2="20213"/>
                        <a14:foregroundMark x1="28438" y1="20000" x2="28438" y2="20000"/>
                        <a14:foregroundMark x1="28047" y1="18723" x2="28047" y2="18723"/>
                        <a14:foregroundMark x1="28047" y1="18723" x2="28047" y2="18723"/>
                        <a14:foregroundMark x1="28750" y1="18298" x2="28750" y2="18298"/>
                        <a14:foregroundMark x1="30469" y1="15957" x2="30469" y2="15957"/>
                        <a14:foregroundMark x1="36172" y1="23830" x2="35859" y2="25106"/>
                        <a14:foregroundMark x1="29297" y1="31489" x2="29297" y2="32766"/>
                        <a14:foregroundMark x1="33594" y1="20213" x2="33594" y2="20213"/>
                        <a14:foregroundMark x1="33516" y1="17660" x2="33516" y2="17660"/>
                        <a14:foregroundMark x1="33047" y1="16170" x2="33047" y2="16170"/>
                        <a14:foregroundMark x1="33750" y1="16809" x2="33750" y2="16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43" t="-135" r="62011" b="50135"/>
          <a:stretch/>
        </p:blipFill>
        <p:spPr bwMode="auto">
          <a:xfrm>
            <a:off x="7408901" y="2157812"/>
            <a:ext cx="4690569" cy="376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9245" y="3762159"/>
            <a:ext cx="45495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Федотова Карина Александровна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студентка группы УП. 1-21-1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09B28D-9A07-4896-8A98-B5ED328D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76957" y="1396647"/>
            <a:ext cx="53307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динамика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развития способностей для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дальнейшего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поступления и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трудоустройства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творческий характер деятельности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высокая мотивация и положительный эмоциональный настрой в ходе деятельности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оптимальный уровень ее трудности для исполнения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95072" y="2832833"/>
            <a:ext cx="2123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текучесть </a:t>
            </a:r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кадров 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775005" y="1393609"/>
            <a:ext cx="3824125" cy="1183326"/>
            <a:chOff x="3394364" y="1449038"/>
            <a:chExt cx="4973780" cy="146985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017816" y="1735572"/>
              <a:ext cx="4350328" cy="1183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394364" y="1449038"/>
              <a:ext cx="4668981" cy="107248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715997" y="1795433"/>
              <a:ext cx="2635502" cy="726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>
                  <a:latin typeface="Times New Roman" pitchFamily="18" charset="0"/>
                  <a:cs typeface="Times New Roman" pitchFamily="18" charset="0"/>
                </a:rPr>
                <a:t>Проблема</a:t>
              </a: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5" y="3567549"/>
            <a:ext cx="6026916" cy="2680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900" l="990" r="100000">
                        <a14:foregroundMark x1="17201" y1="23100" x2="17201" y2="23100"/>
                        <a14:foregroundMark x1="20028" y1="36200" x2="20028" y2="36200"/>
                        <a14:foregroundMark x1="32564" y1="40800" x2="32564" y2="40800"/>
                        <a14:foregroundMark x1="37747" y1="23800" x2="37747" y2="23800"/>
                        <a14:foregroundMark x1="56645" y1="24500" x2="56645" y2="24500"/>
                        <a14:foregroundMark x1="59614" y1="35500" x2="59614" y2="35500"/>
                        <a14:foregroundMark x1="84496" y1="21700" x2="84496" y2="21700"/>
                        <a14:foregroundMark x1="73468" y1="18500" x2="73468" y2="18500"/>
                        <a14:foregroundMark x1="75825" y1="25200" x2="75825" y2="25200"/>
                        <a14:foregroundMark x1="76484" y1="31600" x2="76484" y2="31600"/>
                        <a14:backgroundMark x1="41235" y1="13200" x2="41235" y2="13200"/>
                        <a14:backgroundMark x1="46937" y1="13500" x2="46937" y2="13500"/>
                        <a14:backgroundMark x1="54100" y1="6100" x2="54100" y2="6100"/>
                        <a14:backgroundMark x1="57776" y1="6800" x2="57776" y2="6800"/>
                        <a14:backgroundMark x1="54288" y1="6100" x2="54288" y2="6100"/>
                        <a14:backgroundMark x1="42083" y1="79400" x2="42083" y2="79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957" y="4066329"/>
            <a:ext cx="3893910" cy="1835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136" y="4363477"/>
            <a:ext cx="2078182" cy="207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6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5A6660CA-AC7D-42B6-96A7-0E64C75B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3</a:t>
            </a:fld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56256" y="1128141"/>
            <a:ext cx="3824125" cy="1183326"/>
            <a:chOff x="3394364" y="1449038"/>
            <a:chExt cx="4973780" cy="146985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017816" y="1735572"/>
              <a:ext cx="4350328" cy="1183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394364" y="1449038"/>
              <a:ext cx="4668981" cy="107248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715997" y="1795433"/>
              <a:ext cx="2338944" cy="726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Решение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136" y="1041744"/>
            <a:ext cx="2623856" cy="262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6752"/>
            <a:ext cx="3944855" cy="2714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7980" y="2613392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латформа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совместно со школами и ВУЗами будет вести базу данных для работодателей. В платформе будет функция "сортировка", где работодатель может выбирать подходящих кандидатов. Для школьников и студентов будет вестись профориентация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7142" y="4064488"/>
            <a:ext cx="67548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Сильные стороны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 отклика сайта на запрос пользователя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возможность управления пользователями, назначения им уровня доступа и прав на просмотр тех или иных материалов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возможность рассылки массовых и личных сообщений сетевое взаимодействие с другими школами и вузами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78306" l="0" r="100000">
                        <a14:foregroundMark x1="5778" y1="64516" x2="5778" y2="64516"/>
                        <a14:foregroundMark x1="5778" y1="63468" x2="5778" y2="63468"/>
                        <a14:foregroundMark x1="9111" y1="60806" x2="9111" y2="60806"/>
                        <a14:foregroundMark x1="5778" y1="67984" x2="5778" y2="67984"/>
                        <a14:foregroundMark x1="6222" y1="72500" x2="6222" y2="72500"/>
                        <a14:foregroundMark x1="83889" y1="61129" x2="83889" y2="61129"/>
                        <a14:foregroundMark x1="88333" y1="68790" x2="88333" y2="68790"/>
                        <a14:foregroundMark x1="85000" y1="65565" x2="85000" y2="65565"/>
                        <a14:foregroundMark x1="83556" y1="60000" x2="83556" y2="60000"/>
                        <a14:foregroundMark x1="85000" y1="64274" x2="85000" y2="64274"/>
                        <a14:foregroundMark x1="28778" y1="62984" x2="28778" y2="62984"/>
                        <a14:foregroundMark x1="28444" y1="58145" x2="28444" y2="58145"/>
                        <a14:backgroundMark x1="45556" y1="63710" x2="45556" y2="63710"/>
                        <a14:backgroundMark x1="41222" y1="60000" x2="41222" y2="60000"/>
                        <a14:backgroundMark x1="46000" y1="64274" x2="45222" y2="65081"/>
                        <a14:backgroundMark x1="47778" y1="67984" x2="47778" y2="67984"/>
                        <a14:backgroundMark x1="19667" y1="66371" x2="19667" y2="66371"/>
                        <a14:backgroundMark x1="20000" y1="54194" x2="20000" y2="54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985" y="1984182"/>
            <a:ext cx="2097315" cy="2889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92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258777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4</a:t>
            </a:fld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23014" y="1261795"/>
            <a:ext cx="3589778" cy="1093428"/>
            <a:chOff x="3394364" y="1449038"/>
            <a:chExt cx="4973780" cy="146985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017816" y="1735572"/>
              <a:ext cx="4350328" cy="1183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394364" y="1449038"/>
              <a:ext cx="4668981" cy="107248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715997" y="1739558"/>
              <a:ext cx="1866418" cy="726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Рынок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540601" y="4875760"/>
            <a:ext cx="3729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учебные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заведения ( ВУЗ, СУЗ, школы) </a:t>
            </a:r>
          </a:p>
        </p:txBody>
      </p:sp>
      <p:grpSp>
        <p:nvGrpSpPr>
          <p:cNvPr id="74" name="Группа 73"/>
          <p:cNvGrpSpPr/>
          <p:nvPr/>
        </p:nvGrpSpPr>
        <p:grpSpPr>
          <a:xfrm>
            <a:off x="329018" y="2695624"/>
            <a:ext cx="8522366" cy="3328188"/>
            <a:chOff x="2175202" y="2327513"/>
            <a:chExt cx="9240935" cy="3545168"/>
          </a:xfrm>
        </p:grpSpPr>
        <p:sp>
          <p:nvSpPr>
            <p:cNvPr id="66" name="TextBox 65"/>
            <p:cNvSpPr txBox="1"/>
            <p:nvPr/>
          </p:nvSpPr>
          <p:spPr>
            <a:xfrm>
              <a:off x="9198035" y="5098498"/>
              <a:ext cx="22181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Готовит </a:t>
              </a:r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информацию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3" name="Группа 72"/>
            <p:cNvGrpSpPr/>
            <p:nvPr/>
          </p:nvGrpSpPr>
          <p:grpSpPr>
            <a:xfrm>
              <a:off x="2175202" y="2327513"/>
              <a:ext cx="8301121" cy="3545168"/>
              <a:chOff x="2175202" y="2327513"/>
              <a:chExt cx="8301121" cy="3545168"/>
            </a:xfrm>
          </p:grpSpPr>
          <p:grpSp>
            <p:nvGrpSpPr>
              <p:cNvPr id="18" name="Группа 17"/>
              <p:cNvGrpSpPr/>
              <p:nvPr/>
            </p:nvGrpSpPr>
            <p:grpSpPr>
              <a:xfrm>
                <a:off x="2175202" y="3532888"/>
                <a:ext cx="1745674" cy="720436"/>
                <a:chOff x="1011382" y="4184073"/>
                <a:chExt cx="1745674" cy="720436"/>
              </a:xfrm>
            </p:grpSpPr>
            <p:sp>
              <p:nvSpPr>
                <p:cNvPr id="8" name="Прямоугольник 7"/>
                <p:cNvSpPr/>
                <p:nvPr/>
              </p:nvSpPr>
              <p:spPr>
                <a:xfrm>
                  <a:off x="1011382" y="4184073"/>
                  <a:ext cx="1745674" cy="720436"/>
                </a:xfrm>
                <a:prstGeom prst="rect">
                  <a:avLst/>
                </a:prstGeom>
                <a:noFill/>
                <a:ln w="28575"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1265682" y="4282681"/>
                  <a:ext cx="121648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800" dirty="0" smtClean="0">
                      <a:latin typeface="Times New Roman" pitchFamily="18" charset="0"/>
                      <a:cs typeface="Times New Roman" pitchFamily="18" charset="0"/>
                    </a:rPr>
                    <a:t>Школа</a:t>
                  </a:r>
                  <a:endParaRPr lang="ru-RU" sz="28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9" name="Группа 18"/>
              <p:cNvGrpSpPr/>
              <p:nvPr/>
            </p:nvGrpSpPr>
            <p:grpSpPr>
              <a:xfrm>
                <a:off x="8252264" y="3531265"/>
                <a:ext cx="2224059" cy="720436"/>
                <a:chOff x="1011381" y="4184073"/>
                <a:chExt cx="2224059" cy="720436"/>
              </a:xfrm>
            </p:grpSpPr>
            <p:sp>
              <p:nvSpPr>
                <p:cNvPr id="20" name="Прямоугольник 19"/>
                <p:cNvSpPr/>
                <p:nvPr/>
              </p:nvSpPr>
              <p:spPr>
                <a:xfrm>
                  <a:off x="1011381" y="4184073"/>
                  <a:ext cx="2224059" cy="720436"/>
                </a:xfrm>
                <a:prstGeom prst="rect">
                  <a:avLst/>
                </a:prstGeom>
                <a:noFill/>
                <a:ln w="28575"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1265682" y="4282681"/>
                  <a:ext cx="181806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800" dirty="0" smtClean="0">
                      <a:latin typeface="Times New Roman" pitchFamily="18" charset="0"/>
                      <a:cs typeface="Times New Roman" pitchFamily="18" charset="0"/>
                    </a:rPr>
                    <a:t>ВУЗ (СУЗ)</a:t>
                  </a:r>
                  <a:endParaRPr lang="ru-RU" sz="28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>
                <a:off x="5600849" y="3693028"/>
                <a:ext cx="1016569" cy="906660"/>
                <a:chOff x="3901795" y="3956284"/>
                <a:chExt cx="1016569" cy="906660"/>
              </a:xfrm>
            </p:grpSpPr>
            <p:sp>
              <p:nvSpPr>
                <p:cNvPr id="22" name="Овал 21"/>
                <p:cNvSpPr/>
                <p:nvPr/>
              </p:nvSpPr>
              <p:spPr>
                <a:xfrm>
                  <a:off x="3901795" y="3956284"/>
                  <a:ext cx="1016569" cy="906660"/>
                </a:xfrm>
                <a:prstGeom prst="ellipse">
                  <a:avLst/>
                </a:prstGeom>
                <a:noFill/>
                <a:ln w="28575"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4037176" y="4171842"/>
                  <a:ext cx="81624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800" dirty="0">
                      <a:latin typeface="Times New Roman" pitchFamily="18" charset="0"/>
                      <a:cs typeface="Times New Roman" pitchFamily="18" charset="0"/>
                    </a:rPr>
                    <a:t>МЫ</a:t>
                  </a:r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4682172" y="2327513"/>
                <a:ext cx="34082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Готовит информацию</a:t>
                </a:r>
              </a:p>
            </p:txBody>
          </p:sp>
          <p:cxnSp>
            <p:nvCxnSpPr>
              <p:cNvPr id="53" name="Соединительная линия уступом 52"/>
              <p:cNvCxnSpPr/>
              <p:nvPr/>
            </p:nvCxnSpPr>
            <p:spPr>
              <a:xfrm rot="5400000" flipH="1" flipV="1">
                <a:off x="6177598" y="166077"/>
                <a:ext cx="1623" cy="6732000"/>
              </a:xfrm>
              <a:prstGeom prst="bentConnector3">
                <a:avLst>
                  <a:gd name="adj1" fmla="val 50037831"/>
                </a:avLst>
              </a:prstGeom>
              <a:ln w="28575">
                <a:solidFill>
                  <a:srgbClr val="000099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Соединительная линия уступом 57"/>
              <p:cNvCxnSpPr>
                <a:stCxn id="20" idx="0"/>
                <a:endCxn id="8" idx="0"/>
              </p:cNvCxnSpPr>
              <p:nvPr/>
            </p:nvCxnSpPr>
            <p:spPr>
              <a:xfrm rot="16200000" flipH="1" flipV="1">
                <a:off x="6205355" y="373948"/>
                <a:ext cx="1623" cy="6316255"/>
              </a:xfrm>
              <a:prstGeom prst="bentConnector3">
                <a:avLst>
                  <a:gd name="adj1" fmla="val -14085028"/>
                </a:avLst>
              </a:prstGeom>
              <a:ln w="28575">
                <a:solidFill>
                  <a:srgbClr val="000099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/>
              <p:cNvSpPr txBox="1"/>
              <p:nvPr/>
            </p:nvSpPr>
            <p:spPr>
              <a:xfrm>
                <a:off x="4570019" y="2903341"/>
                <a:ext cx="30977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Запрашивает информацию</a:t>
                </a:r>
              </a:p>
            </p:txBody>
          </p:sp>
          <p:grpSp>
            <p:nvGrpSpPr>
              <p:cNvPr id="62" name="Группа 61"/>
              <p:cNvGrpSpPr/>
              <p:nvPr/>
            </p:nvGrpSpPr>
            <p:grpSpPr>
              <a:xfrm>
                <a:off x="4667506" y="5124535"/>
                <a:ext cx="2868555" cy="748146"/>
                <a:chOff x="4682172" y="5236998"/>
                <a:chExt cx="2868555" cy="748146"/>
              </a:xfrm>
            </p:grpSpPr>
            <p:sp>
              <p:nvSpPr>
                <p:cNvPr id="60" name="Прямоугольник 59"/>
                <p:cNvSpPr/>
                <p:nvPr/>
              </p:nvSpPr>
              <p:spPr>
                <a:xfrm>
                  <a:off x="4682172" y="5236998"/>
                  <a:ext cx="2868555" cy="748146"/>
                </a:xfrm>
                <a:prstGeom prst="rect">
                  <a:avLst/>
                </a:prstGeom>
                <a:noFill/>
                <a:ln w="28575"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4989094" y="5349461"/>
                  <a:ext cx="221381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800" dirty="0">
                      <a:latin typeface="Times New Roman" pitchFamily="18" charset="0"/>
                      <a:cs typeface="Times New Roman" pitchFamily="18" charset="0"/>
                    </a:rPr>
                    <a:t>Работодатель</a:t>
                  </a:r>
                </a:p>
              </p:txBody>
            </p:sp>
          </p:grpSp>
          <p:cxnSp>
            <p:nvCxnSpPr>
              <p:cNvPr id="64" name="Соединительная линия уступом 63"/>
              <p:cNvCxnSpPr/>
              <p:nvPr/>
            </p:nvCxnSpPr>
            <p:spPr>
              <a:xfrm rot="5400000">
                <a:off x="7824699" y="3963701"/>
                <a:ext cx="1404000" cy="1980000"/>
              </a:xfrm>
              <a:prstGeom prst="bentConnector2">
                <a:avLst/>
              </a:prstGeom>
              <a:ln w="28575">
                <a:solidFill>
                  <a:srgbClr val="000099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Соединительная линия уступом 67"/>
              <p:cNvCxnSpPr>
                <a:stCxn id="60" idx="3"/>
                <a:endCxn id="20" idx="2"/>
              </p:cNvCxnSpPr>
              <p:nvPr/>
            </p:nvCxnSpPr>
            <p:spPr>
              <a:xfrm flipV="1">
                <a:off x="7536061" y="4251701"/>
                <a:ext cx="1828233" cy="1246907"/>
              </a:xfrm>
              <a:prstGeom prst="bentConnector2">
                <a:avLst/>
              </a:prstGeom>
              <a:ln w="28575">
                <a:solidFill>
                  <a:srgbClr val="000099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TextBox 69"/>
              <p:cNvSpPr txBox="1"/>
              <p:nvPr/>
            </p:nvSpPr>
            <p:spPr>
              <a:xfrm>
                <a:off x="7248666" y="4627397"/>
                <a:ext cx="25866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Запрашивает информацию</a:t>
                </a:r>
              </a:p>
            </p:txBody>
          </p:sp>
          <p:cxnSp>
            <p:nvCxnSpPr>
              <p:cNvPr id="72" name="Соединительная линия уступом 71"/>
              <p:cNvCxnSpPr>
                <a:stCxn id="8" idx="2"/>
                <a:endCxn id="60" idx="1"/>
              </p:cNvCxnSpPr>
              <p:nvPr/>
            </p:nvCxnSpPr>
            <p:spPr>
              <a:xfrm rot="16200000" flipH="1">
                <a:off x="3235130" y="4066232"/>
                <a:ext cx="1245284" cy="1619467"/>
              </a:xfrm>
              <a:prstGeom prst="bentConnector2">
                <a:avLst/>
              </a:prstGeom>
              <a:ln w="28575">
                <a:solidFill>
                  <a:srgbClr val="000099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/>
          <p:cNvGrpSpPr/>
          <p:nvPr/>
        </p:nvGrpSpPr>
        <p:grpSpPr>
          <a:xfrm>
            <a:off x="6572446" y="1506070"/>
            <a:ext cx="1642171" cy="1395887"/>
            <a:chOff x="6650182" y="1449038"/>
            <a:chExt cx="1122218" cy="1311646"/>
          </a:xfrm>
        </p:grpSpPr>
        <p:sp>
          <p:nvSpPr>
            <p:cNvPr id="76" name="Овал 75"/>
            <p:cNvSpPr/>
            <p:nvPr/>
          </p:nvSpPr>
          <p:spPr>
            <a:xfrm>
              <a:off x="6650182" y="1449038"/>
              <a:ext cx="1122218" cy="933944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921340" y="1459272"/>
              <a:ext cx="685154" cy="1301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B2B</a:t>
              </a:r>
              <a:endParaRPr lang="ru-RU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B2C</a:t>
              </a:r>
              <a:endParaRPr lang="ru-RU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8920659" y="3581953"/>
            <a:ext cx="1122218" cy="933944"/>
            <a:chOff x="6650182" y="1449038"/>
            <a:chExt cx="1122218" cy="933944"/>
          </a:xfrm>
        </p:grpSpPr>
        <p:sp>
          <p:nvSpPr>
            <p:cNvPr id="80" name="Овал 79"/>
            <p:cNvSpPr/>
            <p:nvPr/>
          </p:nvSpPr>
          <p:spPr>
            <a:xfrm>
              <a:off x="6650182" y="1449038"/>
              <a:ext cx="1122218" cy="933944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832774" y="1634530"/>
              <a:ext cx="8627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B2G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Прямоугольник 81"/>
          <p:cNvSpPr/>
          <p:nvPr/>
        </p:nvSpPr>
        <p:spPr>
          <a:xfrm>
            <a:off x="9965988" y="2452547"/>
            <a:ext cx="17872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работодатели</a:t>
            </a:r>
          </a:p>
        </p:txBody>
      </p:sp>
      <p:cxnSp>
        <p:nvCxnSpPr>
          <p:cNvPr id="84" name="Скругленная соединительная линия 83"/>
          <p:cNvCxnSpPr>
            <a:stCxn id="82" idx="0"/>
          </p:cNvCxnSpPr>
          <p:nvPr/>
        </p:nvCxnSpPr>
        <p:spPr>
          <a:xfrm rot="16200000" flipV="1">
            <a:off x="9389520" y="982468"/>
            <a:ext cx="598014" cy="2342144"/>
          </a:xfrm>
          <a:prstGeom prst="curvedConnector2">
            <a:avLst/>
          </a:prstGeom>
          <a:ln w="285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Скругленная соединительная линия 85"/>
          <p:cNvCxnSpPr/>
          <p:nvPr/>
        </p:nvCxnSpPr>
        <p:spPr>
          <a:xfrm rot="16200000" flipV="1">
            <a:off x="10123806" y="4209840"/>
            <a:ext cx="765705" cy="816722"/>
          </a:xfrm>
          <a:prstGeom prst="curvedConnector2">
            <a:avLst/>
          </a:prstGeom>
          <a:ln w="285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22" idx="2"/>
            <a:endCxn id="8" idx="3"/>
          </p:cNvCxnSpPr>
          <p:nvPr/>
        </p:nvCxnSpPr>
        <p:spPr>
          <a:xfrm flipH="1" flipV="1">
            <a:off x="1938949" y="4165396"/>
            <a:ext cx="1549340" cy="237751"/>
          </a:xfrm>
          <a:prstGeom prst="straightConnector1">
            <a:avLst/>
          </a:prstGeom>
          <a:ln w="28575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2" idx="6"/>
            <a:endCxn id="20" idx="1"/>
          </p:cNvCxnSpPr>
          <p:nvPr/>
        </p:nvCxnSpPr>
        <p:spPr>
          <a:xfrm flipV="1">
            <a:off x="4425810" y="4163872"/>
            <a:ext cx="1507721" cy="239275"/>
          </a:xfrm>
          <a:prstGeom prst="straightConnector1">
            <a:avLst/>
          </a:prstGeom>
          <a:ln w="28575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22" idx="4"/>
            <a:endCxn id="60" idx="0"/>
          </p:cNvCxnSpPr>
          <p:nvPr/>
        </p:nvCxnSpPr>
        <p:spPr>
          <a:xfrm flipH="1">
            <a:off x="3950271" y="4828731"/>
            <a:ext cx="6779" cy="492725"/>
          </a:xfrm>
          <a:prstGeom prst="straightConnector1">
            <a:avLst/>
          </a:prstGeom>
          <a:ln w="28575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48468" y="6097627"/>
            <a:ext cx="1490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Партнеры</a:t>
            </a:r>
          </a:p>
        </p:txBody>
      </p:sp>
      <p:cxnSp>
        <p:nvCxnSpPr>
          <p:cNvPr id="9" name="Соединительная линия уступом 8"/>
          <p:cNvCxnSpPr>
            <a:stCxn id="4" idx="1"/>
            <a:endCxn id="8" idx="1"/>
          </p:cNvCxnSpPr>
          <p:nvPr/>
        </p:nvCxnSpPr>
        <p:spPr>
          <a:xfrm rot="10800000">
            <a:off x="329018" y="4165396"/>
            <a:ext cx="19450" cy="2163064"/>
          </a:xfrm>
          <a:prstGeom prst="bentConnector3">
            <a:avLst>
              <a:gd name="adj1" fmla="val 1275321"/>
            </a:avLst>
          </a:prstGeom>
          <a:ln w="285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кругленная соединительная линия 56"/>
          <p:cNvCxnSpPr>
            <a:stCxn id="82" idx="2"/>
          </p:cNvCxnSpPr>
          <p:nvPr/>
        </p:nvCxnSpPr>
        <p:spPr>
          <a:xfrm rot="5400000">
            <a:off x="10045940" y="2710187"/>
            <a:ext cx="640412" cy="986906"/>
          </a:xfrm>
          <a:prstGeom prst="curvedConnector2">
            <a:avLst/>
          </a:prstGeom>
          <a:ln w="285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0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C12DA05-4888-4DA1-BE40-9D4A5609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5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763989"/>
              </p:ext>
            </p:extLst>
          </p:nvPr>
        </p:nvGraphicFramePr>
        <p:xfrm>
          <a:off x="152400" y="1420552"/>
          <a:ext cx="11976047" cy="54545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48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5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4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7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99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9899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Свойства (технико-экономические характеристики продукта)</a:t>
                      </a:r>
                      <a:endParaRPr lang="ru-RU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Techno start</a:t>
                      </a:r>
                      <a:endParaRPr lang="en-US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HeadHunter</a:t>
                      </a:r>
                      <a:endParaRPr lang="en-US" sz="1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Rabota.ru</a:t>
                      </a:r>
                      <a:endParaRPr lang="en-US" sz="1200" b="1" u="sng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анализ</a:t>
                      </a:r>
                      <a:endParaRPr lang="ru-RU" sz="12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622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Уникальность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партнерство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школами и работа с ВУЗами,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СУЗами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работодателями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простой, доступный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простой, доступный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rowSpan="8">
                  <a:txBody>
                    <a:bodyPr/>
                    <a:lstStyle/>
                    <a:p>
                      <a:pPr rtl="0" fontAlgn="t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Проведя анализ можно сделать вывод, что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наша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 будет помогать и содействовать выпускникам учебных заведений в поиске дальнейшего места работы, а работодателям- помощь в поиске работников из числа выпускников учебных заведений. Платформа помогает молодежи с выбором будущей профессии, также наш проект полезен для работодателей, так как помогает им найти профессиональных специалистов в более удобном формате, который мы предлагаем.</a:t>
                      </a:r>
                      <a:b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395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Долгосрочность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5504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Заполнение информации школами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Передача информации ВУЗам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Заполнение ВУЗами дальнейшей информации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Передача всей информации работодателям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Работодатель дает вакансии, школы, ВУЗ, СУЗ отвечают на вакансию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Анализ клиентов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Конкурентный анализ работодателей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Рекомендации по клиентам и работодателям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Анализ доступных источников</a:t>
                      </a:r>
                      <a:b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Анализ клиентов и работодателей</a:t>
                      </a:r>
                      <a:b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Рекомендации по клиентам и работодателям</a:t>
                      </a:r>
                      <a:b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Анализ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доступных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источников</a:t>
                      </a:r>
                      <a:b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395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правдоподобный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1748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Привлекательность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отклика сайта на запрос пользователя Лояльные клиенты Возможность управления пользователями, назначения им уровня доступа и прав на просмотр тех или материалов Возможность рассылки массовых и личных сообщений сетевое взаимодействие с другими школами и вузами;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Простой,удобный в использовании, проверенный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Простой,удобный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использовании, проверенный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314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Цена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1395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Известность продукта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низкое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высокое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среднее</a:t>
                      </a:r>
                      <a:endParaRPr lang="ru-RU" sz="12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786">
                <a:tc>
                  <a:txBody>
                    <a:bodyPr/>
                    <a:lstStyle/>
                    <a:p>
                      <a:pPr rtl="0" fontAlgn="b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Лояльность к продукту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 anchor="b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  <a:endParaRPr lang="ru-RU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71" marR="5371" marT="3581" marB="358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96509" y="841492"/>
            <a:ext cx="43730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Конкурентный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191185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F1DA6198-910C-4AD3-8A96-B1B51ABE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6</a:t>
            </a:fld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397590"/>
              </p:ext>
            </p:extLst>
          </p:nvPr>
        </p:nvGraphicFramePr>
        <p:xfrm>
          <a:off x="180110" y="1728400"/>
          <a:ext cx="11526984" cy="504647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27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9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9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98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998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4584">
                <a:tc>
                  <a:txBody>
                    <a:bodyPr/>
                    <a:lstStyle/>
                    <a:p>
                      <a:pPr rtl="0" fontAlgn="t"/>
                      <a:r>
                        <a:rPr lang="ru-RU" sz="1250" dirty="0">
                          <a:effectLst/>
                        </a:rPr>
                        <a:t>8. Ключевые партнеры</a:t>
                      </a:r>
                      <a:endParaRPr lang="ru-RU" sz="1250" b="1" dirty="0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7. Ключевые действия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gridSpan="2"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2. Ключевые ценности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4. Взаимоотношения</a:t>
                      </a:r>
                      <a:br>
                        <a:rPr lang="ru-RU" sz="1250">
                          <a:effectLst/>
                        </a:rPr>
                      </a:br>
                      <a:r>
                        <a:rPr lang="ru-RU" sz="1250">
                          <a:effectLst/>
                        </a:rPr>
                        <a:t>с клиентами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1.Сегменты</a:t>
                      </a:r>
                      <a:br>
                        <a:rPr lang="ru-RU" sz="1250">
                          <a:effectLst/>
                        </a:rPr>
                      </a:br>
                      <a:r>
                        <a:rPr lang="ru-RU" sz="1250">
                          <a:effectLst/>
                        </a:rPr>
                        <a:t>потребителей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3554">
                <a:tc rowSpan="3">
                  <a:txBody>
                    <a:bodyPr/>
                    <a:lstStyle/>
                    <a:p>
                      <a:pPr rtl="0" fontAlgn="t"/>
                      <a:r>
                        <a:rPr lang="ru-RU" sz="1250" dirty="0">
                          <a:effectLst/>
                        </a:rPr>
                        <a:t>Школы- проведение профориентации и агитация в ВУЗ/СУЗ</a:t>
                      </a:r>
                      <a:br>
                        <a:rPr lang="ru-RU" sz="1250" dirty="0">
                          <a:effectLst/>
                        </a:rPr>
                      </a:br>
                      <a:r>
                        <a:rPr lang="ru-RU" sz="1250" dirty="0">
                          <a:effectLst/>
                        </a:rPr>
                        <a:t>ВУЗ/СУЗ- предоставление заинтересованных абитуриентов, и в </a:t>
                      </a:r>
                      <a:r>
                        <a:rPr lang="ru-RU" sz="1250" dirty="0" smtClean="0">
                          <a:effectLst/>
                        </a:rPr>
                        <a:t>будущем </a:t>
                      </a:r>
                      <a:r>
                        <a:rPr lang="ru-RU" sz="1250" dirty="0">
                          <a:effectLst/>
                        </a:rPr>
                        <a:t>специалистов</a:t>
                      </a:r>
                      <a:br>
                        <a:rPr lang="ru-RU" sz="1250" dirty="0">
                          <a:effectLst/>
                        </a:rPr>
                      </a:br>
                      <a:r>
                        <a:rPr lang="ru-RU" sz="1250" dirty="0">
                          <a:effectLst/>
                        </a:rPr>
                        <a:t>Работодатели- предоставляют вакансии, а взамен сокращают текучесть кадров</a:t>
                      </a:r>
                      <a:br>
                        <a:rPr lang="ru-RU" sz="1250" dirty="0">
                          <a:effectLst/>
                        </a:rPr>
                      </a:br>
                      <a:endParaRPr lang="ru-RU" sz="1250" b="0" dirty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1 год- сбор и анализ информации о учебных заведениях и работодателях, разработка концепции и работы платформы, привлечения клиентов-потребителей</a:t>
                      </a:r>
                      <a:br>
                        <a:rPr lang="ru-RU" sz="1250">
                          <a:effectLst/>
                        </a:rPr>
                      </a:br>
                      <a:r>
                        <a:rPr lang="ru-RU" sz="1250">
                          <a:effectLst/>
                        </a:rPr>
                        <a:t>2 год- создание самой платформы и наполнение базы данных, заключение договоров с клиентами</a:t>
                      </a:r>
                      <a:br>
                        <a:rPr lang="ru-RU" sz="1250">
                          <a:effectLst/>
                        </a:rPr>
                      </a:br>
                      <a:r>
                        <a:rPr lang="ru-RU" sz="1250">
                          <a:effectLst/>
                        </a:rPr>
                        <a:t>3 год- запуск демо-версии и корректировка недостатков</a:t>
                      </a:r>
                      <a:br>
                        <a:rPr lang="ru-RU" sz="1250">
                          <a:effectLst/>
                        </a:rPr>
                      </a:br>
                      <a:r>
                        <a:rPr lang="ru-RU" sz="1250">
                          <a:effectLst/>
                        </a:rPr>
                        <a:t>4 год-вывод платформы на рынок</a:t>
                      </a:r>
                      <a:br>
                        <a:rPr lang="ru-RU" sz="1250">
                          <a:effectLst/>
                        </a:rPr>
                      </a:br>
                      <a:endParaRPr lang="ru-RU" sz="1250" b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rowSpan="3" gridSpan="2"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Единственная в Красноярском крае платформа по обеспечению профориентации, подбору вуза и поступлении в него, с последующим трудоустройством</a:t>
                      </a:r>
                      <a:endParaRPr lang="ru-RU" sz="1250" b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 dirty="0">
                          <a:effectLst/>
                        </a:rPr>
                        <a:t>работа в чатах; индивидуальные консультации; групповые долгосрочные программы; индивидуальный подход; участие в конкурсах; мастер-классы, презентации;</a:t>
                      </a:r>
                      <a:endParaRPr lang="ru-RU" sz="1250" b="0" dirty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rowSpan="3">
                  <a:txBody>
                    <a:bodyPr/>
                    <a:lstStyle/>
                    <a:p>
                      <a:pPr rtl="0" fontAlgn="t"/>
                      <a:r>
                        <a:rPr lang="ru-RU" sz="1250" dirty="0" smtClean="0">
                          <a:effectLst/>
                        </a:rPr>
                        <a:t>B2B, </a:t>
                      </a:r>
                      <a:r>
                        <a:rPr lang="en-US" sz="1250" dirty="0" smtClean="0">
                          <a:effectLst/>
                        </a:rPr>
                        <a:t>B2C</a:t>
                      </a:r>
                      <a:r>
                        <a:rPr lang="en-US" sz="1250" baseline="0" dirty="0" smtClean="0">
                          <a:effectLst/>
                        </a:rPr>
                        <a:t> </a:t>
                      </a:r>
                      <a:r>
                        <a:rPr lang="ru-RU" sz="1250" dirty="0" smtClean="0">
                          <a:effectLst/>
                        </a:rPr>
                        <a:t> </a:t>
                      </a:r>
                      <a:r>
                        <a:rPr lang="ru-RU" sz="1250" dirty="0">
                          <a:effectLst/>
                        </a:rPr>
                        <a:t>и B2G является основным потребительским сегментом, то есть учебные заведения ( ВУЗ, СУЗ, школы) и работодатели.</a:t>
                      </a:r>
                      <a:endParaRPr lang="ru-RU" sz="1250" b="0" dirty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6. Ключевые ресурсы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3. Каналы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база потенциальных клиентов; методики профориентации привлекательные для молодежи; личные связи с ключевыми людьми;</a:t>
                      </a:r>
                      <a:endParaRPr lang="ru-RU" sz="1250" b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реклама; сайт, социальные сети; презентации, мастер-классы;</a:t>
                      </a:r>
                      <a:endParaRPr lang="ru-RU" sz="1250" b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740"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9. Структура расходов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250">
                          <a:effectLst/>
                        </a:rPr>
                        <a:t>5. Потоки доходов</a:t>
                      </a:r>
                      <a:endParaRPr lang="ru-RU" sz="1250" b="1">
                        <a:solidFill>
                          <a:srgbClr val="5A5A5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740"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250" dirty="0">
                          <a:effectLst/>
                        </a:rPr>
                        <a:t>налоги; заработная плата; маркетинг;</a:t>
                      </a:r>
                      <a:endParaRPr lang="ru-RU" sz="1250" b="0" dirty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0" fontAlgn="t"/>
                      <a:r>
                        <a:rPr lang="ru-RU" sz="1250" dirty="0">
                          <a:effectLst/>
                        </a:rPr>
                        <a:t>оплата тестов</a:t>
                      </a:r>
                      <a:r>
                        <a:rPr lang="ru-RU" sz="1250" dirty="0" smtClean="0">
                          <a:effectLst/>
                        </a:rPr>
                        <a:t>; </a:t>
                      </a:r>
                      <a:r>
                        <a:rPr lang="ru-RU" sz="1250" dirty="0">
                          <a:effectLst/>
                        </a:rPr>
                        <a:t>оплата подписки;</a:t>
                      </a:r>
                      <a:endParaRPr lang="ru-RU" sz="1250" b="0" dirty="0">
                        <a:solidFill>
                          <a:srgbClr val="80808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773" marR="15773" marT="10516" marB="105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3914252" y="930523"/>
            <a:ext cx="3068440" cy="668728"/>
            <a:chOff x="3692945" y="1693935"/>
            <a:chExt cx="3423947" cy="58621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17816" y="1814158"/>
              <a:ext cx="3099076" cy="46599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692945" y="1693935"/>
              <a:ext cx="3015523" cy="513198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139351" y="1791100"/>
              <a:ext cx="2569540" cy="4047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Бизнес- модель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861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E83187F3-D5AF-45F1-82A2-8E36AA10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7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56256" y="1151371"/>
            <a:ext cx="5077575" cy="1273173"/>
            <a:chOff x="3394364" y="1449038"/>
            <a:chExt cx="4973780" cy="146985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17816" y="1735572"/>
              <a:ext cx="4350328" cy="1183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394364" y="1449038"/>
              <a:ext cx="4668981" cy="107248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091695" y="1739558"/>
              <a:ext cx="3875844" cy="6751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Стратегия развития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431127" y="1279753"/>
            <a:ext cx="470327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Сделано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Разработали бизнес-модель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Провели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SWOT-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анализ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Рассчитали финансирование проекта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Раскрыли идею проекта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940" y="2549225"/>
            <a:ext cx="63766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Планы на ближайший месяц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Работа с клиентами, разработка платформы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Детальное изучение рынка (конкурентов)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Привлечение образовательных учреждений и работодателей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16474" y="3984790"/>
            <a:ext cx="71702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Долгосрочные цели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год- сбор и анализ информации о учебных заведениях и работодателях, разработка концепции и работы платформы, привлечения клиентов-потребителей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год- создание самой платформы и наполнение базы данных, заключение договоров с клиентами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год- запуск демо-версии и корректировка недостатков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год-вывод платформы на рынок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6042" l="8672" r="84297">
                        <a14:foregroundMark x1="72656" y1="20625" x2="72656" y2="20625"/>
                        <a14:foregroundMark x1="22813" y1="86979" x2="24375" y2="86250"/>
                        <a14:foregroundMark x1="49844" y1="73125" x2="49844" y2="73125"/>
                        <a14:foregroundMark x1="61875" y1="64063" x2="61875" y2="64063"/>
                        <a14:backgroundMark x1="17578" y1="93125" x2="17578" y2="93125"/>
                        <a14:backgroundMark x1="29609" y1="86979" x2="29609" y2="86979"/>
                        <a14:backgroundMark x1="41875" y1="78854" x2="41875" y2="78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01" y="4160277"/>
            <a:ext cx="3467650" cy="260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22" b="99063" l="130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940" y="2394549"/>
            <a:ext cx="4133060" cy="236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0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id="{A239D705-F157-44A4-BEBD-F903AF88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8</a:t>
            </a:fld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393509" y="1539773"/>
            <a:ext cx="3824125" cy="1183326"/>
            <a:chOff x="3394364" y="1449038"/>
            <a:chExt cx="4973780" cy="146985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017816" y="1735572"/>
              <a:ext cx="4350328" cy="1183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394364" y="1449038"/>
              <a:ext cx="4668981" cy="107248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715997" y="1795433"/>
              <a:ext cx="2330521" cy="726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Команда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Семиугольник 8"/>
          <p:cNvSpPr/>
          <p:nvPr/>
        </p:nvSpPr>
        <p:spPr>
          <a:xfrm>
            <a:off x="3454291" y="3429000"/>
            <a:ext cx="2641709" cy="2514600"/>
          </a:xfrm>
          <a:prstGeom prst="heptagon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емиугольник 17"/>
          <p:cNvSpPr/>
          <p:nvPr/>
        </p:nvSpPr>
        <p:spPr>
          <a:xfrm>
            <a:off x="6947662" y="3429000"/>
            <a:ext cx="2390312" cy="2514600"/>
          </a:xfrm>
          <a:prstGeom prst="heptagon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емиугольник 18"/>
          <p:cNvSpPr/>
          <p:nvPr/>
        </p:nvSpPr>
        <p:spPr>
          <a:xfrm>
            <a:off x="254958" y="3429000"/>
            <a:ext cx="2471561" cy="2514600"/>
          </a:xfrm>
          <a:prstGeom prst="heptagon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633589" y="6001389"/>
            <a:ext cx="3501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Шнитуленко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Александр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Александрович-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исследователь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01493" y="6003760"/>
            <a:ext cx="3501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Леоненко Татьяна Сергеевна- исполнитель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-16615" y="5983854"/>
            <a:ext cx="3501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Козловский Захар Михайлович-исполнитель</a:t>
            </a:r>
          </a:p>
        </p:txBody>
      </p:sp>
      <p:sp>
        <p:nvSpPr>
          <p:cNvPr id="23" name="Семиугольник 22"/>
          <p:cNvSpPr/>
          <p:nvPr/>
        </p:nvSpPr>
        <p:spPr>
          <a:xfrm>
            <a:off x="4583092" y="944756"/>
            <a:ext cx="2538120" cy="2505017"/>
          </a:xfrm>
          <a:prstGeom prst="heptagon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7207781" y="1843321"/>
            <a:ext cx="4260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Федотова Карина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Александровна-координатор, руководитель проекта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22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9</a:t>
            </a:fld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91" r="4611" b="28758"/>
          <a:stretch/>
        </p:blipFill>
        <p:spPr bwMode="auto">
          <a:xfrm>
            <a:off x="6316671" y="1079850"/>
            <a:ext cx="3070718" cy="170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311624" y="1133454"/>
            <a:ext cx="3186318" cy="1258659"/>
            <a:chOff x="3579186" y="1465794"/>
            <a:chExt cx="3121188" cy="145310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17817" y="1735572"/>
              <a:ext cx="2682557" cy="11833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579186" y="1465794"/>
              <a:ext cx="2798615" cy="107248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191216" y="1739558"/>
              <a:ext cx="1701067" cy="6751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Визитка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483870" y="2936973"/>
            <a:ext cx="84226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Techno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start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агрегатор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профессиональных событий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40131" y="5518437"/>
            <a:ext cx="4701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Федотова Карина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Александровна- выступающий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4833" l="8625" r="84375">
                        <a14:foregroundMark x1="62500" y1="48667" x2="62500" y2="48667"/>
                        <a14:foregroundMark x1="59000" y1="49000" x2="59000" y2="4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56002" y="4630056"/>
            <a:ext cx="3128036" cy="2346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81695" y="3754582"/>
            <a:ext cx="7339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агрегатор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профессиональных событий, который помогает молодежи с выбором будущей профессии, также наш проект полезен для работодателей, так как помогает им найти специалистов в более удобном формате, который 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предлагаем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500" b="91375" l="1719" r="99531">
                        <a14:foregroundMark x1="31328" y1="50375" x2="31328" y2="50375"/>
                        <a14:foregroundMark x1="42266" y1="57375" x2="42266" y2="57375"/>
                        <a14:foregroundMark x1="84375" y1="75125" x2="84375" y2="75125"/>
                        <a14:foregroundMark x1="90703" y1="77250" x2="90703" y2="77250"/>
                        <a14:foregroundMark x1="91875" y1="74375" x2="91875" y2="74375"/>
                        <a14:foregroundMark x1="86719" y1="73250" x2="86719" y2="73250"/>
                        <a14:foregroundMark x1="87188" y1="72500" x2="87188" y2="72500"/>
                        <a14:foregroundMark x1="87500" y1="72250" x2="87500" y2="72250"/>
                        <a14:foregroundMark x1="88203" y1="72250" x2="88203" y2="72250"/>
                        <a14:foregroundMark x1="87891" y1="71625" x2="87500" y2="71625"/>
                        <a14:foregroundMark x1="86172" y1="72500" x2="85703" y2="73250"/>
                        <a14:foregroundMark x1="84688" y1="73750" x2="84688" y2="73750"/>
                        <a14:foregroundMark x1="83984" y1="76500" x2="83984" y2="7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203"/>
          <a:stretch/>
        </p:blipFill>
        <p:spPr bwMode="auto">
          <a:xfrm>
            <a:off x="6316671" y="4698798"/>
            <a:ext cx="5462720" cy="2553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46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3328</TotalTime>
  <Words>728</Words>
  <Application>Microsoft Office PowerPoint</Application>
  <PresentationFormat>Широкоэкранный</PresentationFormat>
  <Paragraphs>141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User</cp:lastModifiedBy>
  <cp:revision>142</cp:revision>
  <cp:lastPrinted>2022-10-12T07:24:32Z</cp:lastPrinted>
  <dcterms:created xsi:type="dcterms:W3CDTF">2022-09-30T12:54:28Z</dcterms:created>
  <dcterms:modified xsi:type="dcterms:W3CDTF">2022-11-29T15:06:29Z</dcterms:modified>
</cp:coreProperties>
</file>