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3" r:id="rId23"/>
    <p:sldId id="284" r:id="rId24"/>
    <p:sldId id="285" r:id="rId25"/>
    <p:sldId id="286" r:id="rId26"/>
    <p:sldId id="288" r:id="rId27"/>
    <p:sldId id="277" r:id="rId28"/>
    <p:sldId id="278" r:id="rId29"/>
    <p:sldId id="279" r:id="rId30"/>
    <p:sldId id="280" r:id="rId31"/>
    <p:sldId id="282" r:id="rId32"/>
    <p:sldId id="281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58" y="-21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29573C-9D0C-4145-A20C-940B39C41644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64864-A9DD-43A6-B483-A28ED0E5E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433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A5C9B-356A-4594-BD38-690E78108C57}" type="datetime1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61A6-5D42-457C-84CC-5CEB85EE9024}" type="datetime1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560A-26A3-4EF7-AFA5-C4E69A23A06C}" type="datetime1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3CE3-32CC-4B55-9D6F-4A374849DEE9}" type="datetime1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08F2-89B3-48B5-989A-789F48C48558}" type="datetime1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CA7ED-E803-457F-87FD-04BFEB24B704}" type="datetime1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950C-7A07-4223-AACE-45E51042B4A7}" type="datetime1">
              <a:rPr lang="en-US" smtClean="0"/>
              <a:t>3/29/2023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96313-D703-4623-B7DA-B2894979CF67}" type="datetime1">
              <a:rPr lang="en-US" smtClean="0"/>
              <a:t>3/29/2023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62A9-0F02-4709-87E7-349DDC56B2B1}" type="datetime1">
              <a:rPr lang="en-US" smtClean="0"/>
              <a:t>3/29/2023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174B8-C778-411D-B246-DA1885D20A27}" type="datetime1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550FD-B5D1-45BF-A1B7-35A9735A2EB9}" type="datetime1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F6372-25E8-4D39-92E9-4F781EA32A0E}" type="datetime1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7772400" cy="1470025"/>
          </a:xfrm>
        </p:spPr>
        <p:txBody>
          <a:bodyPr/>
          <a:lstStyle/>
          <a:p>
            <a:r>
              <a:rPr lang="ru-RU" dirty="0" smtClean="0">
                <a:latin typeface="+mn-lt"/>
                <a:ea typeface="Times New Roman"/>
                <a:cs typeface="Calibri"/>
              </a:rPr>
              <a:t>Кадровое планирование</a:t>
            </a:r>
            <a:endParaRPr lang="ru-RU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9600" y="3505200"/>
            <a:ext cx="8077200" cy="266700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План</a:t>
            </a:r>
            <a:endParaRPr lang="ru-RU" dirty="0" smtClean="0"/>
          </a:p>
          <a:p>
            <a:pPr marL="514350" lvl="0" indent="-514350" algn="l">
              <a:buFont typeface="+mj-lt"/>
              <a:buAutoNum type="arabicPeriod"/>
            </a:pPr>
            <a:r>
              <a:rPr lang="ru-RU" dirty="0" smtClean="0"/>
              <a:t>Цели, задачи и виды кадрового планирования.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dirty="0" smtClean="0"/>
              <a:t>Сущность кадрового планирования.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dirty="0" smtClean="0"/>
              <a:t>Этапы кадрового планирования.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dirty="0" smtClean="0"/>
              <a:t>Определение и </a:t>
            </a:r>
            <a:r>
              <a:rPr lang="ru-RU" dirty="0" smtClean="0"/>
              <a:t>планирование </a:t>
            </a:r>
            <a:r>
              <a:rPr lang="ru-RU" dirty="0" smtClean="0"/>
              <a:t>потребности в персонале.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dirty="0" smtClean="0"/>
              <a:t>Кадровый контроллинг.</a:t>
            </a:r>
            <a:r>
              <a:rPr lang="ru-RU" b="1" dirty="0" smtClean="0"/>
              <a:t>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Поэтому планирование персонала включает в себя два аспекта: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/>
              <a:t>разработку мероприятий по привлечению на предприятие специалистов необходимой квалификации;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/>
              <a:t>разработку мероприятий по развитию, сохранению, использованию и высвобождению персонала.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Аспекты планирования персонала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определение потребности в персонале в разрезе специальностей и квалификации;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планирование набора персонала;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планирование высвобождения персонала;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планирование использования персонала;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планирование развития персонала;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планирование затрат на персонал.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Основа планирования набора персонала: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/>
              <a:t>потребности в персонале;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политика предприятия в области персонала, которая определяет приоритеты руководителей при наборе персонала.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Разделы планирования набора персонала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1) Планирование найма персонала;</a:t>
            </a:r>
          </a:p>
          <a:p>
            <a:pPr>
              <a:buNone/>
            </a:pPr>
            <a:r>
              <a:rPr lang="ru-RU" dirty="0" smtClean="0"/>
              <a:t>2) Планирование выбора из претендентов;</a:t>
            </a:r>
          </a:p>
          <a:p>
            <a:pPr>
              <a:buNone/>
            </a:pPr>
            <a:r>
              <a:rPr lang="ru-RU" dirty="0" smtClean="0"/>
              <a:t>3) Планирование принятия на работу;</a:t>
            </a:r>
          </a:p>
          <a:p>
            <a:pPr>
              <a:buNone/>
            </a:pPr>
            <a:r>
              <a:rPr lang="ru-RU" dirty="0" smtClean="0"/>
              <a:t>4) Планирование адаптации сотрудников.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Мероприятия в планировании высвобождения персонала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мероприятия, позволяющие не уменьшать количество работников;</a:t>
            </a:r>
          </a:p>
          <a:p>
            <a:pPr lvl="0"/>
            <a:r>
              <a:rPr lang="ru-RU" dirty="0" smtClean="0"/>
              <a:t>мероприятия, направленные на снижение количества сотрудников (реактивное и опережающее высвобождение персонала).</a:t>
            </a:r>
          </a:p>
          <a:p>
            <a:pPr lvl="0">
              <a:buNone/>
            </a:pPr>
            <a:r>
              <a:rPr lang="ru-RU" sz="2400" i="1" dirty="0" smtClean="0"/>
              <a:t>Опережающее высвобождение персонала</a:t>
            </a:r>
            <a:r>
              <a:rPr lang="ru-RU" sz="2400" dirty="0" smtClean="0"/>
              <a:t> основано на прогнозах потребности в персонале и использует такие средства, как альтернативное применение сотрудников, естественная убыль рабочей силы, что позволяет своевременно сократить штат и избежать увольнений.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Планирование использования персонала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Временная перспектива</a:t>
            </a:r>
            <a:r>
              <a:rPr lang="ru-RU" dirty="0" smtClean="0"/>
              <a:t>:</a:t>
            </a:r>
          </a:p>
          <a:p>
            <a:pPr lvl="0"/>
            <a:r>
              <a:rPr lang="ru-RU" dirty="0" smtClean="0"/>
              <a:t>краткосрочное, касающееся распределения сотрудников на рабочие места в соответствии с имеющимися мощностями;</a:t>
            </a:r>
          </a:p>
          <a:p>
            <a:r>
              <a:rPr lang="ru-RU" dirty="0" smtClean="0"/>
              <a:t>долгосрочное, которое находится в тесной связи с организационным планированием и планированием использования технических вспомогательных средств.</a:t>
            </a:r>
          </a:p>
          <a:p>
            <a:pPr>
              <a:buNone/>
            </a:pPr>
            <a:r>
              <a:rPr lang="ru-RU" b="1" dirty="0" smtClean="0"/>
              <a:t>Качественная перспектива</a:t>
            </a:r>
            <a:r>
              <a:rPr lang="ru-RU" dirty="0" smtClean="0"/>
              <a:t>:</a:t>
            </a:r>
          </a:p>
          <a:p>
            <a:pPr lvl="0"/>
            <a:r>
              <a:rPr lang="ru-RU" dirty="0" smtClean="0"/>
              <a:t>выделение сотрудников в распоряжение структурных подразделений;</a:t>
            </a:r>
          </a:p>
          <a:p>
            <a:r>
              <a:rPr lang="ru-RU" dirty="0" smtClean="0"/>
              <a:t>планирование использования индивидуального и группового рабочего времени;.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Планирование развития персонала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ru-RU" b="1" dirty="0" smtClean="0"/>
              <a:t>Мероприятия планирования образования</a:t>
            </a:r>
            <a:r>
              <a:rPr lang="ru-RU" dirty="0" smtClean="0"/>
              <a:t>:</a:t>
            </a:r>
          </a:p>
          <a:p>
            <a:pPr lvl="0"/>
            <a:r>
              <a:rPr lang="ru-RU" dirty="0" smtClean="0"/>
              <a:t>обучения сотрудников предприятия на рабочем месте;</a:t>
            </a:r>
          </a:p>
          <a:p>
            <a:pPr lvl="0"/>
            <a:r>
              <a:rPr lang="ru-RU" dirty="0" smtClean="0"/>
              <a:t>обучения сотрудников вне рабочего места внутри организации;</a:t>
            </a:r>
          </a:p>
          <a:p>
            <a:pPr lvl="0"/>
            <a:r>
              <a:rPr lang="ru-RU" dirty="0" smtClean="0"/>
              <a:t>обучения сотрудников вне организации;</a:t>
            </a:r>
          </a:p>
          <a:p>
            <a:pPr lvl="0"/>
            <a:r>
              <a:rPr lang="ru-RU" dirty="0" smtClean="0"/>
              <a:t>самообразования работников.</a:t>
            </a:r>
          </a:p>
          <a:p>
            <a:pPr lvl="0">
              <a:buNone/>
            </a:pPr>
            <a:r>
              <a:rPr lang="ru-RU" b="1" dirty="0" smtClean="0"/>
              <a:t>Планирование карьеры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статьи затрат на персонал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основная и дополнительная заработная плата;</a:t>
            </a:r>
          </a:p>
          <a:p>
            <a:pPr lvl="0"/>
            <a:r>
              <a:rPr lang="ru-RU" dirty="0" smtClean="0"/>
              <a:t>социальные выплаты;</a:t>
            </a:r>
          </a:p>
          <a:p>
            <a:pPr lvl="0"/>
            <a:r>
              <a:rPr lang="ru-RU" dirty="0" smtClean="0"/>
              <a:t>отчисления на социальное страхование;</a:t>
            </a:r>
          </a:p>
          <a:p>
            <a:pPr lvl="0"/>
            <a:r>
              <a:rPr lang="ru-RU" dirty="0" smtClean="0"/>
              <a:t>расходы на служебные командировки и разъезды;</a:t>
            </a:r>
          </a:p>
          <a:p>
            <a:pPr lvl="0"/>
            <a:r>
              <a:rPr lang="ru-RU" dirty="0" smtClean="0"/>
              <a:t>расходы на подготовку, повышение квалификации и переподготовку персонала;</a:t>
            </a:r>
          </a:p>
          <a:p>
            <a:pPr lvl="0"/>
            <a:r>
              <a:rPr lang="ru-RU" dirty="0" smtClean="0"/>
              <a:t>расходы, связанные с охраной, </a:t>
            </a:r>
            <a:r>
              <a:rPr lang="ru-RU" dirty="0" err="1" smtClean="0"/>
              <a:t>гуманизацией</a:t>
            </a:r>
            <a:r>
              <a:rPr lang="ru-RU" dirty="0" smtClean="0"/>
              <a:t> труда и приобретением спецодежды.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 Этапы кадрового планирования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анализ стратегического плана организации;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прогнозирование потребности организации в персонале;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оценка состояния внутренних трудовых ресурсов организации;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подготовка планов, определение временных рамок решения всего комплекса задач по обеспечению компании необходимыми кадрами.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Методы определения количественной потребности в кадрах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Метод, основанный на учете времени, необходимого для выполнения работ;</a:t>
            </a:r>
          </a:p>
          <a:p>
            <a:pPr lvl="0"/>
            <a:r>
              <a:rPr lang="ru-RU" dirty="0" smtClean="0"/>
              <a:t>Расчет численности персонала на основе данных о трудоемкости рабочего процесса;</a:t>
            </a:r>
          </a:p>
          <a:p>
            <a:pPr lvl="0"/>
            <a:r>
              <a:rPr lang="ru-RU" dirty="0" smtClean="0"/>
              <a:t>Метод расчета по нормам обслуживания;</a:t>
            </a:r>
          </a:p>
          <a:p>
            <a:pPr lvl="0"/>
            <a:r>
              <a:rPr lang="ru-RU" dirty="0" smtClean="0"/>
              <a:t>Метод расчета по рабочим местам и нормативам численности;</a:t>
            </a:r>
          </a:p>
          <a:p>
            <a:pPr lvl="0"/>
            <a:r>
              <a:rPr lang="ru-RU" dirty="0" smtClean="0"/>
              <a:t>Статистические методы, позволяющие увязать потребность в персонале с объемами производства, трудоемкостью работ и др.;</a:t>
            </a:r>
          </a:p>
          <a:p>
            <a:pPr lvl="0"/>
            <a:r>
              <a:rPr lang="ru-RU" dirty="0" smtClean="0"/>
              <a:t>Методы экспертных оценок: простая экспертная оценка и расширенная экспертная оценка и др.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+mn-lt"/>
                <a:ea typeface="Times New Roman"/>
                <a:cs typeface="Calibri"/>
              </a:rPr>
              <a:t>Инструменты реализации кадровой политики </a:t>
            </a: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buFont typeface="Symbol"/>
              <a:buChar char=""/>
            </a:pPr>
            <a:r>
              <a:rPr lang="ru-RU" dirty="0" smtClean="0">
                <a:solidFill>
                  <a:srgbClr val="000000"/>
                </a:solidFill>
                <a:ea typeface="Times New Roman"/>
                <a:cs typeface="Calibri"/>
              </a:rPr>
              <a:t>кадровое планирование;</a:t>
            </a:r>
            <a:endParaRPr lang="ru-RU" dirty="0" smtClean="0">
              <a:ea typeface="Times New Roman"/>
              <a:cs typeface="Calibri"/>
            </a:endParaRPr>
          </a:p>
          <a:p>
            <a:pPr lvl="0" algn="just">
              <a:buFont typeface="Symbol"/>
              <a:buChar char=""/>
            </a:pPr>
            <a:r>
              <a:rPr lang="ru-RU" dirty="0" smtClean="0">
                <a:solidFill>
                  <a:srgbClr val="000000"/>
                </a:solidFill>
                <a:ea typeface="Times New Roman"/>
                <a:cs typeface="Calibri"/>
              </a:rPr>
              <a:t>текущая кадровая работа;</a:t>
            </a:r>
            <a:endParaRPr lang="ru-RU" dirty="0" smtClean="0">
              <a:ea typeface="Times New Roman"/>
              <a:cs typeface="Calibri"/>
            </a:endParaRPr>
          </a:p>
          <a:p>
            <a:pPr lvl="0" algn="just">
              <a:buFont typeface="Symbol"/>
              <a:buChar char=""/>
            </a:pPr>
            <a:r>
              <a:rPr lang="ru-RU" dirty="0" smtClean="0">
                <a:solidFill>
                  <a:srgbClr val="000000"/>
                </a:solidFill>
                <a:ea typeface="Times New Roman"/>
                <a:cs typeface="Calibri"/>
              </a:rPr>
              <a:t>руководство персоналом;</a:t>
            </a:r>
            <a:endParaRPr lang="ru-RU" dirty="0" smtClean="0">
              <a:ea typeface="Times New Roman"/>
              <a:cs typeface="Calibri"/>
            </a:endParaRPr>
          </a:p>
          <a:p>
            <a:pPr lvl="0" algn="just">
              <a:buFont typeface="Symbol"/>
              <a:buChar char=""/>
            </a:pPr>
            <a:r>
              <a:rPr lang="ru-RU" dirty="0" smtClean="0">
                <a:solidFill>
                  <a:srgbClr val="000000"/>
                </a:solidFill>
                <a:ea typeface="Times New Roman"/>
                <a:cs typeface="Calibri"/>
              </a:rPr>
              <a:t>мероприятия по его развитию, повышению квалификации;</a:t>
            </a:r>
            <a:endParaRPr lang="ru-RU" dirty="0" smtClean="0">
              <a:ea typeface="Times New Roman"/>
              <a:cs typeface="Calibri"/>
            </a:endParaRPr>
          </a:p>
          <a:p>
            <a:pPr lvl="0" algn="just">
              <a:buFont typeface="Symbol"/>
              <a:buChar char=""/>
            </a:pPr>
            <a:r>
              <a:rPr lang="ru-RU" dirty="0" smtClean="0">
                <a:solidFill>
                  <a:srgbClr val="000000"/>
                </a:solidFill>
                <a:ea typeface="Times New Roman"/>
                <a:cs typeface="Calibri"/>
              </a:rPr>
              <a:t>мероприятия по решению социальных проблем;</a:t>
            </a:r>
            <a:endParaRPr lang="ru-RU" dirty="0" smtClean="0">
              <a:ea typeface="Times New Roman"/>
              <a:cs typeface="Calibri"/>
            </a:endParaRPr>
          </a:p>
          <a:p>
            <a:pPr lvl="0" algn="just">
              <a:buFont typeface="Symbol"/>
              <a:buChar char=""/>
            </a:pPr>
            <a:r>
              <a:rPr lang="ru-RU" dirty="0" smtClean="0">
                <a:solidFill>
                  <a:srgbClr val="000000"/>
                </a:solidFill>
                <a:ea typeface="Times New Roman"/>
                <a:cs typeface="Calibri"/>
              </a:rPr>
              <a:t>вознаграждение и мотивация.</a:t>
            </a:r>
            <a:endParaRPr lang="ru-RU" dirty="0" smtClean="0">
              <a:ea typeface="Times New Roman"/>
              <a:cs typeface="Calibri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Подходы определения качественной потребности в кадрах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Профессионально-квалификационное деление работ на основе производственно-технологической документации;</a:t>
            </a:r>
          </a:p>
          <a:p>
            <a:pPr lvl="0"/>
            <a:r>
              <a:rPr lang="ru-RU" dirty="0" smtClean="0"/>
              <a:t>Анализ положения об отделах, должностные инструкции и описание рабочих мест;</a:t>
            </a:r>
          </a:p>
          <a:p>
            <a:pPr lvl="0"/>
            <a:r>
              <a:rPr lang="ru-RU" dirty="0" smtClean="0"/>
              <a:t>Штатное расписание;</a:t>
            </a:r>
          </a:p>
          <a:p>
            <a:pPr lvl="0"/>
            <a:r>
              <a:rPr lang="ru-RU" dirty="0" smtClean="0"/>
              <a:t>Анализ документации, определяющей профессионально-квалификационный состав исполнителей для выполнения конкретных видов работ;</a:t>
            </a:r>
          </a:p>
          <a:p>
            <a:r>
              <a:rPr lang="ru-RU" dirty="0" smtClean="0"/>
              <a:t>Экспертное мнение (работники организации, имеющие необходимый опыт, знания и подготовку, внешние эксперты).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4 Определение потребности в персонале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Основные факторы, влияющими на потребность в персонале:</a:t>
            </a:r>
          </a:p>
          <a:p>
            <a:pPr lvl="0"/>
            <a:r>
              <a:rPr lang="ru-RU" dirty="0" smtClean="0"/>
              <a:t>производственная и организационная структура предприятия;</a:t>
            </a:r>
          </a:p>
          <a:p>
            <a:pPr lvl="0"/>
            <a:r>
              <a:rPr lang="ru-RU" dirty="0" smtClean="0"/>
              <a:t>программа выпуска товаров и оказания услуг;</a:t>
            </a:r>
          </a:p>
          <a:p>
            <a:pPr lvl="0"/>
            <a:r>
              <a:rPr lang="ru-RU" dirty="0" smtClean="0"/>
              <a:t>миссия и функции предприятия;</a:t>
            </a:r>
          </a:p>
          <a:p>
            <a:pPr lvl="0"/>
            <a:r>
              <a:rPr lang="ru-RU" dirty="0" smtClean="0"/>
              <a:t>производственный процесс;</a:t>
            </a:r>
          </a:p>
          <a:p>
            <a:pPr lvl="0"/>
            <a:r>
              <a:rPr lang="ru-RU" dirty="0" smtClean="0"/>
              <a:t>степень механизации и автоматизации производства</a:t>
            </a:r>
            <a:r>
              <a:rPr lang="ru-RU" dirty="0" smtClean="0"/>
              <a:t>.</a:t>
            </a:r>
          </a:p>
          <a:p>
            <a:pPr marL="0" lvl="0" indent="363538">
              <a:buNone/>
            </a:pPr>
            <a:r>
              <a:rPr lang="ru-RU" dirty="0"/>
              <a:t>При расчете потребности фирмы в персонале необходимо обеспечить наиболее рациональное использование трудовых ре­сурсов, оптимальное соотношение различных категорий персона­ла, максимально возможное высвобождение работников для ис­пользования их для освоения новых видов деятельности.</a:t>
            </a:r>
          </a:p>
          <a:p>
            <a:pPr marL="0" lvl="0" indent="363538">
              <a:buNone/>
            </a:pPr>
            <a:r>
              <a:rPr lang="ru-RU" dirty="0" smtClean="0"/>
              <a:t>Расчет </a:t>
            </a:r>
            <a:r>
              <a:rPr lang="ru-RU" dirty="0"/>
              <a:t>потребности в персонале необходимо производить в раз­резе категорий работающих.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Расчет общей потребности в персонале (Оп)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Оп=</a:t>
            </a:r>
            <a:r>
              <a:rPr lang="ru-RU" dirty="0" err="1" smtClean="0"/>
              <a:t>Тпч+Дпч</a:t>
            </a:r>
            <a:r>
              <a:rPr lang="ru-RU" dirty="0" smtClean="0"/>
              <a:t>,</a:t>
            </a:r>
            <a:endParaRPr lang="ru-RU" dirty="0"/>
          </a:p>
          <a:p>
            <a:pPr marL="0" indent="0">
              <a:buNone/>
            </a:pPr>
            <a:r>
              <a:rPr lang="ru-RU" dirty="0" err="1" smtClean="0"/>
              <a:t>Тпч</a:t>
            </a:r>
            <a:r>
              <a:rPr lang="ru-RU" dirty="0" smtClean="0"/>
              <a:t> </a:t>
            </a:r>
            <a:r>
              <a:rPr lang="ru-RU" dirty="0"/>
              <a:t>– потребность в привлечении для текущих нужд;</a:t>
            </a:r>
          </a:p>
          <a:p>
            <a:pPr marL="0" indent="0">
              <a:buNone/>
            </a:pPr>
            <a:r>
              <a:rPr lang="ru-RU" dirty="0" err="1"/>
              <a:t>Дпч</a:t>
            </a:r>
            <a:r>
              <a:rPr lang="ru-RU" dirty="0"/>
              <a:t> – необходимость в дополнительном персонале на новые проекты или расширение производства.</a:t>
            </a:r>
          </a:p>
          <a:p>
            <a:pPr marL="0" indent="363538">
              <a:buNone/>
            </a:pPr>
            <a:r>
              <a:rPr lang="ru-RU" dirty="0"/>
              <a:t>Текущая потребность определяется по плановым вакансиям.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7633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Явочная, списочная </a:t>
            </a:r>
            <a:r>
              <a:rPr lang="ru-RU" dirty="0"/>
              <a:t>и </a:t>
            </a:r>
            <a:r>
              <a:rPr lang="ru-RU" dirty="0" smtClean="0"/>
              <a:t>среднесписочная численность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355600">
              <a:buNone/>
            </a:pPr>
            <a:r>
              <a:rPr lang="ru-RU" dirty="0"/>
              <a:t>При планировании численности работников фирмы следует различать явочную, списочную и среднесписочную.</a:t>
            </a:r>
          </a:p>
          <a:p>
            <a:pPr marL="0" indent="355600">
              <a:buNone/>
            </a:pPr>
            <a:r>
              <a:rPr lang="ru-RU" b="1" i="1" dirty="0" smtClean="0"/>
              <a:t>Явочную </a:t>
            </a:r>
            <a:r>
              <a:rPr lang="ru-RU" b="1" i="1" dirty="0"/>
              <a:t>численность </a:t>
            </a:r>
            <a:r>
              <a:rPr lang="ru-RU" dirty="0"/>
              <a:t>определяют при планировании числен­ности рабочих. Она представляет собой число рабочих, которые ежедневно должны быть на рабочих местах для обеспечения нор­мального хода производства.</a:t>
            </a:r>
          </a:p>
          <a:p>
            <a:pPr marL="0" indent="355600">
              <a:buNone/>
            </a:pPr>
            <a:r>
              <a:rPr lang="ru-RU" b="1" i="1" dirty="0" smtClean="0"/>
              <a:t>Списочная </a:t>
            </a:r>
            <a:r>
              <a:rPr lang="ru-RU" b="1" i="1" dirty="0"/>
              <a:t>численность </a:t>
            </a:r>
            <a:r>
              <a:rPr lang="ru-RU" dirty="0"/>
              <a:t>включает общее число всех работни­ков фирмы (постоянных, сезонных, временных), в том числе работников, фактически работающих, находящихся в командиров­ках, в отпусках, не вышедших на работу в связи с выполнением государственных обязанностей и по болезни, а также с разрешения администрации, совершивших прогулы и т.п.</a:t>
            </a:r>
          </a:p>
          <a:p>
            <a:pPr marL="0" indent="355600">
              <a:buNone/>
            </a:pPr>
            <a:r>
              <a:rPr lang="ru-RU" dirty="0" smtClean="0"/>
              <a:t>Не </a:t>
            </a:r>
            <a:r>
              <a:rPr lang="ru-RU" dirty="0"/>
              <a:t>включаются в списочную численность работники:</a:t>
            </a:r>
          </a:p>
          <a:p>
            <a:r>
              <a:rPr lang="ru-RU" dirty="0" smtClean="0"/>
              <a:t>выполняющие </a:t>
            </a:r>
            <a:r>
              <a:rPr lang="ru-RU" dirty="0"/>
              <a:t>работы по заключенным договорам граждан­ско-правового характера (включая договор подряда), привлекае­мые для выполнения разовых работ;</a:t>
            </a:r>
          </a:p>
          <a:p>
            <a:r>
              <a:rPr lang="ru-RU" dirty="0" smtClean="0"/>
              <a:t>принятые </a:t>
            </a:r>
            <a:r>
              <a:rPr lang="ru-RU" dirty="0"/>
              <a:t>на работу по совместительству из других фирм;</a:t>
            </a:r>
          </a:p>
          <a:p>
            <a:r>
              <a:rPr lang="ru-RU" dirty="0" smtClean="0"/>
              <a:t>привлеченные </a:t>
            </a:r>
            <a:r>
              <a:rPr lang="ru-RU" dirty="0"/>
              <a:t>для работы согласно специальным договорам с государственными организациями на предоставление рабочей силы;</a:t>
            </a:r>
          </a:p>
          <a:p>
            <a:r>
              <a:rPr lang="ru-RU" dirty="0" smtClean="0"/>
              <a:t>безработные</a:t>
            </a:r>
            <a:r>
              <a:rPr lang="ru-RU" dirty="0"/>
              <a:t>, привлекаемые на общественные работы;</a:t>
            </a:r>
          </a:p>
          <a:p>
            <a:r>
              <a:rPr lang="ru-RU" dirty="0" smtClean="0"/>
              <a:t>временно </a:t>
            </a:r>
            <a:r>
              <a:rPr lang="ru-RU" dirty="0"/>
              <a:t>направленные на работу на другое предприятие, если за ними не сохраняется заработная плата по месту основной работы;</a:t>
            </a:r>
          </a:p>
          <a:p>
            <a:r>
              <a:rPr lang="ru-RU" dirty="0" smtClean="0"/>
              <a:t>направленные </a:t>
            </a:r>
            <a:r>
              <a:rPr lang="ru-RU" dirty="0"/>
              <a:t>фирмой на учебу в высшие и средние специ­альные учебные заведения с отрывом от работы, получающие сти­пендию за счет средств фирмы;</a:t>
            </a:r>
          </a:p>
          <a:p>
            <a:r>
              <a:rPr lang="ru-RU" dirty="0" smtClean="0"/>
              <a:t>молодые </a:t>
            </a:r>
            <a:r>
              <a:rPr lang="ru-RU" dirty="0"/>
              <a:t>специалисты, находящиеся в отпуске после окон­чания учебного заведения;</a:t>
            </a:r>
          </a:p>
          <a:p>
            <a:r>
              <a:rPr lang="ru-RU" dirty="0" smtClean="0"/>
              <a:t>подавшие </a:t>
            </a:r>
            <a:r>
              <a:rPr lang="ru-RU" dirty="0"/>
              <a:t>заявление об увольнении и прекратившие работу до истечения срока предупреждения или прекратившие работу без предупреждения нанимателя, а также работники, уволенные за про­гул. Они исключаются из списочного состава работников с первого дня невыхода на работу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31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Среднесписочная численность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355600" algn="just">
              <a:buNone/>
            </a:pPr>
            <a:r>
              <a:rPr lang="ru-RU" dirty="0">
                <a:solidFill>
                  <a:srgbClr val="000000"/>
                </a:solidFill>
                <a:latin typeface="Arial"/>
              </a:rPr>
              <a:t>В течение года списочный состав постоянно изменяется. По­этому при планировании показатели численности определяются по </a:t>
            </a:r>
            <a:r>
              <a:rPr lang="ru-RU" i="1" dirty="0">
                <a:solidFill>
                  <a:srgbClr val="000000"/>
                </a:solidFill>
                <a:latin typeface="Arial"/>
              </a:rPr>
              <a:t>среднесписочной численности. 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При определении </a:t>
            </a:r>
            <a:r>
              <a:rPr lang="ru-RU" b="1" i="1" dirty="0">
                <a:solidFill>
                  <a:srgbClr val="000000"/>
                </a:solidFill>
                <a:latin typeface="Arial"/>
              </a:rPr>
              <a:t>среднесписочной численности 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в расчет принимается сумма списочной чис­ленности персонала за все календарные дни. Она определяется пу­тем деления суммы списочной численности за все дни </a:t>
            </a:r>
            <a:r>
              <a:rPr lang="ru-RU" dirty="0" smtClean="0">
                <a:solidFill>
                  <a:srgbClr val="000000"/>
                </a:solidFill>
                <a:latin typeface="Arial"/>
              </a:rPr>
              <a:t>расчетного периода на 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общее число календарных дней в </a:t>
            </a:r>
            <a:r>
              <a:rPr lang="ru-RU" dirty="0" smtClean="0">
                <a:solidFill>
                  <a:srgbClr val="000000"/>
                </a:solidFill>
                <a:latin typeface="Arial"/>
              </a:rPr>
              <a:t>нем. </a:t>
            </a:r>
          </a:p>
          <a:p>
            <a:pPr marL="0" indent="355600" algn="just">
              <a:buNone/>
            </a:pPr>
            <a:r>
              <a:rPr lang="ru-RU" dirty="0" smtClean="0">
                <a:solidFill>
                  <a:srgbClr val="000000"/>
                </a:solidFill>
                <a:latin typeface="Arial"/>
              </a:rPr>
              <a:t>Для 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приведения явочной численности (</a:t>
            </a:r>
            <a:r>
              <a:rPr lang="ru-RU" dirty="0" err="1">
                <a:solidFill>
                  <a:srgbClr val="000000"/>
                </a:solidFill>
                <a:latin typeface="Arial"/>
              </a:rPr>
              <a:t>Ч</a:t>
            </a:r>
            <a:r>
              <a:rPr lang="ru-RU" baseline="-25000" dirty="0" err="1">
                <a:solidFill>
                  <a:srgbClr val="000000"/>
                </a:solidFill>
                <a:latin typeface="Arial"/>
              </a:rPr>
              <a:t>я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) к среднесписочной (</a:t>
            </a:r>
            <a:r>
              <a:rPr lang="ru-RU" dirty="0" err="1">
                <a:solidFill>
                  <a:srgbClr val="000000"/>
                </a:solidFill>
                <a:latin typeface="Arial"/>
              </a:rPr>
              <a:t>Ч</a:t>
            </a:r>
            <a:r>
              <a:rPr lang="ru-RU" baseline="-25000" dirty="0" err="1">
                <a:solidFill>
                  <a:srgbClr val="000000"/>
                </a:solidFill>
                <a:latin typeface="Arial"/>
              </a:rPr>
              <a:t>сс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) в плановых расчетах используется специальный коэффициент (</a:t>
            </a:r>
            <a:r>
              <a:rPr lang="ru-RU" dirty="0" err="1">
                <a:solidFill>
                  <a:srgbClr val="000000"/>
                </a:solidFill>
                <a:latin typeface="Arial"/>
              </a:rPr>
              <a:t>Ксс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), который характеризует </a:t>
            </a:r>
            <a:r>
              <a:rPr lang="ru-RU" b="1" i="1" dirty="0">
                <a:solidFill>
                  <a:srgbClr val="000000"/>
                </a:solidFill>
                <a:latin typeface="Arial"/>
              </a:rPr>
              <a:t>соотношение явочной и среднесписоч­ной численности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 в отчетном периоде или отношение номинального фонда рабочего времени к полезному в плановом периоде:</a:t>
            </a:r>
          </a:p>
          <a:p>
            <a:pPr marL="0" indent="0" algn="ctr">
              <a:buNone/>
            </a:pPr>
            <a:r>
              <a:rPr lang="ru-RU" dirty="0">
                <a:solidFill>
                  <a:srgbClr val="000000"/>
                </a:solidFill>
                <a:latin typeface="Arial"/>
              </a:rPr>
              <a:t>Ч</a:t>
            </a:r>
            <a:r>
              <a:rPr lang="ru-RU" baseline="-25000" dirty="0">
                <a:solidFill>
                  <a:srgbClr val="000000"/>
                </a:solidFill>
                <a:latin typeface="Arial"/>
              </a:rPr>
              <a:t>СС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 = </a:t>
            </a:r>
            <a:r>
              <a:rPr lang="ru-RU" dirty="0" smtClean="0">
                <a:solidFill>
                  <a:srgbClr val="000000"/>
                </a:solidFill>
                <a:latin typeface="Arial"/>
              </a:rPr>
              <a:t>Ч</a:t>
            </a:r>
            <a:r>
              <a:rPr lang="ru-RU" baseline="-25000" dirty="0" smtClean="0">
                <a:solidFill>
                  <a:srgbClr val="000000"/>
                </a:solidFill>
                <a:latin typeface="Arial"/>
              </a:rPr>
              <a:t>Я</a:t>
            </a:r>
            <a:r>
              <a:rPr lang="ru-RU" dirty="0" smtClean="0">
                <a:solidFill>
                  <a:srgbClr val="000000"/>
                </a:solidFill>
                <a:latin typeface="Arial"/>
              </a:rPr>
              <a:t>*К</a:t>
            </a:r>
            <a:r>
              <a:rPr lang="ru-RU" baseline="-25000" dirty="0" smtClean="0">
                <a:solidFill>
                  <a:srgbClr val="000000"/>
                </a:solidFill>
                <a:latin typeface="Arial"/>
              </a:rPr>
              <a:t>СС</a:t>
            </a:r>
            <a:endParaRPr lang="ru-RU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174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Arial"/>
              </a:rPr>
              <a:t>Ме­тоды 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планирования численности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355600" algn="just">
              <a:buNone/>
            </a:pPr>
            <a:r>
              <a:rPr lang="ru-RU" dirty="0">
                <a:solidFill>
                  <a:srgbClr val="000000"/>
                </a:solidFill>
                <a:latin typeface="Arial"/>
              </a:rPr>
              <a:t>Основой для расчета плановой численности ППП является за­планированный объем производства, рост производительности труда, трудоемкость изготовления одного изделия и товарного (ва­лового) выпуска, а также полезный фонд рабочего времени. </a:t>
            </a:r>
            <a:endParaRPr lang="ru-RU" dirty="0" smtClean="0">
              <a:solidFill>
                <a:srgbClr val="000000"/>
              </a:solidFill>
              <a:latin typeface="Arial"/>
            </a:endParaRPr>
          </a:p>
          <a:p>
            <a:pPr marL="0" indent="355600" algn="just">
              <a:buNone/>
            </a:pPr>
            <a:r>
              <a:rPr lang="ru-RU" dirty="0" smtClean="0">
                <a:solidFill>
                  <a:srgbClr val="000000"/>
                </a:solidFill>
                <a:latin typeface="Arial"/>
              </a:rPr>
              <a:t>В 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за­висимости от состава исходных данных выделяют </a:t>
            </a:r>
            <a:r>
              <a:rPr lang="ru-RU" dirty="0" smtClean="0">
                <a:solidFill>
                  <a:srgbClr val="000000"/>
                </a:solidFill>
                <a:latin typeface="Arial"/>
              </a:rPr>
              <a:t>ме­тоды 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планирования численности:</a:t>
            </a:r>
          </a:p>
          <a:p>
            <a:pPr algn="just">
              <a:buFont typeface="Arial"/>
              <a:buChar char="•"/>
            </a:pPr>
            <a:r>
              <a:rPr lang="ru-RU" dirty="0">
                <a:solidFill>
                  <a:srgbClr val="000000"/>
                </a:solidFill>
                <a:latin typeface="Arial"/>
              </a:rPr>
              <a:t>метод корректировки базовой численности;</a:t>
            </a:r>
          </a:p>
          <a:p>
            <a:pPr algn="just">
              <a:buFont typeface="Arial"/>
              <a:buChar char="•"/>
            </a:pPr>
            <a:r>
              <a:rPr lang="ru-RU" dirty="0">
                <a:solidFill>
                  <a:srgbClr val="000000"/>
                </a:solidFill>
                <a:latin typeface="Arial"/>
              </a:rPr>
              <a:t>на основе трудоемкости производственной программы;</a:t>
            </a:r>
          </a:p>
          <a:p>
            <a:pPr algn="just">
              <a:buFont typeface="Arial"/>
              <a:buChar char="•"/>
            </a:pPr>
            <a:r>
              <a:rPr lang="ru-RU" dirty="0">
                <a:solidFill>
                  <a:srgbClr val="000000"/>
                </a:solidFill>
                <a:latin typeface="Arial"/>
              </a:rPr>
              <a:t>на основе производительности труда.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314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Показатели динамики </a:t>
            </a:r>
            <a:r>
              <a:rPr lang="ru-RU" dirty="0"/>
              <a:t>численности </a:t>
            </a:r>
            <a:r>
              <a:rPr lang="ru-RU" dirty="0" smtClean="0"/>
              <a:t>персонала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77800" indent="-177800">
              <a:buNone/>
            </a:pPr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b="1" i="1" dirty="0"/>
              <a:t>Индекс среднесписочной численности работающих </a:t>
            </a:r>
            <a:r>
              <a:rPr lang="ru-RU" dirty="0"/>
              <a:t>определяется отношением среднесписочной численности рабо­тающих в фирме (структурном подразделении) в расчете на один календарный день в отчетном (планируемом) году и в ба­зисном году.</a:t>
            </a:r>
          </a:p>
          <a:p>
            <a:pPr marL="177800" indent="-177800">
              <a:buNone/>
            </a:pPr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b="1" i="1" dirty="0"/>
              <a:t>Индекс удельного веса персонала данной категории </a:t>
            </a:r>
            <a:r>
              <a:rPr lang="ru-RU" dirty="0"/>
              <a:t>оп­ределяется отношением удельного веса </a:t>
            </a:r>
            <a:r>
              <a:rPr lang="en-US" i="1" dirty="0" smtClean="0"/>
              <a:t>i</a:t>
            </a:r>
            <a:r>
              <a:rPr lang="en-US" dirty="0" smtClean="0"/>
              <a:t>-</a:t>
            </a:r>
            <a:r>
              <a:rPr lang="ru-RU" dirty="0" smtClean="0"/>
              <a:t>й </a:t>
            </a:r>
            <a:r>
              <a:rPr lang="ru-RU" dirty="0"/>
              <a:t>категории работников в общей численности персонала в отчетном (планируемом) году к удельному их весу в базисном году.</a:t>
            </a:r>
          </a:p>
          <a:p>
            <a:pPr marL="177800" indent="-177800">
              <a:buNone/>
            </a:pPr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b="1" i="1" dirty="0"/>
              <a:t>Индекс численности рабочей силы </a:t>
            </a:r>
            <a:r>
              <a:rPr lang="ru-RU" dirty="0"/>
              <a:t>определяется с уче­том изменения численности работников (обычно по отдельным ка­тегориям) на начало и конец анализируемого периода.</a:t>
            </a:r>
          </a:p>
          <a:p>
            <a:pPr marL="177800" indent="-177800">
              <a:buNone/>
            </a:pPr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b="1" i="1" dirty="0"/>
              <a:t>Коэффициент выбытия кадров </a:t>
            </a:r>
            <a:r>
              <a:rPr lang="ru-RU" dirty="0"/>
              <a:t>определяется отноше­нием количества уволенных работников за анализируемый период к среднесписочной численности работников за тот же период (в %).</a:t>
            </a:r>
          </a:p>
          <a:p>
            <a:pPr marL="177800" indent="-177800">
              <a:buNone/>
            </a:pPr>
            <a:r>
              <a:rPr lang="ru-RU" dirty="0" smtClean="0"/>
              <a:t>5</a:t>
            </a:r>
            <a:r>
              <a:rPr lang="ru-RU" dirty="0"/>
              <a:t>. </a:t>
            </a:r>
            <a:r>
              <a:rPr lang="ru-RU" b="1" i="1" dirty="0"/>
              <a:t>Коэффициент приема кадров </a:t>
            </a:r>
            <a:r>
              <a:rPr lang="ru-RU" dirty="0"/>
              <a:t>определяется отношени­ем количества принятых работников за анализируемый период к среднесписочной численности работников за тот же период (в %).</a:t>
            </a:r>
          </a:p>
          <a:p>
            <a:pPr marL="177800" indent="-177800">
              <a:buNone/>
            </a:pPr>
            <a:r>
              <a:rPr lang="ru-RU" dirty="0" smtClean="0"/>
              <a:t>6</a:t>
            </a:r>
            <a:r>
              <a:rPr lang="ru-RU" dirty="0"/>
              <a:t>. </a:t>
            </a:r>
            <a:r>
              <a:rPr lang="ru-RU" b="1" i="1" dirty="0"/>
              <a:t>Коэффициент текучести кадров </a:t>
            </a:r>
            <a:r>
              <a:rPr lang="ru-RU" dirty="0"/>
              <a:t>определяется делени­ем числа работников фирмы (подразделения), уволенных по не­плановым причинам на среднесписочное число работников за тот же период (в %).</a:t>
            </a:r>
          </a:p>
          <a:p>
            <a:pPr marL="177800" indent="-177800">
              <a:buNone/>
            </a:pPr>
            <a:r>
              <a:rPr lang="ru-RU" dirty="0" smtClean="0"/>
              <a:t>7</a:t>
            </a:r>
            <a:r>
              <a:rPr lang="ru-RU" dirty="0"/>
              <a:t>. </a:t>
            </a:r>
            <a:r>
              <a:rPr lang="ru-RU" b="1" i="1" dirty="0"/>
              <a:t>Коэффициент явки </a:t>
            </a:r>
            <a:r>
              <a:rPr lang="ru-RU" dirty="0"/>
              <a:t>определяется отношением явочного числа работников к среднесписочному числу работников. Коэффициент явки обычно рассчитывается как средневзвешенная величина.</a:t>
            </a:r>
          </a:p>
          <a:p>
            <a:pPr marL="177800" indent="-177800">
              <a:buNone/>
            </a:pPr>
            <a:r>
              <a:rPr lang="ru-RU" dirty="0" smtClean="0"/>
              <a:t>8</a:t>
            </a:r>
            <a:r>
              <a:rPr lang="ru-RU" dirty="0"/>
              <a:t>. </a:t>
            </a:r>
            <a:r>
              <a:rPr lang="ru-RU" b="1" i="1" dirty="0"/>
              <a:t>Относительный излишек (недостаток) рабочей силы </a:t>
            </a:r>
            <a:r>
              <a:rPr lang="ru-RU" dirty="0"/>
              <a:t>определяется сравнением фактической численности работающих с плановой среднесписочной численностью, скорректи­рованной на уровень выполнения плана по объему товарной (вало­вой) продукции.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5523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Действия, принимаемые менеджерами в отношении персонала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5" name="Содержимое 4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295400"/>
            <a:ext cx="8001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Преимущества кадрового планирования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70000" lnSpcReduction="20000"/>
          </a:bodyPr>
          <a:lstStyle/>
          <a:p>
            <a:pPr lvl="1"/>
            <a:r>
              <a:rPr lang="ru-RU" dirty="0" smtClean="0"/>
              <a:t>Организация лучше подготовлена для преодоления последствий изменения внешней среды деятельности.</a:t>
            </a:r>
            <a:endParaRPr lang="ru-RU" sz="2400" dirty="0" smtClean="0"/>
          </a:p>
          <a:p>
            <a:pPr lvl="1"/>
            <a:r>
              <a:rPr lang="ru-RU" dirty="0" smtClean="0"/>
              <a:t>Тщательное определение возможных будущих потребностей в человеческих ресурсах помогает организации найти новые и более эффективные способы управления человеческими ресурсами.</a:t>
            </a:r>
            <a:endParaRPr lang="ru-RU" sz="2400" dirty="0" smtClean="0"/>
          </a:p>
          <a:p>
            <a:pPr lvl="1"/>
            <a:r>
              <a:rPr lang="ru-RU" dirty="0" smtClean="0"/>
              <a:t>Организация может избежать избытка и дефицита сотрудников.</a:t>
            </a:r>
            <a:endParaRPr lang="ru-RU" sz="2400" dirty="0" smtClean="0"/>
          </a:p>
          <a:p>
            <a:pPr lvl="1"/>
            <a:r>
              <a:rPr lang="ru-RU" dirty="0" smtClean="0"/>
              <a:t>Планирование поможет организации создать и в дальнейшем развивать программы обучения персонала и обеспечения преемственности руководства.</a:t>
            </a:r>
            <a:endParaRPr lang="ru-RU" sz="2400" dirty="0" smtClean="0"/>
          </a:p>
          <a:p>
            <a:pPr lvl="1"/>
            <a:r>
              <a:rPr lang="ru-RU" dirty="0" smtClean="0"/>
              <a:t>Руководство вынуждено будет критически оценить сильные и слабые стороны человеческих ресурсов компании и политики в области персонала.</a:t>
            </a:r>
            <a:endParaRPr lang="ru-RU" sz="2400" dirty="0" smtClean="0"/>
          </a:p>
          <a:p>
            <a:pPr lvl="1"/>
            <a:r>
              <a:rPr lang="ru-RU" dirty="0" smtClean="0"/>
              <a:t>Позволит избежать дублирования усилий работников компании и улучшить их координацию и интеграцию при выполнении работы.</a:t>
            </a:r>
            <a:endParaRPr lang="ru-RU" sz="240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5 Кадровый контроллинг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dirty="0" smtClean="0"/>
              <a:t>расширение традиционного понимания кадрового контроля корректирующего типа.</a:t>
            </a:r>
          </a:p>
          <a:p>
            <a:pPr>
              <a:buNone/>
            </a:pPr>
            <a:r>
              <a:rPr lang="ru-RU" dirty="0" smtClean="0"/>
              <a:t>Функции контроллинга: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координация, </a:t>
            </a:r>
          </a:p>
          <a:p>
            <a:pPr>
              <a:buFont typeface="Wingdings" pitchFamily="2" charset="2"/>
              <a:buChar char="ü"/>
            </a:pPr>
            <a:r>
              <a:rPr lang="ru-RU" dirty="0" err="1" smtClean="0"/>
              <a:t>целеполагание</a:t>
            </a:r>
            <a:r>
              <a:rPr lang="ru-RU" dirty="0" smtClean="0"/>
              <a:t>,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планирование, контроль,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информация.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Кадровое планирование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- составная часть планирования организации, направленная на подготовку кадров, обеспечение пропорционального и динамичного развития персонала, расчет его профессионально-квалификационной структуры, определение общей и дополнительной потребности, на контроль за его использованием.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Цели</a:t>
            </a:r>
            <a:r>
              <a:rPr lang="ru-RU" i="1" dirty="0" smtClean="0"/>
              <a:t> </a:t>
            </a:r>
            <a:r>
              <a:rPr lang="ru-RU" dirty="0" smtClean="0"/>
              <a:t>кадрового контроллинга:</a:t>
            </a:r>
          </a:p>
          <a:p>
            <a:pPr>
              <a:buNone/>
            </a:pPr>
            <a:r>
              <a:rPr lang="ru-RU" dirty="0" smtClean="0"/>
              <a:t>1. поддержка кадрового планирования;</a:t>
            </a:r>
          </a:p>
          <a:p>
            <a:pPr>
              <a:buNone/>
            </a:pPr>
            <a:r>
              <a:rPr lang="ru-RU" dirty="0" smtClean="0"/>
              <a:t>2. обеспечение гарантий и надежности информации о персонале;</a:t>
            </a:r>
          </a:p>
          <a:p>
            <a:pPr>
              <a:buNone/>
            </a:pPr>
            <a:r>
              <a:rPr lang="ru-RU" dirty="0" smtClean="0"/>
              <a:t>3. обеспечение координации в рамках функциональных подсистем системы УП и по отношению к другим подсистемам организации;</a:t>
            </a:r>
          </a:p>
          <a:p>
            <a:pPr>
              <a:buNone/>
            </a:pPr>
            <a:r>
              <a:rPr lang="ru-RU" dirty="0" smtClean="0"/>
              <a:t>4. повышение гибкости в УП на основе своевременного выявления недостатков и рисков в кадровой работе.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Задачи кадрового контроллинга в рамках кадрового планирования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- Создание системы кадрового планирования и контроля;</a:t>
            </a:r>
          </a:p>
          <a:p>
            <a:pPr>
              <a:buNone/>
            </a:pPr>
            <a:r>
              <a:rPr lang="ru-RU" dirty="0" smtClean="0"/>
              <a:t>- Создание кадровой информационной системы;</a:t>
            </a:r>
          </a:p>
          <a:p>
            <a:pPr>
              <a:buNone/>
            </a:pPr>
            <a:r>
              <a:rPr lang="ru-RU" dirty="0" smtClean="0"/>
              <a:t>- Координация кадрового планирования;</a:t>
            </a:r>
          </a:p>
          <a:p>
            <a:pPr>
              <a:buNone/>
            </a:pPr>
            <a:r>
              <a:rPr lang="ru-RU" dirty="0" smtClean="0"/>
              <a:t>- Проведение исследований эффективности планов;</a:t>
            </a:r>
          </a:p>
          <a:p>
            <a:pPr>
              <a:buNone/>
            </a:pPr>
            <a:r>
              <a:rPr lang="ru-RU" dirty="0" smtClean="0"/>
              <a:t>- Выполнение функций кадрового аудита;</a:t>
            </a:r>
          </a:p>
          <a:p>
            <a:pPr>
              <a:buNone/>
            </a:pPr>
            <a:r>
              <a:rPr lang="ru-RU" dirty="0" smtClean="0"/>
              <a:t>- Создание системы кадровой информации;</a:t>
            </a:r>
          </a:p>
          <a:p>
            <a:pPr>
              <a:buNone/>
            </a:pPr>
            <a:r>
              <a:rPr lang="ru-RU" dirty="0" smtClean="0"/>
              <a:t>- Составление отчетов по кадрам.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Итак, выводы </a:t>
            </a:r>
            <a:r>
              <a:rPr lang="ru-RU" smtClean="0"/>
              <a:t>по лекции?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Цели и задачи кадрового планирования в организации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Содержимое 4" descr="http://arkada-arhiv.narod.ru/7.1.bmp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524000"/>
            <a:ext cx="7772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19400"/>
            <a:ext cx="2133600" cy="1143000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>Содержание процесса кадрового планирования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Содержимое 4" descr="http://arkada-arhiv.narod.ru/7.1.1.bmp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304800"/>
            <a:ext cx="59436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планов по персоналу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Calibri"/>
              </a:rPr>
              <a:t>Различают несколько </a:t>
            </a:r>
            <a:r>
              <a:rPr lang="ru-RU" b="1" i="1" dirty="0" smtClean="0">
                <a:solidFill>
                  <a:srgbClr val="000000"/>
                </a:solidFill>
                <a:latin typeface="Times New Roman"/>
                <a:ea typeface="Times New Roman"/>
                <a:cs typeface="Calibri"/>
              </a:rPr>
              <a:t>видов планов по персоналу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Calibri"/>
              </a:rPr>
              <a:t>: но найму, обучению, использованию, сохранению и др.</a:t>
            </a:r>
          </a:p>
          <a:p>
            <a:pPr>
              <a:buNone/>
            </a:pPr>
            <a:r>
              <a:rPr lang="ru-RU" dirty="0" smtClean="0"/>
              <a:t>В зависимости от длительности планового периода: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Краткосрочные планы (на период до 12 месяцев).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Среднесрочные планы (на период от 1 до 5 лет).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Долгосрочные планы (на 5 – 10 лет).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Этапы процесса планирования: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ü"/>
            </a:pPr>
            <a:r>
              <a:rPr lang="ru-RU" dirty="0" smtClean="0"/>
              <a:t>оценка наличных ресурсов,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/>
              <a:t>оценка будущих потребностей,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/>
              <a:t>разработка программы удовлетворения будущих потребностей.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 Сущность кадрового планирования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Calibri"/>
              </a:rPr>
              <a:t>Основная задача кадрового планирования -  определение потребностей организации в человеческих ресурсах в краткосрочной и долгосрочной перспективе.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Причины необходимости планирования персонала: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/>
              <a:t>сотрудники с необходимыми знаниями и способностями не всегда находятся в распоряжении предприятия;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/>
              <a:t>излишний персонал не может все время эффективно применяться на предприятии.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</TotalTime>
  <Words>1668</Words>
  <Application>Microsoft Office PowerPoint</Application>
  <PresentationFormat>Экран (4:3)</PresentationFormat>
  <Paragraphs>201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Office Theme</vt:lpstr>
      <vt:lpstr>Кадровое планирование</vt:lpstr>
      <vt:lpstr>Инструменты реализации кадровой политики </vt:lpstr>
      <vt:lpstr> Кадровое планирование</vt:lpstr>
      <vt:lpstr>Цели и задачи кадрового планирования в организации</vt:lpstr>
      <vt:lpstr>Содержание процесса кадрового планирования</vt:lpstr>
      <vt:lpstr>Виды планов по персоналу</vt:lpstr>
      <vt:lpstr>Этапы процесса планирования:</vt:lpstr>
      <vt:lpstr>2 Сущность кадрового планирования</vt:lpstr>
      <vt:lpstr>Презентация PowerPoint</vt:lpstr>
      <vt:lpstr>Презентация PowerPoint</vt:lpstr>
      <vt:lpstr>Аспекты планирования персонала </vt:lpstr>
      <vt:lpstr>Презентация PowerPoint</vt:lpstr>
      <vt:lpstr>Разделы планирования набора персонала </vt:lpstr>
      <vt:lpstr>Мероприятия в планировании высвобождения персонала </vt:lpstr>
      <vt:lpstr>Планирование использования персонала </vt:lpstr>
      <vt:lpstr>Планирование развития персонала </vt:lpstr>
      <vt:lpstr>Основные статьи затрат на персонал</vt:lpstr>
      <vt:lpstr>3 Этапы кадрового планирования</vt:lpstr>
      <vt:lpstr>Методы определения количественной потребности в кадрах</vt:lpstr>
      <vt:lpstr>Подходы определения качественной потребности в кадрах</vt:lpstr>
      <vt:lpstr>4 Определение потребности в персонале</vt:lpstr>
      <vt:lpstr>Расчет общей потребности в персонале (Оп)</vt:lpstr>
      <vt:lpstr>Явочная, списочная и среднесписочная численность</vt:lpstr>
      <vt:lpstr>Среднесписочная численность</vt:lpstr>
      <vt:lpstr>Ме­тоды планирования численности</vt:lpstr>
      <vt:lpstr>Показатели динамики численности персонала</vt:lpstr>
      <vt:lpstr>Действия, принимаемые менеджерами в отношении персонала</vt:lpstr>
      <vt:lpstr>Преимущества кадрового планирования </vt:lpstr>
      <vt:lpstr>5 Кадровый контроллинг</vt:lpstr>
      <vt:lpstr>Презентация PowerPoint</vt:lpstr>
      <vt:lpstr>Задачи кадрового контроллинга в рамках кадрового планирования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Кадровое планирование</dc:title>
  <dc:creator>Luba</dc:creator>
  <cp:lastModifiedBy>Admin</cp:lastModifiedBy>
  <cp:revision>12</cp:revision>
  <dcterms:created xsi:type="dcterms:W3CDTF">2006-08-16T00:00:00Z</dcterms:created>
  <dcterms:modified xsi:type="dcterms:W3CDTF">2023-03-30T02:34:08Z</dcterms:modified>
</cp:coreProperties>
</file>