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58" r:id="rId42"/>
    <p:sldId id="259" r:id="rId43"/>
    <p:sldId id="299" r:id="rId44"/>
    <p:sldId id="300" r:id="rId45"/>
    <p:sldId id="301" r:id="rId46"/>
    <p:sldId id="302" r:id="rId47"/>
    <p:sldId id="304" r:id="rId48"/>
    <p:sldId id="303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9425B-7611-4543-9A69-597E2ACCA627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47080-E45A-4CD0-9C16-8DA1AF66B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7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148-DB86-4E7D-817A-2D47A80819EB}" type="datetime1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B420-7B05-43CE-B272-3297CDAB6DFF}" type="datetime1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D50C-6A5E-4ADB-AC34-A43A276D6BFD}" type="datetime1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8757-41C2-4323-BFB0-D8D1799DD2B7}" type="datetime1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B853-93DB-4B71-AF4C-0538264B0B57}" type="datetime1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9F60-3EC6-41BE-A441-38F72A4B596F}" type="datetime1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ECE2-3286-48AB-A7A9-604B98BEDE8F}" type="datetime1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5127-1074-42AC-9EF5-828AF8BE05C7}" type="datetime1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14B-D149-434E-9E88-73F19C22414B}" type="datetime1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9600-4696-4D1F-BF37-021BA125DED1}" type="datetime1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60EA-B36B-4AFE-90BC-9173382E8C54}" type="datetime1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A3D7-E127-4625-ADE3-C5D6115413DC}" type="datetime1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Планирование численности, потребности и структуры персонала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1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Сферы взаимодействия </a:t>
            </a:r>
            <a:r>
              <a:rPr lang="ru-RU" sz="3200" dirty="0"/>
              <a:t>организационных инструментов </a:t>
            </a:r>
            <a:r>
              <a:rPr lang="ru-RU" sz="3200" dirty="0" smtClean="0"/>
              <a:t>при </a:t>
            </a:r>
            <a:r>
              <a:rPr lang="ru-RU" sz="3200" dirty="0"/>
              <a:t>планировании персонала </a:t>
            </a:r>
            <a:r>
              <a:rPr lang="ru-RU" sz="3200" dirty="0" smtClean="0"/>
              <a:t>организации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9"/>
            <a:ext cx="8229600" cy="4032448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  <a:tabLst>
                <a:tab pos="627063" algn="l"/>
              </a:tabLst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b="1" i="1" dirty="0"/>
              <a:t>политика занятости в организации </a:t>
            </a:r>
            <a:r>
              <a:rPr lang="ru-RU" dirty="0"/>
              <a:t>— наем работников с </a:t>
            </a:r>
            <a:r>
              <a:rPr lang="ru-RU" dirty="0" smtClean="0"/>
              <a:t>учетом </a:t>
            </a:r>
            <a:r>
              <a:rPr lang="ru-RU" dirty="0"/>
              <a:t>их квалификации, долгосрочные трудовые отношения;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</a:t>
            </a:r>
            <a:r>
              <a:rPr lang="ru-RU" b="1" i="1" dirty="0"/>
              <a:t>руководство персоналом </a:t>
            </a:r>
            <a:r>
              <a:rPr lang="ru-RU" dirty="0"/>
              <a:t>— привлечение работников к </a:t>
            </a:r>
            <a:r>
              <a:rPr lang="ru-RU" dirty="0" smtClean="0"/>
              <a:t>выявлению </a:t>
            </a:r>
            <a:r>
              <a:rPr lang="ru-RU" dirty="0"/>
              <a:t>и решению возникающих проблем в соответствующей </a:t>
            </a:r>
            <a:r>
              <a:rPr lang="ru-RU" dirty="0" smtClean="0"/>
              <a:t>организационной </a:t>
            </a:r>
            <a:r>
              <a:rPr lang="ru-RU" dirty="0"/>
              <a:t>сфере, регулярные развивающие беседы с сотрудника ми, в результате которых достигается обратная связь и учитывается прогресс в обучении персонала работе;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</a:t>
            </a:r>
            <a:r>
              <a:rPr lang="ru-RU" b="1" i="1" dirty="0"/>
              <a:t>организация работ </a:t>
            </a:r>
            <a:r>
              <a:rPr lang="ru-RU" dirty="0"/>
              <a:t>— распределение видов деятельности, </a:t>
            </a:r>
            <a:r>
              <a:rPr lang="ru-RU" dirty="0" smtClean="0"/>
              <a:t>повышающих </a:t>
            </a:r>
            <a:r>
              <a:rPr lang="ru-RU" dirty="0"/>
              <a:t>квалификацию, регулярная смена заданий с целью раз вития разных навыков;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</a:t>
            </a:r>
            <a:r>
              <a:rPr lang="ru-RU" b="1" i="1" dirty="0"/>
              <a:t>развитие персонала </a:t>
            </a:r>
            <a:r>
              <a:rPr lang="ru-RU" dirty="0"/>
              <a:t>— </a:t>
            </a:r>
            <a:r>
              <a:rPr lang="ru-RU" dirty="0" smtClean="0"/>
              <a:t>проведение </a:t>
            </a:r>
            <a:r>
              <a:rPr lang="ru-RU" dirty="0"/>
              <a:t>мероприятий по обучению и повышению квалификации на различных ступенях карьеры.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7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Стратегические </a:t>
            </a:r>
            <a:r>
              <a:rPr lang="ru-RU" sz="3600" dirty="0"/>
              <a:t>вопросы «управления численностью</a:t>
            </a:r>
            <a:r>
              <a:rPr lang="ru-RU" sz="3600" dirty="0" smtClean="0"/>
              <a:t>»</a:t>
            </a:r>
            <a:r>
              <a:rPr lang="ru-RU" sz="3600" dirty="0"/>
              <a:t> </a:t>
            </a:r>
            <a:r>
              <a:rPr lang="ru-RU" sz="3600" dirty="0" smtClean="0"/>
              <a:t>при </a:t>
            </a:r>
            <a:r>
              <a:rPr lang="ru-RU" sz="3600" dirty="0"/>
              <a:t>планировании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55600">
              <a:buNone/>
              <a:tabLst>
                <a:tab pos="711200" algn="l"/>
              </a:tabLst>
            </a:pPr>
            <a:r>
              <a:rPr lang="ru-RU" dirty="0" smtClean="0"/>
              <a:t>1</a:t>
            </a:r>
            <a:r>
              <a:rPr lang="ru-RU" dirty="0"/>
              <a:t>.	Планируемое увеличение продаж по сравнению с </a:t>
            </a:r>
            <a:r>
              <a:rPr lang="ru-RU" dirty="0" smtClean="0"/>
              <a:t>предыдущим </a:t>
            </a:r>
            <a:r>
              <a:rPr lang="ru-RU" dirty="0"/>
              <a:t>периодом.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2.	Вероятность открытия подразделений или аренды новых </a:t>
            </a:r>
            <a:r>
              <a:rPr lang="ru-RU" dirty="0" smtClean="0"/>
              <a:t>площадей</a:t>
            </a:r>
            <a:r>
              <a:rPr lang="ru-RU" dirty="0"/>
              <a:t>.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3.	Удовлетворенность руководства квалификацией персонала.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4.	Возможность разработки новых продуктов.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5.	Планы по открытию или закрытию региональных филиалов.</a:t>
            </a:r>
          </a:p>
          <a:p>
            <a:pPr marL="0" indent="355600">
              <a:buNone/>
              <a:tabLst>
                <a:tab pos="711200" algn="l"/>
              </a:tabLst>
            </a:pPr>
            <a:endParaRPr lang="ru-RU" dirty="0" smtClean="0"/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 smtClean="0"/>
              <a:t>При </a:t>
            </a:r>
            <a:r>
              <a:rPr lang="ru-RU" dirty="0"/>
              <a:t>планировании необходимо </a:t>
            </a:r>
            <a:r>
              <a:rPr lang="ru-RU" dirty="0" smtClean="0"/>
              <a:t>изучить: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 smtClean="0"/>
              <a:t>1</a:t>
            </a:r>
            <a:r>
              <a:rPr lang="ru-RU" dirty="0"/>
              <a:t>.	Штатное расписание.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2.	Личные данные сотрудников, в том числе сведения о </a:t>
            </a:r>
            <a:r>
              <a:rPr lang="ru-RU" dirty="0" smtClean="0"/>
              <a:t>дополнительных </a:t>
            </a:r>
            <a:r>
              <a:rPr lang="ru-RU" dirty="0"/>
              <a:t>навыках.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3.	Показатели текучести кадров и ее причины.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4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2082552"/>
            <a:ext cx="2962672" cy="2692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Стратегическая карта бизнес-процесса «Управление численностью»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"/>
            <a:ext cx="4376398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862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планирования </a:t>
            </a:r>
            <a:r>
              <a:rPr lang="ru-RU" dirty="0"/>
              <a:t>персонала компании «Лукойл»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915661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88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35000"/>
            <a:ext cx="8352927" cy="704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54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" y="1412776"/>
            <a:ext cx="925195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43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409" y="1484784"/>
            <a:ext cx="996067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690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Потери, вызванные снижением производительности труда у рабочих перед увольнением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т</a:t>
            </a:r>
            <a:r>
              <a:rPr lang="ru-RU" dirty="0"/>
              <a:t>. е. стоимость недополученной </a:t>
            </a:r>
            <a:r>
              <a:rPr lang="ru-RU" dirty="0" smtClean="0"/>
              <a:t>продукции</a:t>
            </a:r>
            <a:r>
              <a:rPr lang="ru-RU" dirty="0"/>
              <a:t>, определяется как произведение коэффициента снижения производительности труда, ее среднедневного уровня, числа дней адаптации, числа работников, выбывших по причине текучести: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Вi</a:t>
            </a:r>
            <a:r>
              <a:rPr lang="ru-RU" dirty="0"/>
              <a:t> — средняя выработка;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Кп</a:t>
            </a:r>
            <a:r>
              <a:rPr lang="ru-RU" dirty="0" smtClean="0"/>
              <a:t> </a:t>
            </a:r>
            <a:r>
              <a:rPr lang="ru-RU" dirty="0"/>
              <a:t>— коэффициент </a:t>
            </a:r>
            <a:r>
              <a:rPr lang="ru-RU" dirty="0" smtClean="0"/>
              <a:t>производительности </a:t>
            </a:r>
            <a:r>
              <a:rPr lang="ru-RU" dirty="0"/>
              <a:t>труда перед увольнением;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Ду</a:t>
            </a:r>
            <a:r>
              <a:rPr lang="ru-RU" dirty="0" smtClean="0"/>
              <a:t> </a:t>
            </a:r>
            <a:r>
              <a:rPr lang="ru-RU" dirty="0"/>
              <a:t>- число дней перед увольнением, когда наблюдается падение производительности труда;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 </a:t>
            </a:r>
            <a:r>
              <a:rPr lang="ru-RU" dirty="0"/>
              <a:t>— число работников, выбывших по причине текучести.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5390"/>
            <a:ext cx="2905767" cy="71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65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Потери, вызванные недостаточным уровнем производительности труда вновь принятых рабочих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определяются </a:t>
            </a:r>
            <a:r>
              <a:rPr lang="ru-RU" dirty="0"/>
              <a:t>как произведение числа работников, выбывших по причине текучести, суммы </a:t>
            </a:r>
            <a:r>
              <a:rPr lang="ru-RU" dirty="0" smtClean="0"/>
              <a:t>произведений </a:t>
            </a:r>
            <a:r>
              <a:rPr lang="ru-RU" dirty="0"/>
              <a:t>показателей среднедневной выработки рабочего в каждом месяце периода адаптации, помесячных коэффициентов снижения производительности труда и числа дней в соответствующем месяце: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 smtClean="0"/>
              <a:t>Вд</a:t>
            </a:r>
            <a:r>
              <a:rPr lang="ru-RU" dirty="0" smtClean="0"/>
              <a:t> </a:t>
            </a:r>
            <a:r>
              <a:rPr lang="ru-RU" dirty="0"/>
              <a:t>— среднедневная выработка рабочего в каждом месяце </a:t>
            </a:r>
            <a:r>
              <a:rPr lang="ru-RU" dirty="0" smtClean="0"/>
              <a:t>периода </a:t>
            </a:r>
            <a:r>
              <a:rPr lang="ru-RU" dirty="0"/>
              <a:t>адаптации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Кt</a:t>
            </a:r>
            <a:r>
              <a:rPr lang="ru-RU" dirty="0"/>
              <a:t> —</a:t>
            </a:r>
            <a:r>
              <a:rPr lang="ru-RU" dirty="0" smtClean="0"/>
              <a:t>помесячный </a:t>
            </a:r>
            <a:r>
              <a:rPr lang="ru-RU" dirty="0"/>
              <a:t>коэффициент снижения производительности за период адаптации;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t </a:t>
            </a:r>
            <a:r>
              <a:rPr lang="ru-RU" dirty="0"/>
              <a:t>— число дней в соответствующем месяце.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35" y="3429000"/>
            <a:ext cx="3594877" cy="79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21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Потери от брака у вновь поступивших работников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определяются </a:t>
            </a:r>
            <a:r>
              <a:rPr lang="ru-RU" dirty="0"/>
              <a:t>как произведение общей величины потерь от брака, доли потерь от брака у лиц, проработавших до одною года, доли текучести в </a:t>
            </a:r>
            <a:r>
              <a:rPr lang="ru-RU" dirty="0" smtClean="0"/>
              <a:t>составе </a:t>
            </a:r>
            <a:r>
              <a:rPr lang="ru-RU" dirty="0"/>
              <a:t>уволившихся, деленное на коэффициент изменения </a:t>
            </a:r>
            <a:r>
              <a:rPr lang="ru-RU" dirty="0" smtClean="0"/>
              <a:t>численности </a:t>
            </a:r>
            <a:r>
              <a:rPr lang="ru-RU" dirty="0"/>
              <a:t>работающих: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Пбр</a:t>
            </a:r>
            <a:r>
              <a:rPr lang="ru-RU" dirty="0"/>
              <a:t>. общ — общие потери от брака;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dбр</a:t>
            </a:r>
            <a:r>
              <a:rPr lang="ru-RU" dirty="0" smtClean="0"/>
              <a:t> </a:t>
            </a:r>
            <a:r>
              <a:rPr lang="ru-RU" dirty="0"/>
              <a:t>— доля потерь от брака у лиц, проработавших менее года;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d</a:t>
            </a:r>
            <a:r>
              <a:rPr lang="en-US" dirty="0" smtClean="0"/>
              <a:t>m</a:t>
            </a:r>
            <a:r>
              <a:rPr lang="ru-RU" dirty="0" smtClean="0"/>
              <a:t> </a:t>
            </a:r>
            <a:r>
              <a:rPr lang="ru-RU" dirty="0"/>
              <a:t>— доля текучести в выбытии кадров;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Кч</a:t>
            </a:r>
            <a:r>
              <a:rPr lang="ru-RU" dirty="0" smtClean="0"/>
              <a:t> </a:t>
            </a:r>
            <a:r>
              <a:rPr lang="ru-RU" dirty="0"/>
              <a:t>— коэффициент изменения численности работников в отчетном году по сравнению с базисным.</a:t>
            </a:r>
          </a:p>
          <a:p>
            <a:pPr marL="0" indent="355600">
              <a:buNone/>
            </a:pPr>
            <a:r>
              <a:rPr lang="ru-RU" dirty="0"/>
              <a:t>Общая величина потерь равна сумме всех частных потерь.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7651"/>
            <a:ext cx="3287092" cy="100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25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10% российских предприятий уделяют внимание данному вопросу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Превышение фактической численности работников предприятий над размерами экономически обоснованной численности приводит к </a:t>
            </a:r>
            <a:r>
              <a:rPr lang="ru-RU" dirty="0" smtClean="0"/>
              <a:t>издержкам:</a:t>
            </a:r>
            <a:endParaRPr lang="ru-RU" dirty="0"/>
          </a:p>
          <a:p>
            <a:pPr marL="0" indent="439738">
              <a:buNone/>
              <a:tabLst>
                <a:tab pos="711200" algn="l"/>
              </a:tabLst>
            </a:pPr>
            <a:r>
              <a:rPr lang="ru-RU" dirty="0"/>
              <a:t>•	снижению эффективности использования трудовых ресурсов;</a:t>
            </a:r>
          </a:p>
          <a:p>
            <a:pPr marL="0" indent="439738">
              <a:buNone/>
              <a:tabLst>
                <a:tab pos="711200" algn="l"/>
              </a:tabLst>
            </a:pPr>
            <a:r>
              <a:rPr lang="ru-RU" dirty="0"/>
              <a:t>•	снижению коэффициента оборота рабочей силы по приему и повышение коэффициента оборота по выбытию;</a:t>
            </a:r>
          </a:p>
          <a:p>
            <a:pPr marL="0" indent="439738">
              <a:buNone/>
              <a:tabLst>
                <a:tab pos="711200" algn="l"/>
              </a:tabLst>
            </a:pPr>
            <a:r>
              <a:rPr lang="ru-RU" dirty="0"/>
              <a:t>•	росту коэффициента текучести;</a:t>
            </a:r>
          </a:p>
          <a:p>
            <a:pPr marL="0" indent="439738">
              <a:buNone/>
              <a:tabLst>
                <a:tab pos="711200" algn="l"/>
              </a:tabLst>
            </a:pPr>
            <a:r>
              <a:rPr lang="ru-RU" dirty="0"/>
              <a:t>•	снижению уровня заработной платы, что и становилось </a:t>
            </a:r>
            <a:r>
              <a:rPr lang="ru-RU" dirty="0" smtClean="0"/>
              <a:t>причиной </a:t>
            </a:r>
            <a:r>
              <a:rPr lang="ru-RU" dirty="0"/>
              <a:t>усиления текучести кадров.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8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Затраты на замену рабочих составляют 7—12 % их годовой </a:t>
            </a:r>
            <a:r>
              <a:rPr lang="ru-RU" dirty="0" smtClean="0"/>
              <a:t>заработной </a:t>
            </a:r>
            <a:r>
              <a:rPr lang="ru-RU" dirty="0"/>
              <a:t>платы, специалистов — 18—30 %, управляющих 20—100 %.</a:t>
            </a:r>
          </a:p>
          <a:p>
            <a:pPr marL="0" indent="0">
              <a:buNone/>
            </a:pPr>
            <a:r>
              <a:rPr lang="ru-RU" dirty="0"/>
              <a:t>Уровень устойчивости кадров ( %) определяется по формуле:</a:t>
            </a:r>
          </a:p>
          <a:p>
            <a:pPr marL="0" indent="0" algn="ctr">
              <a:buNone/>
            </a:pPr>
            <a:r>
              <a:rPr lang="ru-RU" dirty="0"/>
              <a:t>У = К1 + К2+ К3,</a:t>
            </a:r>
          </a:p>
          <a:p>
            <a:pPr marL="0" indent="0">
              <a:buNone/>
            </a:pPr>
            <a:r>
              <a:rPr lang="ru-RU" dirty="0"/>
              <a:t>где К1 — процент от общего числа постоянных (годовых) </a:t>
            </a:r>
            <a:r>
              <a:rPr lang="ru-RU" dirty="0" smtClean="0"/>
              <a:t>работников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К2 </a:t>
            </a:r>
            <a:r>
              <a:rPr lang="ru-RU" dirty="0"/>
              <a:t>- процент в общем числе неудовлетворенных предприятием работников численности работников, которые в результате проведенных мероприятий удовлетворили свои притязания (</a:t>
            </a:r>
            <a:r>
              <a:rPr lang="ru-RU" dirty="0" err="1"/>
              <a:t>реадатированные</a:t>
            </a:r>
            <a:r>
              <a:rPr lang="ru-RU" dirty="0"/>
              <a:t> работники);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К3 </a:t>
            </a:r>
            <a:r>
              <a:rPr lang="ru-RU" dirty="0"/>
              <a:t>— неустойчивая часть коллектива предприятия.</a:t>
            </a:r>
          </a:p>
          <a:p>
            <a:pPr marL="0" indent="0" algn="ctr">
              <a:buNone/>
            </a:pPr>
            <a:r>
              <a:rPr lang="ru-RU" dirty="0"/>
              <a:t>К3= 100 -(К1 + К2),</a:t>
            </a:r>
          </a:p>
          <a:p>
            <a:pPr marL="0" indent="0">
              <a:buNone/>
            </a:pPr>
            <a:r>
              <a:rPr lang="ru-RU" dirty="0"/>
              <a:t>где 100 — среднесписочная численность работников на </a:t>
            </a:r>
            <a:r>
              <a:rPr lang="ru-RU" dirty="0" smtClean="0"/>
              <a:t>предприятии </a:t>
            </a:r>
            <a:r>
              <a:rPr lang="ru-RU" dirty="0"/>
              <a:t>(%).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355600">
              <a:buNone/>
            </a:pPr>
            <a:r>
              <a:rPr lang="ru-RU" dirty="0" smtClean="0"/>
              <a:t>Коллектив </a:t>
            </a:r>
            <a:r>
              <a:rPr lang="ru-RU" dirty="0"/>
              <a:t>организации представляет собой суммарное </a:t>
            </a:r>
            <a:r>
              <a:rPr lang="ru-RU" dirty="0" smtClean="0"/>
              <a:t>количество </a:t>
            </a:r>
            <a:r>
              <a:rPr lang="ru-RU" dirty="0"/>
              <a:t>перечисленных выше различных групп работников (К1 + К2 + К3).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74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Практические задачи в </a:t>
            </a:r>
            <a:r>
              <a:rPr lang="ru-RU" dirty="0"/>
              <a:t>рамках планирования движения персонала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355600">
              <a:buNone/>
              <a:tabLst>
                <a:tab pos="711200" algn="l"/>
              </a:tabLst>
            </a:pPr>
            <a:r>
              <a:rPr lang="ru-RU" dirty="0" smtClean="0"/>
              <a:t>•</a:t>
            </a:r>
            <a:r>
              <a:rPr lang="ru-RU" dirty="0"/>
              <a:t>	ориентация вновь поступающих работников на занятие тех должностей и рабочих мест, овладение теми профессиональными специальностями, которым они в наибольшей степени пригодны;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укомплектование вакансий с учетом их специфики кадрами требуемой квалификации;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создание системы </a:t>
            </a:r>
            <a:r>
              <a:rPr lang="ru-RU" dirty="0" smtClean="0"/>
              <a:t>профессионального </a:t>
            </a:r>
            <a:r>
              <a:rPr lang="ru-RU" dirty="0"/>
              <a:t>продвижения, учитывающей возраст, состояние здоровья, физические и интеллектуальные возможности личности.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20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расчета численности персонала компании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Численность </a:t>
            </a:r>
            <a:r>
              <a:rPr lang="ru-RU" dirty="0"/>
              <a:t>персонала компании по штатному расписанию 100 человек. По состоянию на 1 декабря сотрудников было 90, вакансий — 10, текучесть — 20 %, т. е. 20 человек. Предположим, что еще 10 %, или 10 работников, уйдут. Получается, что даже для сохранения </a:t>
            </a:r>
            <a:r>
              <a:rPr lang="ru-RU" dirty="0" smtClean="0"/>
              <a:t>существующей </a:t>
            </a:r>
            <a:r>
              <a:rPr lang="ru-RU" dirty="0"/>
              <a:t>численности нужно набрать 40 человек (10 + 20 + 10).</a:t>
            </a:r>
          </a:p>
          <a:p>
            <a:pPr marL="0" indent="0">
              <a:buNone/>
            </a:pPr>
            <a:r>
              <a:rPr lang="ru-RU" dirty="0"/>
              <a:t>В случае если ожидается повышение продаж на 20 % (и </a:t>
            </a:r>
            <a:r>
              <a:rPr lang="ru-RU" dirty="0" smtClean="0"/>
              <a:t>увеличение </a:t>
            </a:r>
            <a:r>
              <a:rPr lang="ru-RU" dirty="0"/>
              <a:t>численности персонала на 10—30 %), то как минимум нужно еще 10 человек. Следовательно, в планируемом году необходимо принять 50 сотрудников, что составляет 50 % от сегодняшнего их количества в соответствии со штатным расписанием.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62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планировании </a:t>
            </a:r>
            <a:r>
              <a:rPr lang="ru-RU" dirty="0"/>
              <a:t>потребности в персонале </a:t>
            </a:r>
            <a:r>
              <a:rPr lang="ru-RU" dirty="0" smtClean="0"/>
              <a:t>определяют: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55600">
              <a:buNone/>
              <a:tabLst>
                <a:tab pos="711200" algn="l"/>
              </a:tabLst>
            </a:pPr>
            <a:r>
              <a:rPr lang="ru-RU" dirty="0" smtClean="0"/>
              <a:t>1</a:t>
            </a:r>
            <a:r>
              <a:rPr lang="ru-RU" dirty="0"/>
              <a:t>.	Места и времени возникновения дефицита кадров (для его выявления служба персонала может направлять в подразделения специальные вопросники).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2.	Величины потребности (валовой и чистой) в человеческих </a:t>
            </a:r>
            <a:r>
              <a:rPr lang="ru-RU" dirty="0" smtClean="0"/>
              <a:t>ресурсах</a:t>
            </a:r>
            <a:r>
              <a:rPr lang="ru-RU" dirty="0"/>
              <a:t>:</a:t>
            </a:r>
          </a:p>
          <a:p>
            <a:pPr marL="355600" indent="355600">
              <a:buNone/>
              <a:tabLst>
                <a:tab pos="711200" algn="l"/>
              </a:tabLst>
            </a:pPr>
            <a:r>
              <a:rPr lang="ru-RU" dirty="0"/>
              <a:t>•	нормативной (при создании предприятия или осуществлении организационных изменений);</a:t>
            </a:r>
          </a:p>
          <a:p>
            <a:pPr marL="355600" indent="355600">
              <a:buNone/>
              <a:tabLst>
                <a:tab pos="711200" algn="l"/>
              </a:tabLst>
            </a:pPr>
            <a:r>
              <a:rPr lang="ru-RU" dirty="0"/>
              <a:t>•	текущей (для компенсации отклонений от нормы);</a:t>
            </a:r>
          </a:p>
          <a:p>
            <a:pPr marL="355600" indent="355600">
              <a:buNone/>
              <a:tabLst>
                <a:tab pos="711200" algn="l"/>
              </a:tabLst>
            </a:pPr>
            <a:r>
              <a:rPr lang="ru-RU" dirty="0"/>
              <a:t>•	перспективной.</a:t>
            </a:r>
          </a:p>
          <a:p>
            <a:pPr marL="355600" indent="355600">
              <a:buNone/>
              <a:tabLst>
                <a:tab pos="711200" algn="l"/>
              </a:tabLst>
            </a:pPr>
            <a:r>
              <a:rPr lang="ru-RU" dirty="0"/>
              <a:t>При этом сама потребность рассматривается в трех аспектах:</a:t>
            </a:r>
          </a:p>
          <a:p>
            <a:pPr marL="355600" indent="355600">
              <a:buNone/>
              <a:tabLst>
                <a:tab pos="711200" algn="l"/>
              </a:tabLst>
            </a:pPr>
            <a:r>
              <a:rPr lang="ru-RU" dirty="0"/>
              <a:t>•	количественном (где, сколько);</a:t>
            </a:r>
          </a:p>
          <a:p>
            <a:pPr marL="355600" indent="355600">
              <a:buNone/>
              <a:tabLst>
                <a:tab pos="711200" algn="l"/>
              </a:tabLst>
            </a:pPr>
            <a:r>
              <a:rPr lang="ru-RU" dirty="0"/>
              <a:t>•	качественном </a:t>
            </a:r>
            <a:r>
              <a:rPr lang="ru-RU" dirty="0" smtClean="0"/>
              <a:t>(специальности</a:t>
            </a:r>
            <a:r>
              <a:rPr lang="ru-RU" dirty="0"/>
              <a:t>, квалификационные группы);</a:t>
            </a:r>
          </a:p>
          <a:p>
            <a:pPr marL="355600" indent="355600">
              <a:buNone/>
              <a:tabLst>
                <a:tab pos="711200" algn="l"/>
              </a:tabLst>
            </a:pPr>
            <a:r>
              <a:rPr lang="ru-RU" dirty="0"/>
              <a:t>•	временном (когда).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93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Мероприятия при </a:t>
            </a:r>
            <a:r>
              <a:rPr lang="ru-RU" sz="3600" dirty="0"/>
              <a:t>планировании потребности компании в персонале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  <a:tabLst>
                <a:tab pos="711200" algn="l"/>
              </a:tabLst>
            </a:pPr>
            <a:r>
              <a:rPr lang="ru-RU" dirty="0" smtClean="0"/>
              <a:t>•</a:t>
            </a:r>
            <a:r>
              <a:rPr lang="ru-RU" dirty="0"/>
              <a:t>	определить факторы, влияющие на потребность в персонале (стратегия развития компании, количество производимой </a:t>
            </a:r>
            <a:r>
              <a:rPr lang="ru-RU" dirty="0" smtClean="0"/>
              <a:t>продукции</a:t>
            </a:r>
            <a:r>
              <a:rPr lang="ru-RU" dirty="0"/>
              <a:t>, применяемые технологии, динамика рабочих мест и т. и.). При этом выделяются следующие категории персонала: рабочие (в том числе квалифицированные рабочие основных профессий и вспомогательные), служащие (включая руководителей различных </a:t>
            </a:r>
            <a:r>
              <a:rPr lang="ru-RU" dirty="0" smtClean="0"/>
              <a:t>уровней</a:t>
            </a:r>
            <a:r>
              <a:rPr lang="ru-RU" dirty="0"/>
              <a:t>), технический персонал;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провести анализ наличия необходимого компании персонала; определить качественную потребность в персонале (выявление квалификационных требований и анализ способностей </a:t>
            </a:r>
            <a:r>
              <a:rPr lang="ru-RU" dirty="0" smtClean="0"/>
              <a:t>работников</a:t>
            </a:r>
            <a:r>
              <a:rPr lang="ru-RU" dirty="0"/>
              <a:t>, необходимых для выполнения производственных задач);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определить количественную потребность в персонале (</a:t>
            </a:r>
            <a:r>
              <a:rPr lang="ru-RU" dirty="0" smtClean="0"/>
              <a:t>прогноз </a:t>
            </a:r>
            <a:r>
              <a:rPr lang="ru-RU" dirty="0"/>
              <a:t>общей потребности в персонале, оценка его движения).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Качественную и количественную потребность в персонале рас считывают в единстве и взаимосвязи.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96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Качественная потребность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т</a:t>
            </a:r>
            <a:r>
              <a:rPr lang="ru-RU" dirty="0"/>
              <a:t>. е. потребность по категориям, </a:t>
            </a:r>
            <a:r>
              <a:rPr lang="ru-RU" dirty="0" smtClean="0"/>
              <a:t>профессиям</a:t>
            </a:r>
            <a:r>
              <a:rPr lang="ru-RU" dirty="0"/>
              <a:t>, специальностям, уровню квалификационных требований к персоналу, рассчитывается на основе: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профессионально-квалификационного деления работ, </a:t>
            </a:r>
            <a:r>
              <a:rPr lang="ru-RU" dirty="0" smtClean="0"/>
              <a:t>зафиксированных </a:t>
            </a:r>
            <a:r>
              <a:rPr lang="ru-RU" dirty="0"/>
              <a:t>в производственно-технологической документации на рабочий процесс;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требований к должностям и рабочим местам, закрепленным п должностных и рабочих инструкциях, описаниях рабочих мест;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штатного расписания организации и ее подразделений, где фиксируется состав должностей и рабочих мест;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документации, регламентирующей различные организационно-управленческие процессы с выделением требований по </a:t>
            </a:r>
            <a:r>
              <a:rPr lang="ru-RU" dirty="0" smtClean="0"/>
              <a:t>профессионально </a:t>
            </a:r>
            <a:r>
              <a:rPr lang="ru-RU" dirty="0"/>
              <a:t>квалификационному составу исполнителей.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01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Качественная потребность в специалистах и руководителях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может </a:t>
            </a:r>
            <a:r>
              <a:rPr lang="ru-RU" dirty="0"/>
              <a:t>быть определена путем последовательной разработки </a:t>
            </a:r>
            <a:r>
              <a:rPr lang="ru-RU" dirty="0" smtClean="0"/>
              <a:t>следующих </a:t>
            </a:r>
            <a:r>
              <a:rPr lang="ru-RU" dirty="0"/>
              <a:t>организационных документов: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система целей как основа организационной структуры </a:t>
            </a:r>
            <a:r>
              <a:rPr lang="ru-RU" dirty="0" smtClean="0"/>
              <a:t>управления</a:t>
            </a:r>
            <a:r>
              <a:rPr lang="ru-RU" dirty="0"/>
              <a:t>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общая организационная структура, а также организационные структуры подразделений;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штатное расписание;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должностные инструкции и описания рабочих мест.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Расчет качественной потребности по профессиям и специальностям сопровождается одновременным расчетом количества персонала по каждому критерию качественной потребности.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92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Классификация методов расчета потребности </a:t>
            </a:r>
            <a:r>
              <a:rPr lang="ru-RU" sz="3600" dirty="0" smtClean="0"/>
              <a:t>рабочих и специалистов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571874" cy="58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994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Данные о времени трудового процесса позволяют рассчитать </a:t>
            </a:r>
            <a:r>
              <a:rPr lang="ru-RU" b="1" i="1" dirty="0"/>
              <a:t>численность рабочих</a:t>
            </a:r>
            <a:r>
              <a:rPr lang="ru-RU" dirty="0"/>
              <a:t>, количество которых определяется непосредственно его </a:t>
            </a:r>
            <a:r>
              <a:rPr lang="ru-RU" dirty="0" smtClean="0"/>
              <a:t>трудоемкостью: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Тн</a:t>
            </a:r>
            <a:r>
              <a:rPr lang="ru-RU" dirty="0"/>
              <a:t> — время, необходимое для выполнения заданной программы (создания планового объема продукции или услуг);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Фt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нормативный </a:t>
            </a:r>
            <a:r>
              <a:rPr lang="ru-RU" dirty="0"/>
              <a:t>(полезный) фонд рабочего времени одного сотрудника; рассчитывается на основе баланса рабочего времени одного работника;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Кn</a:t>
            </a:r>
            <a:r>
              <a:rPr lang="ru-RU" dirty="0" smtClean="0"/>
              <a:t> </a:t>
            </a:r>
            <a:r>
              <a:rPr lang="ru-RU" dirty="0"/>
              <a:t>— коэффициент пересчета явочной численности в списочную;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Чр</a:t>
            </a:r>
            <a:r>
              <a:rPr lang="ru-RU" dirty="0" smtClean="0"/>
              <a:t>  </a:t>
            </a:r>
            <a:r>
              <a:rPr lang="ru-RU" dirty="0"/>
              <a:t>- численность рабочих.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35" y="2564904"/>
            <a:ext cx="176776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857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условиях многономенклатурного производства </a:t>
            </a:r>
            <a:r>
              <a:rPr lang="ru-RU" dirty="0" err="1"/>
              <a:t>Тн</a:t>
            </a:r>
            <a:r>
              <a:rPr lang="ru-RU" dirty="0"/>
              <a:t> </a:t>
            </a:r>
            <a:r>
              <a:rPr lang="ru-RU" dirty="0" smtClean="0"/>
              <a:t>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n — количество номенклатурных позиций изделий в </a:t>
            </a:r>
            <a:r>
              <a:rPr lang="ru-RU" dirty="0" smtClean="0"/>
              <a:t>производственной </a:t>
            </a:r>
            <a:r>
              <a:rPr lang="ru-RU" dirty="0"/>
              <a:t>программе;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Ni</a:t>
            </a:r>
            <a:r>
              <a:rPr lang="ru-RU" dirty="0" smtClean="0"/>
              <a:t> </a:t>
            </a:r>
            <a:r>
              <a:rPr lang="ru-RU" dirty="0"/>
              <a:t>– количество изделий i-й номенклатурной позиции;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/>
              <a:t>— время выполнения процесса (части процесса) по </a:t>
            </a:r>
            <a:r>
              <a:rPr lang="ru-RU" dirty="0" smtClean="0"/>
              <a:t>изготовлению </a:t>
            </a:r>
            <a:r>
              <a:rPr lang="ru-RU" dirty="0"/>
              <a:t>изделия i-й номенклатурной позиции;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Тн.прi</a:t>
            </a:r>
            <a:r>
              <a:rPr lang="ru-RU" dirty="0" smtClean="0"/>
              <a:t> </a:t>
            </a:r>
            <a:r>
              <a:rPr lang="ru-RU" dirty="0"/>
              <a:t>— время, необходимое для измерения величины незавершенного </a:t>
            </a:r>
            <a:r>
              <a:rPr lang="ru-RU" dirty="0" smtClean="0"/>
              <a:t>производства </a:t>
            </a:r>
            <a:r>
              <a:rPr lang="ru-RU" dirty="0"/>
              <a:t>в соответствии с производственным циклом изделий i-й номенклатурной позиции;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Кв</a:t>
            </a:r>
            <a:r>
              <a:rPr lang="ru-RU" dirty="0" smtClean="0"/>
              <a:t> </a:t>
            </a:r>
            <a:r>
              <a:rPr lang="ru-RU" dirty="0"/>
              <a:t>— коэффициент выполнения норм времени (в зарубежной литературе — уровень производительности, уровень использования времени</a:t>
            </a:r>
            <a:r>
              <a:rPr lang="ru-RU" dirty="0" smtClean="0"/>
              <a:t>):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64" y="1268760"/>
            <a:ext cx="272818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42520"/>
            <a:ext cx="698811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0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 изменения структуры спроса на работников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355600">
              <a:buNone/>
              <a:tabLst>
                <a:tab pos="711200" algn="l"/>
              </a:tabLst>
            </a:pPr>
            <a:r>
              <a:rPr lang="ru-RU" dirty="0" smtClean="0"/>
              <a:t>•</a:t>
            </a:r>
            <a:r>
              <a:rPr lang="ru-RU" dirty="0"/>
              <a:t>	увеличения потребности в работниках, владеющих знаниями в области информационных технологий;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перемещения трудовых ресурсов из промышленности, </a:t>
            </a:r>
            <a:r>
              <a:rPr lang="ru-RU" dirty="0" smtClean="0"/>
              <a:t>транспорта </a:t>
            </a:r>
            <a:r>
              <a:rPr lang="ru-RU" dirty="0"/>
              <a:t>и строительства в секторы экономики, связанные с </a:t>
            </a:r>
            <a:r>
              <a:rPr lang="ru-RU" dirty="0" smtClean="0"/>
              <a:t>предоставлением </a:t>
            </a:r>
            <a:r>
              <a:rPr lang="ru-RU" dirty="0"/>
              <a:t>услуг населению и предприятиям;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увеличения количества рабочих мест в промышленности </a:t>
            </a:r>
            <a:r>
              <a:rPr lang="ru-RU" dirty="0" smtClean="0"/>
              <a:t>после </a:t>
            </a:r>
            <a:r>
              <a:rPr lang="ru-RU" dirty="0"/>
              <a:t>резкого сокращения их числа в результате масштабного кризиса;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снижения потребности в неквалифицированных работниках (при том, что их численность остается высокой).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64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Расчет численности работников по рабочим местам и </a:t>
            </a:r>
            <a:r>
              <a:rPr lang="ru-RU" dirty="0" smtClean="0"/>
              <a:t>нормативам </a:t>
            </a:r>
            <a:r>
              <a:rPr lang="ru-RU" dirty="0"/>
              <a:t>численности 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Чрм</a:t>
            </a:r>
            <a:r>
              <a:rPr lang="ru-RU" dirty="0"/>
              <a:t> — потребность в персонале, чел.;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Npм</a:t>
            </a:r>
            <a:r>
              <a:rPr lang="ru-RU" dirty="0" smtClean="0"/>
              <a:t> </a:t>
            </a:r>
            <a:r>
              <a:rPr lang="ru-RU" dirty="0"/>
              <a:t>— число рабочих мест;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Кз</a:t>
            </a:r>
            <a:r>
              <a:rPr lang="ru-RU" dirty="0" smtClean="0"/>
              <a:t> </a:t>
            </a:r>
            <a:r>
              <a:rPr lang="ru-RU" dirty="0"/>
              <a:t>— коэффициент загрузки рабочих мест;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КП </a:t>
            </a:r>
            <a:r>
              <a:rPr lang="ru-RU" dirty="0"/>
              <a:t>— коэффициент </a:t>
            </a:r>
            <a:r>
              <a:rPr lang="ru-RU" dirty="0" smtClean="0"/>
              <a:t>пересчета </a:t>
            </a:r>
            <a:r>
              <a:rPr lang="ru-RU" dirty="0"/>
              <a:t>явочной численности персонала в списочную.</a:t>
            </a:r>
          </a:p>
          <a:p>
            <a:pPr marL="0" indent="0">
              <a:buNone/>
            </a:pPr>
            <a:r>
              <a:rPr lang="ru-RU" dirty="0"/>
              <a:t>Нормативы численности (М) при этом 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Данный </a:t>
            </a:r>
            <a:r>
              <a:rPr lang="ru-RU" dirty="0"/>
              <a:t>метод применяют в случае использования метода </a:t>
            </a:r>
            <a:r>
              <a:rPr lang="ru-RU" dirty="0" smtClean="0"/>
              <a:t>расчета </a:t>
            </a:r>
            <a:r>
              <a:rPr lang="ru-RU" dirty="0"/>
              <a:t>по нормам обслуживания, так как и необходимое количество </a:t>
            </a:r>
            <a:r>
              <a:rPr lang="ru-RU" dirty="0" smtClean="0"/>
              <a:t>работников</a:t>
            </a:r>
            <a:r>
              <a:rPr lang="ru-RU" dirty="0"/>
              <a:t>, и нормативы численности устанавливают исходя из норм обслуживания.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56" y="1196752"/>
            <a:ext cx="29718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56" y="3893356"/>
            <a:ext cx="494791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491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Потребность в персонале делится на общую (суммарную) и </a:t>
            </a:r>
            <a:r>
              <a:rPr lang="ru-RU" sz="3600" dirty="0" smtClean="0"/>
              <a:t>дополнительную</a:t>
            </a:r>
            <a:r>
              <a:rPr lang="ru-RU" sz="36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Общая потребность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• по объему выработки на одного работника (производительности труда):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где ЧП — численность персонала; </a:t>
            </a:r>
            <a:r>
              <a:rPr lang="ru-RU" dirty="0" err="1"/>
              <a:t>Nпp</a:t>
            </a:r>
            <a:r>
              <a:rPr lang="ru-RU" dirty="0"/>
              <a:t>— объем производства (объем продаж); В — выработка на одного работающего;</a:t>
            </a:r>
          </a:p>
          <a:p>
            <a:pPr marL="0" indent="0">
              <a:buNone/>
            </a:pPr>
            <a:r>
              <a:rPr lang="ru-RU" dirty="0"/>
              <a:t>• величине прибыли до оплаты налогов</a:t>
            </a:r>
            <a:r>
              <a:rPr lang="ru-RU" dirty="0" smtClean="0"/>
              <a:t>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где П — общая сумма прибыли до уплаты налогов; П — величина прибыли, приходящаяся на одного работника;</a:t>
            </a:r>
          </a:p>
          <a:p>
            <a:pPr marL="0" indent="0">
              <a:buNone/>
            </a:pPr>
            <a:r>
              <a:rPr lang="ru-RU" dirty="0"/>
              <a:t>• добавленной стоимости: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dс</a:t>
            </a:r>
            <a:r>
              <a:rPr lang="ru-RU" dirty="0"/>
              <a:t> — </a:t>
            </a:r>
            <a:r>
              <a:rPr lang="ru-RU" dirty="0" smtClean="0"/>
              <a:t>размер </a:t>
            </a:r>
            <a:r>
              <a:rPr lang="ru-RU" dirty="0"/>
              <a:t>добавленной стоимости; d — </a:t>
            </a:r>
            <a:r>
              <a:rPr lang="ru-RU" dirty="0" smtClean="0"/>
              <a:t>удельный </a:t>
            </a:r>
            <a:r>
              <a:rPr lang="ru-RU" dirty="0"/>
              <a:t>показатель добавленной стоимости на одного работника.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82" y="2278596"/>
            <a:ext cx="107329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49086"/>
            <a:ext cx="1152128" cy="72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754438"/>
            <a:ext cx="955285" cy="7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238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Дополнительная потребность </a:t>
            </a:r>
            <a:r>
              <a:rPr lang="ru-RU" dirty="0"/>
              <a:t>представляет собой разницу между общей потребностью и будущей (прогнозной) численностью персонала па начало периода по подразделениям, специальностям, </a:t>
            </a:r>
            <a:r>
              <a:rPr lang="ru-RU" dirty="0" smtClean="0"/>
              <a:t>должностям </a:t>
            </a:r>
            <a:r>
              <a:rPr lang="ru-RU" dirty="0"/>
              <a:t>и пр. Она учитывает развитие организации под воздействием рыночных факторов, увеличение масштабов се деятельности, необходимость замены практиков, заполнения вакансий, естествен нос выбытие.</a:t>
            </a:r>
          </a:p>
          <a:p>
            <a:pPr marL="0" indent="0">
              <a:buNone/>
            </a:pPr>
            <a:r>
              <a:rPr lang="ru-RU" dirty="0"/>
              <a:t>Дополнительная потребность (</a:t>
            </a:r>
            <a:r>
              <a:rPr lang="ru-RU" dirty="0" err="1"/>
              <a:t>Чдоп</a:t>
            </a:r>
            <a:r>
              <a:rPr lang="ru-RU" dirty="0"/>
              <a:t>) </a:t>
            </a:r>
            <a:r>
              <a:rPr lang="ru-RU" dirty="0" smtClean="0"/>
              <a:t>в </a:t>
            </a:r>
            <a:r>
              <a:rPr lang="ru-RU" dirty="0"/>
              <a:t>персонале рассчитывается:</a:t>
            </a:r>
          </a:p>
          <a:p>
            <a:pPr marL="0" indent="0">
              <a:buNone/>
            </a:pPr>
            <a:r>
              <a:rPr lang="ru-RU" dirty="0"/>
              <a:t>— в связи с расширением производства;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smtClean="0"/>
              <a:t>необходимостью </a:t>
            </a:r>
            <a:r>
              <a:rPr lang="ru-RU" dirty="0"/>
              <a:t>возмещения выбывающих работников.</a:t>
            </a:r>
          </a:p>
          <a:p>
            <a:pPr marL="0" indent="0">
              <a:buNone/>
            </a:pPr>
            <a:r>
              <a:rPr lang="ru-RU" dirty="0"/>
              <a:t>Расчет дополнительной потребности </a:t>
            </a:r>
            <a:r>
              <a:rPr lang="ru-RU" dirty="0" smtClean="0"/>
              <a:t>осуществляется </a:t>
            </a:r>
            <a:r>
              <a:rPr lang="ru-RU" dirty="0"/>
              <a:t>по формуле: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ΔЧрасш</a:t>
            </a:r>
            <a:r>
              <a:rPr lang="ru-RU" dirty="0"/>
              <a:t> — прирост численности персонала в связи с </a:t>
            </a:r>
            <a:r>
              <a:rPr lang="ru-RU" dirty="0" smtClean="0"/>
              <a:t>расширением </a:t>
            </a:r>
            <a:r>
              <a:rPr lang="ru-RU" dirty="0"/>
              <a:t>производства;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ΔЧвозм</a:t>
            </a:r>
            <a:r>
              <a:rPr lang="ru-RU" dirty="0" smtClean="0"/>
              <a:t> </a:t>
            </a:r>
            <a:r>
              <a:rPr lang="ru-RU" dirty="0"/>
              <a:t>— возмещение работников, ушедших с </a:t>
            </a:r>
            <a:r>
              <a:rPr lang="ru-RU" dirty="0" smtClean="0"/>
              <a:t>работы </a:t>
            </a:r>
            <a:r>
              <a:rPr lang="ru-RU" dirty="0"/>
              <a:t>по различным причинам.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4" y="4149080"/>
            <a:ext cx="340131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124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/>
              <a:t>Прирост численности персонала в связи с расширением </a:t>
            </a:r>
            <a:r>
              <a:rPr lang="ru-RU" b="1" i="1" dirty="0" smtClean="0"/>
              <a:t>производства </a:t>
            </a:r>
            <a:r>
              <a:rPr lang="ru-RU" dirty="0" smtClean="0"/>
              <a:t>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Т1 — трудоемкость изготовления продукции до расширения производства;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q1 </a:t>
            </a:r>
            <a:r>
              <a:rPr lang="ru-RU" dirty="0"/>
              <a:t>— производительность труда до расширения </a:t>
            </a:r>
            <a:r>
              <a:rPr lang="ru-RU" dirty="0" smtClean="0"/>
              <a:t>производства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ΔТ </a:t>
            </a:r>
            <a:r>
              <a:rPr lang="ru-RU" dirty="0"/>
              <a:t>— прирост трудоемкости за счет увеличения объема производства;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Δq</a:t>
            </a:r>
            <a:r>
              <a:rPr lang="ru-RU" dirty="0" smtClean="0"/>
              <a:t> </a:t>
            </a:r>
            <a:r>
              <a:rPr lang="ru-RU" dirty="0"/>
              <a:t>— прирост производительности труда за счет </a:t>
            </a:r>
            <a:r>
              <a:rPr lang="ru-RU" dirty="0" smtClean="0"/>
              <a:t>роста </a:t>
            </a:r>
            <a:r>
              <a:rPr lang="ru-RU" dirty="0"/>
              <a:t>объемов производства.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17" y="2132856"/>
            <a:ext cx="284731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914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/>
              <a:t>Возмещение численности персонала</a:t>
            </a:r>
            <a:r>
              <a:rPr lang="ru-RU" dirty="0"/>
              <a:t> (ΔЧВОЗМ) 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ΔЧ </a:t>
            </a:r>
            <a:r>
              <a:rPr lang="ru-RU" dirty="0" err="1" smtClean="0"/>
              <a:t>е.у</a:t>
            </a:r>
            <a:r>
              <a:rPr lang="ru-RU" dirty="0" smtClean="0"/>
              <a:t>. </a:t>
            </a:r>
            <a:r>
              <a:rPr lang="ru-RU" dirty="0"/>
              <a:t>— естественная убыль сотрудников;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ΔЧДВ  </a:t>
            </a:r>
            <a:r>
              <a:rPr lang="ru-RU" dirty="0"/>
              <a:t>— «движение» персонала.</a:t>
            </a:r>
          </a:p>
          <a:p>
            <a:pPr marL="0" indent="0">
              <a:buNone/>
            </a:pPr>
            <a:r>
              <a:rPr lang="ru-RU" dirty="0"/>
              <a:t>Расчет численности по категориям осуществляется: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по трудоемкости (нормам времени и объема работ); нормам обслуживания;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числу рабочих мест;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нормам численности.</a:t>
            </a:r>
          </a:p>
          <a:p>
            <a:pPr marL="0" indent="0">
              <a:buNone/>
            </a:pPr>
            <a:r>
              <a:rPr lang="ru-RU" dirty="0"/>
              <a:t>При расчете дополнительной потребности принимается во </a:t>
            </a:r>
            <a:r>
              <a:rPr lang="ru-RU" dirty="0" smtClean="0"/>
              <a:t>внимание </a:t>
            </a:r>
            <a:r>
              <a:rPr lang="ru-RU" dirty="0"/>
              <a:t>коэффициент невыхода на работу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96719"/>
            <a:ext cx="6595540" cy="8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99" y="1400267"/>
            <a:ext cx="3528392" cy="71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907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0" y="2636913"/>
            <a:ext cx="216024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Планирование потребности в персонале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97"/>
            <a:ext cx="6165991" cy="684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683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лан </a:t>
            </a:r>
            <a:r>
              <a:rPr lang="ru-RU" dirty="0"/>
              <a:t>укомплектования штата сотрудников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355600">
              <a:buNone/>
              <a:tabLst>
                <a:tab pos="711200" algn="l"/>
              </a:tabLst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dirty="0" smtClean="0"/>
              <a:t>программа </a:t>
            </a:r>
            <a:r>
              <a:rPr lang="ru-RU" dirty="0"/>
              <a:t>мероприятий по привлечению персонала;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методы оценки кандидатов;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расчет финансовых затрат на привлечение и оценку </a:t>
            </a:r>
            <a:r>
              <a:rPr lang="ru-RU" dirty="0" smtClean="0"/>
              <a:t>персонала</a:t>
            </a:r>
            <a:r>
              <a:rPr lang="ru-RU" dirty="0"/>
              <a:t>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оценочные процедуры и мероприятия для работающих сот рудников;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программы развития персонала;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</a:t>
            </a:r>
            <a:r>
              <a:rPr lang="ru-RU" dirty="0" smtClean="0"/>
              <a:t>оценка </a:t>
            </a:r>
            <a:r>
              <a:rPr lang="ru-RU" dirty="0"/>
              <a:t>затрат на осуществление программ развития </a:t>
            </a:r>
            <a:r>
              <a:rPr lang="ru-RU" dirty="0" smtClean="0"/>
              <a:t>персонала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70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Пути </a:t>
            </a:r>
            <a:r>
              <a:rPr lang="ru-RU" sz="3600" dirty="0"/>
              <a:t>покрытия </a:t>
            </a:r>
            <a:r>
              <a:rPr lang="ru-RU" sz="3600" dirty="0" smtClean="0"/>
              <a:t>потребностей </a:t>
            </a:r>
            <a:r>
              <a:rPr lang="ru-RU" sz="3600" dirty="0"/>
              <a:t>в персонале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355600">
              <a:buNone/>
              <a:tabLst>
                <a:tab pos="711200" algn="l"/>
              </a:tabLst>
            </a:pPr>
            <a:r>
              <a:rPr lang="ru-RU" b="1" i="1" dirty="0"/>
              <a:t>Активные</a:t>
            </a:r>
            <a:r>
              <a:rPr lang="ru-RU" dirty="0"/>
              <a:t>: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набор в учебных заведениях на основе двухсторонних </a:t>
            </a:r>
            <a:r>
              <a:rPr lang="ru-RU" dirty="0" smtClean="0"/>
              <a:t>соглашений</a:t>
            </a:r>
            <a:r>
              <a:rPr lang="ru-RU" dirty="0"/>
              <a:t>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заявки по вакансиям на бирже труда;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вербовка через своих сотрудников;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вербовка в учебных заведениях;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лизинговые соглашения с другими работодателями.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b="1" i="1" dirty="0"/>
              <a:t>Пассивные</a:t>
            </a:r>
            <a:r>
              <a:rPr lang="ru-RU" dirty="0"/>
              <a:t>: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сообщения о вакансиях в средствах массовой информации;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ожидание претендентов после рекламы местного характера.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74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и недостатки </a:t>
            </a:r>
            <a:r>
              <a:rPr lang="ru-RU" dirty="0" smtClean="0"/>
              <a:t>источников </a:t>
            </a:r>
            <a:r>
              <a:rPr lang="ru-RU" dirty="0"/>
              <a:t>комплектования организации кадрами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" y="2132856"/>
            <a:ext cx="931966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77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оптимальной численности персонала (</a:t>
            </a:r>
            <a:r>
              <a:rPr lang="ru-RU" dirty="0" err="1"/>
              <a:t>Чо</a:t>
            </a:r>
            <a:r>
              <a:rPr lang="ru-RU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учетом плановых невыходов сотрудников на работу 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Чн</a:t>
            </a:r>
            <a:r>
              <a:rPr lang="ru-RU" dirty="0"/>
              <a:t> — нормативная численность работников;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Кн</a:t>
            </a:r>
            <a:r>
              <a:rPr lang="ru-RU" dirty="0" smtClean="0"/>
              <a:t> </a:t>
            </a:r>
            <a:r>
              <a:rPr lang="ru-RU" dirty="0"/>
              <a:t>— плановый </a:t>
            </a:r>
            <a:r>
              <a:rPr lang="ru-RU" dirty="0" smtClean="0"/>
              <a:t>коэффициент </a:t>
            </a:r>
            <a:r>
              <a:rPr lang="ru-RU" dirty="0"/>
              <a:t>невыхода сотрудников на работу, который определяется по формуле: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Дн</a:t>
            </a:r>
            <a:r>
              <a:rPr lang="ru-RU" dirty="0"/>
              <a:t> — доля нерабочего времени в общем фонде рабочего </a:t>
            </a:r>
            <a:r>
              <a:rPr lang="ru-RU" dirty="0" smtClean="0"/>
              <a:t>времени </a:t>
            </a:r>
            <a:r>
              <a:rPr lang="ru-RU" dirty="0"/>
              <a:t>рассчитывается как сумма часов невыхода сотрудника на работу, деленная на общее количество рабочих часов в указанный период.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99675"/>
            <a:ext cx="1656184" cy="53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83" y="3717032"/>
            <a:ext cx="179981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23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Категории работников в составе </a:t>
            </a:r>
            <a:r>
              <a:rPr lang="ru-RU" dirty="0"/>
              <a:t>списочной численности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355600">
              <a:buNone/>
            </a:pPr>
            <a:r>
              <a:rPr lang="ru-RU" dirty="0" smtClean="0"/>
              <a:t>1</a:t>
            </a:r>
            <a:r>
              <a:rPr lang="ru-RU" dirty="0"/>
              <a:t>)	</a:t>
            </a:r>
            <a:r>
              <a:rPr lang="ru-RU" b="1" i="1" dirty="0"/>
              <a:t>постоянные</a:t>
            </a:r>
            <a:r>
              <a:rPr lang="ru-RU" dirty="0"/>
              <a:t>, принятые в организацию бессрочно либо на срок более одного года по контракту;</a:t>
            </a:r>
          </a:p>
          <a:p>
            <a:pPr marL="0" indent="355600">
              <a:buNone/>
            </a:pPr>
            <a:r>
              <a:rPr lang="ru-RU" dirty="0"/>
              <a:t>2)	</a:t>
            </a:r>
            <a:r>
              <a:rPr lang="ru-RU" b="1" i="1" dirty="0"/>
              <a:t>временные</a:t>
            </a:r>
            <a:r>
              <a:rPr lang="ru-RU" dirty="0"/>
              <a:t>, принятые на срок до 2 месяцев, а для замещения временно отсутствующего лица — до 4 месяцев;</a:t>
            </a:r>
          </a:p>
          <a:p>
            <a:pPr marL="514350" indent="-514350">
              <a:buAutoNum type="arabicParenR" startAt="3"/>
            </a:pPr>
            <a:r>
              <a:rPr lang="ru-RU" b="1" i="1" dirty="0" smtClean="0"/>
              <a:t>сезонные</a:t>
            </a:r>
            <a:r>
              <a:rPr lang="ru-RU" dirty="0"/>
              <a:t>, принятые на работу, носящую сезонный характер, на срок до 6 месяцев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Не </a:t>
            </a:r>
            <a:r>
              <a:rPr lang="ru-RU" sz="2600" dirty="0"/>
              <a:t>включаются в списочную численность и относятся к работникам </a:t>
            </a:r>
            <a:r>
              <a:rPr lang="ru-RU" sz="2600" dirty="0" err="1"/>
              <a:t>несписочного</a:t>
            </a:r>
            <a:r>
              <a:rPr lang="ru-RU" sz="2600" dirty="0"/>
              <a:t> состава </a:t>
            </a:r>
            <a:r>
              <a:rPr lang="ru-RU" sz="2600" b="1" i="1" dirty="0"/>
              <a:t>внешние совместители, лица, привлеченные для разовых и специальных работ, работающие на основе договоров гражданско-правового характера, направленные на учебу с отрывом от производства и получающие стипендию за счет </a:t>
            </a:r>
            <a:r>
              <a:rPr lang="ru-RU" sz="2600" b="1" i="1" dirty="0" smtClean="0"/>
              <a:t>предприятия</a:t>
            </a:r>
            <a:r>
              <a:rPr lang="ru-RU" sz="2600" dirty="0"/>
              <a:t>, и некоторые другие.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49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птимальная среднемесячная </a:t>
            </a:r>
            <a:r>
              <a:rPr lang="ru-RU" dirty="0"/>
              <a:t>численность 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Чр</a:t>
            </a:r>
            <a:r>
              <a:rPr lang="ru-RU" dirty="0"/>
              <a:t> — расчетная численность персонала; </a:t>
            </a:r>
            <a:r>
              <a:rPr lang="ru-RU" dirty="0" err="1"/>
              <a:t>Каб</a:t>
            </a:r>
            <a:r>
              <a:rPr lang="ru-RU" dirty="0"/>
              <a:t> — коэффициент </a:t>
            </a:r>
            <a:r>
              <a:rPr lang="ru-RU" dirty="0" smtClean="0"/>
              <a:t>абсентеизма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Ктек</a:t>
            </a:r>
            <a:r>
              <a:rPr lang="ru-RU" dirty="0" smtClean="0"/>
              <a:t> </a:t>
            </a:r>
            <a:r>
              <a:rPr lang="ru-RU" dirty="0"/>
              <a:t>— коэффициент текучести.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351050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633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общей численности персонала целесообразно </a:t>
            </a:r>
            <a:r>
              <a:rPr lang="ru-RU" dirty="0" smtClean="0"/>
              <a:t>выделяют : </a:t>
            </a:r>
            <a:r>
              <a:rPr lang="ru-RU" dirty="0"/>
              <a:t>условно постоянную </a:t>
            </a:r>
            <a:r>
              <a:rPr lang="ru-RU" dirty="0" smtClean="0"/>
              <a:t>(группа А) и условно-переменную (группа Б). </a:t>
            </a:r>
            <a:r>
              <a:rPr lang="ru-RU" b="1" i="1" dirty="0"/>
              <a:t>Условно-постоянная численность </a:t>
            </a:r>
            <a:r>
              <a:rPr lang="ru-RU" dirty="0"/>
              <a:t>— это численность </a:t>
            </a:r>
            <a:r>
              <a:rPr lang="ru-RU" dirty="0" smtClean="0"/>
              <a:t>ключевого </a:t>
            </a:r>
            <a:r>
              <a:rPr lang="ru-RU" dirty="0"/>
              <a:t>персонала — ядра, без которого невозможно </a:t>
            </a:r>
            <a:r>
              <a:rPr lang="ru-RU" dirty="0" smtClean="0"/>
              <a:t>функционирование </a:t>
            </a:r>
            <a:r>
              <a:rPr lang="ru-RU" dirty="0"/>
              <a:t>предприятия. Она определяется перечнем должностей </a:t>
            </a:r>
            <a:r>
              <a:rPr lang="ru-RU" dirty="0" smtClean="0"/>
              <a:t>жизненно </a:t>
            </a:r>
            <a:r>
              <a:rPr lang="ru-RU" dirty="0"/>
              <a:t>необходимых для функционирования организации. Группу «В» составляют работники, проходящие обучение.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/>
              <a:t>Группа «Б» </a:t>
            </a:r>
            <a:r>
              <a:rPr lang="ru-RU" dirty="0"/>
              <a:t>объединяет в своем составе в основном </a:t>
            </a:r>
            <a:r>
              <a:rPr lang="ru-RU" dirty="0" smtClean="0"/>
              <a:t>производственный </a:t>
            </a:r>
            <a:r>
              <a:rPr lang="ru-RU" dirty="0"/>
              <a:t>персонал, численность которого постоянно изменяется и после завершения периода освоения должна быть равна </a:t>
            </a:r>
            <a:r>
              <a:rPr lang="ru-RU" dirty="0" smtClean="0"/>
              <a:t>проектной </a:t>
            </a:r>
            <a:r>
              <a:rPr lang="ru-RU" dirty="0"/>
              <a:t>(</a:t>
            </a:r>
            <a:r>
              <a:rPr lang="ru-RU" dirty="0" err="1"/>
              <a:t>УiB</a:t>
            </a:r>
            <a:r>
              <a:rPr lang="ru-RU" dirty="0"/>
              <a:t>). Для любого периода освоения 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Пi</a:t>
            </a:r>
            <a:r>
              <a:rPr lang="ru-RU" dirty="0"/>
              <a:t> – выработка (производительность труда) одного работающего группы «В» в n-м месяце;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МП </a:t>
            </a:r>
            <a:r>
              <a:rPr lang="ru-RU" dirty="0"/>
              <a:t>— проектная мощность </a:t>
            </a:r>
            <a:r>
              <a:rPr lang="ru-RU" dirty="0" smtClean="0"/>
              <a:t>предприятия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i </a:t>
            </a:r>
            <a:r>
              <a:rPr lang="ru-RU" dirty="0"/>
              <a:t>— уровень освоения проектной мощности в i-м месяце.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2147167" cy="9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111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Подходы </a:t>
            </a:r>
            <a:r>
              <a:rPr lang="ru-RU" dirty="0"/>
              <a:t>к </a:t>
            </a:r>
            <a:r>
              <a:rPr lang="ru-RU" dirty="0" smtClean="0"/>
              <a:t>проведению </a:t>
            </a:r>
            <a:r>
              <a:rPr lang="ru-RU" dirty="0"/>
              <a:t>сокращения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pPr marL="0" indent="355600">
              <a:buNone/>
            </a:pPr>
            <a:r>
              <a:rPr lang="ru-RU" dirty="0" smtClean="0"/>
              <a:t>Процедура «</a:t>
            </a:r>
            <a:r>
              <a:rPr lang="ru-RU" b="1" i="1" dirty="0" smtClean="0"/>
              <a:t>жесткого» сокращения </a:t>
            </a:r>
            <a:r>
              <a:rPr lang="ru-RU" dirty="0"/>
              <a:t>происходит долго и с большими за-тратами: сотрудников предупреждают за два месяца об увольнении, выплачивают положенные по Трудовому кодексу Российской Феде рации компенсации и увольняют</a:t>
            </a:r>
            <a:r>
              <a:rPr lang="ru-RU" dirty="0" smtClean="0"/>
              <a:t>. Недостатки :</a:t>
            </a:r>
            <a:endParaRPr lang="ru-RU" dirty="0"/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—	ошибки, допущенные в процессе быстрых и жестких </a:t>
            </a:r>
            <a:r>
              <a:rPr lang="ru-RU" dirty="0" smtClean="0"/>
              <a:t>сокращений</a:t>
            </a:r>
            <a:r>
              <a:rPr lang="ru-RU" dirty="0"/>
              <a:t>, могут вылиться в конфликты с уволенным персоналом и профсоюзами;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—	возникновение массовой безработицы, особенно в моногородах приводит к росту социальной напряженности на локальном рынке труда;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—	ухудшается моральный климат в оставшейся части </a:t>
            </a:r>
            <a:r>
              <a:rPr lang="ru-RU" dirty="0" smtClean="0"/>
              <a:t>коллектива  жесткие </a:t>
            </a:r>
            <a:r>
              <a:rPr lang="ru-RU" dirty="0"/>
              <a:t>увольнения не добавляют сотрудникам лояльности, что сказывается на снижении производительности труда.</a:t>
            </a:r>
          </a:p>
          <a:p>
            <a:pPr marL="0" indent="355600">
              <a:buNone/>
            </a:pPr>
            <a:r>
              <a:rPr lang="ru-RU" b="1" i="1" dirty="0"/>
              <a:t>Мягкий подход </a:t>
            </a:r>
            <a:r>
              <a:rPr lang="ru-RU" dirty="0"/>
              <a:t>к сокращению численности персонала основан на стремлении уйти от прямых увольнений по инициативе администрации путем создания условий для стимулирования «</a:t>
            </a:r>
            <a:r>
              <a:rPr lang="ru-RU" dirty="0" smtClean="0"/>
              <a:t>естественного</a:t>
            </a:r>
            <a:r>
              <a:rPr lang="ru-RU" dirty="0"/>
              <a:t>» снижения численности персонала и предупреждении возникновения ситуаций, когда требуется проводить массовые увольнения</a:t>
            </a:r>
            <a:r>
              <a:rPr lang="ru-RU" dirty="0" smtClean="0"/>
              <a:t>. Можно </a:t>
            </a:r>
            <a:r>
              <a:rPr lang="ru-RU" dirty="0"/>
              <a:t>использовать следующие варианты: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«естественное» выбытие персонала;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«мягкое» сокращение;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управление численностью без сокращений.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79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 кризисных условиях </a:t>
            </a:r>
            <a:r>
              <a:rPr lang="ru-RU" b="1" i="1" dirty="0"/>
              <a:t>оптимизация численности персонала </a:t>
            </a:r>
            <a:r>
              <a:rPr lang="ru-RU" dirty="0"/>
              <a:t>и приведение ее в соответствие с объемом работы достигается за счет: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уменьшения расходов па оплату труда за счет применения </a:t>
            </a:r>
            <a:r>
              <a:rPr lang="ru-RU" dirty="0" smtClean="0"/>
              <a:t>режима </a:t>
            </a:r>
            <a:r>
              <a:rPr lang="ru-RU" dirty="0"/>
              <a:t>неполного рабочего времени и предоставления отпусков без сохранения заработной платы по инициативе работников;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ограничения приема новых сотрудников, за исключением </a:t>
            </a:r>
            <a:r>
              <a:rPr lang="ru-RU" dirty="0" smtClean="0"/>
              <a:t>выпускников </a:t>
            </a:r>
            <a:r>
              <a:rPr lang="ru-RU" dirty="0"/>
              <a:t>вузов, техникумов, колледжей, обучавшихся по целевым направлениям, и работников, ранее призванных на военную службу и вернувшихся после ее окончания;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подготовки, переподготовки, обучения работников вторым (смежным) профессиям и повышения квалификации;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совместной работы с региональными центрами занятости для привлечения рабочих кадров в регионы с напряженным рынком труда;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осуществления иных мероприятий, предусмотренных </a:t>
            </a:r>
            <a:r>
              <a:rPr lang="ru-RU" dirty="0" smtClean="0"/>
              <a:t>соответствующими </a:t>
            </a:r>
            <a:r>
              <a:rPr lang="ru-RU" dirty="0"/>
              <a:t>корпоративными программами.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76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При сокращении штатов необходимо соблюдение следующих </a:t>
            </a:r>
            <a:r>
              <a:rPr lang="ru-RU" b="1" i="1" dirty="0" smtClean="0"/>
              <a:t>условий</a:t>
            </a:r>
            <a:r>
              <a:rPr lang="ru-RU" dirty="0"/>
              <a:t>: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экономическое обоснование сокращения;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работники не должны входить в группу лиц, чьи должности невозможно ликвидировать (работники, находящиеся в отпуске, в декретном отпуске, беременные женщины, родители-одиночки);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учет наличия или отсутствия преимущественного права </a:t>
            </a:r>
            <a:r>
              <a:rPr lang="ru-RU" dirty="0" smtClean="0"/>
              <a:t>работников </a:t>
            </a:r>
            <a:r>
              <a:rPr lang="ru-RU" dirty="0"/>
              <a:t>на оставление на работе, которое предоставляется </a:t>
            </a:r>
            <a:r>
              <a:rPr lang="ru-RU" dirty="0" smtClean="0"/>
              <a:t>работникам </a:t>
            </a:r>
            <a:r>
              <a:rPr lang="ru-RU" dirty="0"/>
              <a:t>с более высокой производительностью труда и </a:t>
            </a:r>
            <a:r>
              <a:rPr lang="ru-RU" dirty="0" smtClean="0"/>
              <a:t>квалификацией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835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Другие методы </a:t>
            </a:r>
            <a:r>
              <a:rPr lang="ru-RU" dirty="0"/>
              <a:t>оптимизации численности персонала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355600">
              <a:buNone/>
              <a:tabLst>
                <a:tab pos="711200" algn="l"/>
              </a:tabLst>
            </a:pPr>
            <a:r>
              <a:rPr lang="ru-RU" dirty="0" smtClean="0"/>
              <a:t>•</a:t>
            </a:r>
            <a:r>
              <a:rPr lang="ru-RU" dirty="0"/>
              <a:t>	определение доли участия в бизнес-процессах, </a:t>
            </a:r>
            <a:r>
              <a:rPr lang="ru-RU" dirty="0" smtClean="0"/>
              <a:t>сопровождаемое </a:t>
            </a:r>
            <a:r>
              <a:rPr lang="ru-RU" dirty="0"/>
              <a:t>составлением перечня бизнес-процессов, в которых оцениваются вклад каждого подразделения, объем работы каждого </a:t>
            </a:r>
            <a:r>
              <a:rPr lang="ru-RU" dirty="0" smtClean="0"/>
              <a:t>отдела</a:t>
            </a:r>
            <a:r>
              <a:rPr lang="ru-RU" dirty="0"/>
              <a:t>, профессиональные компетенции, необходимые подразделению для выполнения работы, а также объем работ на сотрудника каждой квалификации. Преимуществом данного метода является </a:t>
            </a:r>
            <a:r>
              <a:rPr lang="ru-RU" b="1" i="1" dirty="0"/>
              <a:t>четкое количественное и качественное определение потребности в </a:t>
            </a:r>
            <a:r>
              <a:rPr lang="ru-RU" b="1" i="1" dirty="0" smtClean="0"/>
              <a:t>персонале </a:t>
            </a:r>
            <a:r>
              <a:rPr lang="ru-RU" b="1" i="1" dirty="0"/>
              <a:t>в рамках бизнес процесса</a:t>
            </a:r>
            <a:r>
              <a:rPr lang="ru-RU" dirty="0"/>
              <a:t>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оценку рентабельности кадрового ресурса, </a:t>
            </a:r>
            <a:r>
              <a:rPr lang="ru-RU" dirty="0" smtClean="0"/>
              <a:t>предполагающую </a:t>
            </a:r>
            <a:r>
              <a:rPr lang="ru-RU" b="1" i="1" dirty="0"/>
              <a:t>определение структуры компетенции в соответствии со </a:t>
            </a:r>
            <a:r>
              <a:rPr lang="ru-RU" b="1" i="1" dirty="0" smtClean="0"/>
              <a:t>структурой </a:t>
            </a:r>
            <a:r>
              <a:rPr lang="ru-RU" b="1" i="1" dirty="0"/>
              <a:t>работ по каждому бизнес-процессу</a:t>
            </a:r>
            <a:r>
              <a:rPr lang="ru-RU" dirty="0"/>
              <a:t>. Результатами </a:t>
            </a:r>
            <a:r>
              <a:rPr lang="ru-RU" dirty="0" smtClean="0"/>
              <a:t>использования </a:t>
            </a:r>
            <a:r>
              <a:rPr lang="ru-RU" dirty="0"/>
              <a:t>данного метода являются сокращение численности и </a:t>
            </a:r>
            <a:r>
              <a:rPr lang="ru-RU" dirty="0" smtClean="0"/>
              <a:t>оптимизация </a:t>
            </a:r>
            <a:r>
              <a:rPr lang="ru-RU" dirty="0"/>
              <a:t>затрат на фонд оплаты труда при сохранении продуктивности </a:t>
            </a:r>
            <a:r>
              <a:rPr lang="ru-RU" dirty="0" smtClean="0"/>
              <a:t>работы;</a:t>
            </a:r>
            <a:endParaRPr lang="ru-RU" dirty="0"/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•	</a:t>
            </a:r>
            <a:r>
              <a:rPr lang="ru-RU" b="1" i="1" dirty="0"/>
              <a:t>оценку вклада сотрудников в стратегические цели </a:t>
            </a:r>
            <a:r>
              <a:rPr lang="ru-RU" b="1" i="1" dirty="0" smtClean="0"/>
              <a:t>компании</a:t>
            </a:r>
            <a:r>
              <a:rPr lang="ru-RU" dirty="0"/>
              <a:t>, заключающуюся в определении вклада каждого подразделения в достижении целей </a:t>
            </a:r>
            <a:r>
              <a:rPr lang="ru-RU" dirty="0" smtClean="0"/>
              <a:t>организации.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74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Легитимные способы оптимизации </a:t>
            </a:r>
            <a:r>
              <a:rPr lang="ru-RU" sz="3600" dirty="0"/>
              <a:t>численности </a:t>
            </a:r>
            <a:r>
              <a:rPr lang="ru-RU" sz="3600" dirty="0" smtClean="0"/>
              <a:t>персонала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изложены </a:t>
            </a:r>
            <a:r>
              <a:rPr lang="ru-RU" dirty="0"/>
              <a:t>в Трудовом кодексе РФ: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сокращение численности или штата работников;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предоставление отпусков без сохранения заработной платы;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перевод на неполный рабочий день или неполную рабочую неделю;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предоставление административных отпусков с оплатой из рас чета 2/3 тарифа;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несоответствие работников занимаемой должности и </a:t>
            </a:r>
            <a:r>
              <a:rPr lang="ru-RU" dirty="0" smtClean="0"/>
              <a:t>выполняемой </a:t>
            </a:r>
            <a:r>
              <a:rPr lang="ru-RU" dirty="0"/>
              <a:t>работе, выявленное в результате аттестации.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13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Применимость методов оптимизации различными компаниями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564904"/>
            <a:ext cx="97205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417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методы </a:t>
            </a:r>
            <a:r>
              <a:rPr lang="ru-RU" dirty="0"/>
              <a:t>оптимизации структуры персонала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b="1" i="1" dirty="0"/>
              <a:t>Аутсорсинг</a:t>
            </a:r>
            <a:r>
              <a:rPr lang="ru-RU" dirty="0"/>
              <a:t> —</a:t>
            </a:r>
            <a:r>
              <a:rPr lang="ru-RU" dirty="0" smtClean="0"/>
              <a:t>вывод </a:t>
            </a:r>
            <a:r>
              <a:rPr lang="ru-RU" dirty="0"/>
              <a:t>за пределы компании определенной </a:t>
            </a:r>
            <a:r>
              <a:rPr lang="ru-RU" dirty="0" smtClean="0"/>
              <a:t>функции</a:t>
            </a:r>
            <a:r>
              <a:rPr lang="ru-RU" dirty="0"/>
              <a:t>, т. е. предприятие покупает определенную услугу (например, организация уборки и питания, маркетинговые исследования и др.).</a:t>
            </a:r>
          </a:p>
          <a:p>
            <a:pPr marL="0" indent="355600">
              <a:buNone/>
            </a:pPr>
            <a:r>
              <a:rPr lang="ru-RU" b="1" i="1" dirty="0" err="1"/>
              <a:t>Аутстафинг</a:t>
            </a:r>
            <a:r>
              <a:rPr lang="ru-RU" dirty="0"/>
              <a:t> —</a:t>
            </a:r>
            <a:r>
              <a:rPr lang="ru-RU" dirty="0" smtClean="0"/>
              <a:t>инструмент </a:t>
            </a:r>
            <a:r>
              <a:rPr lang="ru-RU" dirty="0"/>
              <a:t>управления персоналом, позволяющий компании регулировать численность работников, не изменяя при этом официальную численность персонала. То есть это вывод сотрудников за штат (уборщики, водители, бухгалтеры и др.).</a:t>
            </a:r>
          </a:p>
          <a:p>
            <a:pPr marL="0" indent="355600">
              <a:buNone/>
            </a:pPr>
            <a:r>
              <a:rPr lang="ru-RU" b="1" i="1" dirty="0" err="1"/>
              <a:t>Аутплейсмент</a:t>
            </a:r>
            <a:r>
              <a:rPr lang="ru-RU" dirty="0"/>
              <a:t> </a:t>
            </a:r>
            <a:r>
              <a:rPr lang="ru-RU" dirty="0" smtClean="0"/>
              <a:t>— совокупность </a:t>
            </a:r>
            <a:r>
              <a:rPr lang="ru-RU" dirty="0"/>
              <a:t>методов, с помощью которых кадровые службы оказывают заинтересованным лицам из числа </a:t>
            </a:r>
            <a:r>
              <a:rPr lang="ru-RU" dirty="0" smtClean="0"/>
              <a:t>уволенных </a:t>
            </a:r>
            <a:r>
              <a:rPr lang="ru-RU" dirty="0"/>
              <a:t>помощь в трудоустройстве за счет фирмы в оптимальные сроки и при наиболее благоприятных условиях.</a:t>
            </a:r>
          </a:p>
          <a:p>
            <a:pPr marL="0" indent="355600">
              <a:buNone/>
            </a:pPr>
            <a:r>
              <a:rPr lang="ru-RU" b="1" i="1" dirty="0"/>
              <a:t>Лизинг персонала </a:t>
            </a:r>
            <a:r>
              <a:rPr lang="ru-RU" dirty="0"/>
              <a:t>— предполагает сдачу персонала в аренду кадровым агентством работодателю на определенное время за воз награждение.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9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птимальная структура </a:t>
            </a:r>
            <a:r>
              <a:rPr lang="ru-RU" dirty="0"/>
              <a:t>персонала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55600">
              <a:buNone/>
            </a:pPr>
            <a:r>
              <a:rPr lang="ru-RU" dirty="0"/>
              <a:t>• 30 % — молодежь, за счет которой обеспечиваются динамизм, активность и </a:t>
            </a:r>
            <a:r>
              <a:rPr lang="ru-RU" dirty="0" err="1"/>
              <a:t>инновационность</a:t>
            </a:r>
            <a:r>
              <a:rPr lang="ru-RU" dirty="0"/>
              <a:t>;</a:t>
            </a:r>
          </a:p>
          <a:p>
            <a:pPr marL="0" indent="355600">
              <a:buNone/>
            </a:pPr>
            <a:r>
              <a:rPr lang="ru-RU" dirty="0"/>
              <a:t>•	45 % — персонал среднего возраста — источник </a:t>
            </a:r>
            <a:r>
              <a:rPr lang="ru-RU" dirty="0" smtClean="0"/>
              <a:t>профессионализма</a:t>
            </a:r>
            <a:r>
              <a:rPr lang="ru-RU" dirty="0"/>
              <a:t>, творчества и современного опыта;</a:t>
            </a:r>
          </a:p>
          <a:p>
            <a:pPr marL="0" indent="355600">
              <a:buNone/>
            </a:pPr>
            <a:r>
              <a:rPr lang="ru-RU" dirty="0"/>
              <a:t>•	20 % — персонал старшего возраста — носители </a:t>
            </a:r>
            <a:r>
              <a:rPr lang="ru-RU" dirty="0" smtClean="0"/>
              <a:t>консерватизма</a:t>
            </a:r>
            <a:r>
              <a:rPr lang="ru-RU" dirty="0"/>
              <a:t>, специализированного опыта и знаний.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4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dirty="0"/>
              <a:t>Списочная численность персонала ежедневно учитывается в табельных </a:t>
            </a:r>
            <a:r>
              <a:rPr lang="ru-RU" dirty="0" smtClean="0"/>
              <a:t>записях (явки и неявки).</a:t>
            </a:r>
          </a:p>
          <a:p>
            <a:pPr marL="0" indent="355600">
              <a:buNone/>
            </a:pPr>
            <a:r>
              <a:rPr lang="ru-RU" b="1" i="1" dirty="0"/>
              <a:t>Списочное число рабочих (</a:t>
            </a:r>
            <a:r>
              <a:rPr lang="ru-RU" b="1" i="1" dirty="0" err="1"/>
              <a:t>Чсп</a:t>
            </a:r>
            <a:r>
              <a:rPr lang="ru-RU" b="1" i="1" dirty="0"/>
              <a:t>) </a:t>
            </a:r>
            <a:r>
              <a:rPr lang="ru-RU" b="1" i="1" dirty="0" smtClean="0"/>
              <a:t>по </a:t>
            </a:r>
            <a:r>
              <a:rPr lang="ru-RU" b="1" i="1" dirty="0"/>
              <a:t>степени использования фонда рабочего времени и явочной численности </a:t>
            </a:r>
            <a:r>
              <a:rPr lang="ru-RU" b="1" i="1" dirty="0" smtClean="0"/>
              <a:t>работников</a:t>
            </a:r>
            <a:r>
              <a:rPr lang="ru-RU" dirty="0" smtClean="0"/>
              <a:t>:</a:t>
            </a:r>
            <a:endParaRPr lang="ru-RU" dirty="0"/>
          </a:p>
          <a:p>
            <a:pPr marL="0" indent="35560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355600">
              <a:buNone/>
            </a:pPr>
            <a:endParaRPr lang="ru-RU" dirty="0"/>
          </a:p>
          <a:p>
            <a:pPr marL="0" indent="355600">
              <a:buNone/>
            </a:pPr>
            <a:r>
              <a:rPr lang="ru-RU" dirty="0"/>
              <a:t>где </a:t>
            </a:r>
            <a:r>
              <a:rPr lang="ru-RU" dirty="0" err="1"/>
              <a:t>Чя</a:t>
            </a:r>
            <a:r>
              <a:rPr lang="ru-RU" dirty="0"/>
              <a:t> — явочное число рабочих в сутки в планируемом периоде, определяется исходя из </a:t>
            </a:r>
            <a:r>
              <a:rPr lang="ru-RU" dirty="0" err="1"/>
              <a:t>Чя</a:t>
            </a:r>
            <a:r>
              <a:rPr lang="ru-RU" dirty="0"/>
              <a:t> в смену и количества смен в сутки, </a:t>
            </a:r>
            <a:r>
              <a:rPr lang="ru-RU" dirty="0" err="1"/>
              <a:t>Чя</a:t>
            </a:r>
            <a:r>
              <a:rPr lang="ru-RU" dirty="0"/>
              <a:t> в смену — минимальное количество рабочих, необходимое для выполнения планируемого задания по производству продукции за смену. Определяется но участкам, цехам, операциям </a:t>
            </a:r>
            <a:r>
              <a:rPr lang="ru-RU" dirty="0" smtClean="0"/>
              <a:t>производственного </a:t>
            </a:r>
            <a:r>
              <a:rPr lang="ru-RU" dirty="0"/>
              <a:t>процесса; </a:t>
            </a:r>
            <a:endParaRPr lang="ru-RU" dirty="0" smtClean="0"/>
          </a:p>
          <a:p>
            <a:pPr marL="0" indent="355600">
              <a:buNone/>
            </a:pPr>
            <a:r>
              <a:rPr lang="ru-RU" dirty="0" err="1" smtClean="0"/>
              <a:t>Ксс</a:t>
            </a:r>
            <a:r>
              <a:rPr lang="ru-RU" dirty="0" smtClean="0"/>
              <a:t> - коэффициент </a:t>
            </a:r>
            <a:r>
              <a:rPr lang="ru-RU" dirty="0"/>
              <a:t>списочного состава</a:t>
            </a:r>
            <a:r>
              <a:rPr lang="ru-RU" dirty="0" smtClean="0"/>
              <a:t>.</a:t>
            </a:r>
          </a:p>
          <a:p>
            <a:pPr marL="0" indent="355600">
              <a:buNone/>
            </a:pPr>
            <a:r>
              <a:rPr lang="ru-RU" b="1" i="1" dirty="0" smtClean="0"/>
              <a:t>Среднесписочная </a:t>
            </a:r>
            <a:r>
              <a:rPr lang="ru-RU" b="1" i="1" dirty="0"/>
              <a:t>численность за месяц </a:t>
            </a:r>
            <a:r>
              <a:rPr lang="ru-RU" dirty="0"/>
              <a:t>— это сумма явок и неявок по дням, отнесенная к </a:t>
            </a:r>
            <a:r>
              <a:rPr lang="ru-RU" dirty="0" smtClean="0"/>
              <a:t>календарному </a:t>
            </a:r>
            <a:r>
              <a:rPr lang="ru-RU" dirty="0"/>
              <a:t>числу дней. При этом показатели за выходные и </a:t>
            </a:r>
            <a:r>
              <a:rPr lang="ru-RU" dirty="0" smtClean="0"/>
              <a:t>праздничные </a:t>
            </a:r>
            <a:r>
              <a:rPr lang="ru-RU" dirty="0"/>
              <a:t>дни приравниваются к предшествующим рабочим.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1980803" cy="65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34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Программы, связанные с оптимизацией численности персонала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64904"/>
            <a:ext cx="880784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01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</a:t>
            </a:r>
            <a:r>
              <a:rPr lang="ru-RU" dirty="0" smtClean="0"/>
              <a:t>ормы гибкого </a:t>
            </a:r>
            <a:r>
              <a:rPr lang="ru-RU" dirty="0"/>
              <a:t>использования </a:t>
            </a:r>
            <a:r>
              <a:rPr lang="ru-RU" dirty="0" smtClean="0"/>
              <a:t>рабочей силы на </a:t>
            </a:r>
            <a:r>
              <a:rPr lang="ru-RU" dirty="0"/>
              <a:t>предприятии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7500" lnSpcReduction="20000"/>
          </a:bodyPr>
          <a:lstStyle/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наем на постоянной основе и увольнение необходимого числа работников;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наем по срочным трудовым договорам;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сверхурочные работы;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суммированный учет рабочего времени;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маневрирование рабочей силой на основе профессиональной мобильности (совмещение профессий, перемещение работников с одного рабочего места на другое);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внутреннее совместительство;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режимы неполной или гибкой занятости работников.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44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pPr marL="0" indent="355600">
              <a:buNone/>
              <a:tabLst>
                <a:tab pos="711200" algn="l"/>
              </a:tabLst>
            </a:pPr>
            <a:r>
              <a:rPr lang="ru-RU" dirty="0" smtClean="0"/>
              <a:t>При </a:t>
            </a:r>
            <a:r>
              <a:rPr lang="ru-RU" dirty="0"/>
              <a:t>планировании </a:t>
            </a:r>
            <a:r>
              <a:rPr lang="ru-RU" dirty="0" smtClean="0"/>
              <a:t>персонала </a:t>
            </a:r>
            <a:r>
              <a:rPr lang="ru-RU" dirty="0"/>
              <a:t>необходимо отслеживать связь между затратами на персонал и финансовыми ресурсами организации и давать ей оценку</a:t>
            </a:r>
            <a:r>
              <a:rPr lang="ru-RU" dirty="0" smtClean="0"/>
              <a:t>. В этом </a:t>
            </a:r>
            <a:r>
              <a:rPr lang="ru-RU" dirty="0"/>
              <a:t>вопросе наметились два основных </a:t>
            </a:r>
            <a:r>
              <a:rPr lang="ru-RU" dirty="0" smtClean="0"/>
              <a:t>подхода</a:t>
            </a:r>
            <a:r>
              <a:rPr lang="ru-RU" dirty="0"/>
              <a:t>.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 smtClean="0"/>
              <a:t>1) Измеряется </a:t>
            </a:r>
            <a:r>
              <a:rPr lang="ru-RU" dirty="0"/>
              <a:t>ценность каждого работника </a:t>
            </a:r>
            <a:r>
              <a:rPr lang="ru-RU" dirty="0" smtClean="0"/>
              <a:t>путем </a:t>
            </a:r>
            <a:r>
              <a:rPr lang="ru-RU" dirty="0"/>
              <a:t>определения ожидаемого дохода фирмы от его работы. В этом случае во внимание принимаются четыре фактора: </a:t>
            </a:r>
            <a:r>
              <a:rPr lang="ru-RU" dirty="0" smtClean="0"/>
              <a:t>производительность </a:t>
            </a:r>
            <a:r>
              <a:rPr lang="ru-RU" dirty="0"/>
              <a:t>труда; мобильность (перемещаемость); возможность продвижения по службе; вероятная продолжительность его работы в фирме (характеризует степень удовлетворения).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 smtClean="0"/>
              <a:t>2) Человеческие </a:t>
            </a:r>
            <a:r>
              <a:rPr lang="ru-RU" dirty="0"/>
              <a:t>ресурсы предприятия представляют единый комплекс (коллектив) и должны оцениваться в целом. Их стоимость обусловлена взаимодействием трех групп факторов: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независимые от самого коллектива (организационная </a:t>
            </a:r>
            <a:r>
              <a:rPr lang="ru-RU" dirty="0" smtClean="0"/>
              <a:t>структура </a:t>
            </a:r>
            <a:r>
              <a:rPr lang="ru-RU" dirty="0"/>
              <a:t>предприятия; экономическая политика, методы руководства, квалификация, навыки и поведение сотрудников;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смешанные (лояльность к фирме, цели деятельности и </a:t>
            </a:r>
            <a:r>
              <a:rPr lang="ru-RU" dirty="0" smtClean="0"/>
              <a:t>мотивация </a:t>
            </a:r>
            <a:r>
              <a:rPr lang="ru-RU" dirty="0"/>
              <a:t>поведения, моральный климат);</a:t>
            </a:r>
          </a:p>
          <a:p>
            <a:pPr marL="0" indent="355600">
              <a:buNone/>
              <a:tabLst>
                <a:tab pos="711200" algn="l"/>
              </a:tabLst>
            </a:pPr>
            <a:r>
              <a:rPr lang="ru-RU" dirty="0"/>
              <a:t>—	зависимые от коллектива (производительность труда, рост объема работы, увеличение доли рынка).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878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Показатель производственной ценности работника 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Эт</a:t>
            </a:r>
            <a:r>
              <a:rPr lang="ru-RU" dirty="0"/>
              <a:t> — эффективность труда работника;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Вг</a:t>
            </a:r>
            <a:r>
              <a:rPr lang="ru-RU" dirty="0" smtClean="0"/>
              <a:t> </a:t>
            </a:r>
            <a:r>
              <a:rPr lang="ru-RU" dirty="0"/>
              <a:t>— годовая выработка;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Кн</a:t>
            </a:r>
            <a:r>
              <a:rPr lang="ru-RU" dirty="0" smtClean="0"/>
              <a:t> </a:t>
            </a:r>
            <a:r>
              <a:rPr lang="ru-RU" dirty="0"/>
              <a:t>— коэффициент напряженности (отношение фактических и </a:t>
            </a:r>
            <a:r>
              <a:rPr lang="ru-RU" dirty="0" smtClean="0"/>
              <a:t>нормативных </a:t>
            </a:r>
            <a:r>
              <a:rPr lang="ru-RU" dirty="0"/>
              <a:t>затрат времени);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Сб</a:t>
            </a:r>
            <a:r>
              <a:rPr lang="ru-RU" dirty="0" smtClean="0"/>
              <a:t> </a:t>
            </a:r>
            <a:r>
              <a:rPr lang="ru-RU" dirty="0"/>
              <a:t>— стоимость неустранимого брака по вине работника;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Сэ</a:t>
            </a:r>
            <a:r>
              <a:rPr lang="ru-RU" dirty="0" smtClean="0"/>
              <a:t> </a:t>
            </a:r>
            <a:r>
              <a:rPr lang="ru-RU" dirty="0"/>
              <a:t>— стоимость сэкономленных сырья и </a:t>
            </a:r>
            <a:r>
              <a:rPr lang="ru-RU" dirty="0" smtClean="0"/>
              <a:t>материалов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Сп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smtClean="0"/>
              <a:t>сумма </a:t>
            </a:r>
            <a:r>
              <a:rPr lang="ru-RU" dirty="0"/>
              <a:t>годового эффекта от рационализации и изобретательства;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3пр </a:t>
            </a:r>
            <a:r>
              <a:rPr lang="ru-RU" dirty="0"/>
              <a:t>— затрат, вызванные нарушением ритмичности;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Фг</a:t>
            </a:r>
            <a:r>
              <a:rPr lang="ru-RU" dirty="0" smtClean="0"/>
              <a:t> </a:t>
            </a:r>
            <a:r>
              <a:rPr lang="ru-RU" dirty="0"/>
              <a:t>- годовой фонд фактически отработанного времени (в час);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Нэл</a:t>
            </a:r>
            <a:r>
              <a:rPr lang="ru-RU" dirty="0" smtClean="0"/>
              <a:t> </a:t>
            </a:r>
            <a:r>
              <a:rPr lang="ru-RU" dirty="0"/>
              <a:t>— норматив заработной платы с учетом выплат по больничным листам за 1 час фактически отработанного времени;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3об </a:t>
            </a:r>
            <a:r>
              <a:rPr lang="ru-RU" dirty="0"/>
              <a:t>— затраты на обучение и повышение квалификации.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60" y="1196752"/>
            <a:ext cx="3816424" cy="9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6088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355600">
              <a:buNone/>
            </a:pPr>
            <a:r>
              <a:rPr lang="ru-RU" dirty="0"/>
              <a:t>Величину </a:t>
            </a:r>
            <a:r>
              <a:rPr lang="ru-RU" b="1" i="1" dirty="0"/>
              <a:t>индивидуальной стоимости персонала</a:t>
            </a:r>
            <a:r>
              <a:rPr lang="ru-RU" dirty="0"/>
              <a:t> (человеческих ресурсов) оценивают через доход, который работник может принести организации за весь период работы в ней, т. с. это сумма или ожидаемой условной стоимости (УС) работника, или ожидаемой реализуемой стоимости (PC), учитывающей вероятность его увольнения. Разница между УС и PC составляет альтернативные издержки текучести (АИТ</a:t>
            </a:r>
            <a:r>
              <a:rPr lang="ru-RU" dirty="0" smtClean="0"/>
              <a:t>).</a:t>
            </a:r>
          </a:p>
          <a:p>
            <a:pPr marL="0" indent="355600">
              <a:buNone/>
            </a:pPr>
            <a:r>
              <a:rPr lang="ru-RU" dirty="0"/>
              <a:t>Алгоритм расчетов </a:t>
            </a:r>
            <a:r>
              <a:rPr lang="ru-RU" dirty="0" smtClean="0"/>
              <a:t> - модель </a:t>
            </a:r>
            <a:r>
              <a:rPr lang="ru-RU" dirty="0" err="1"/>
              <a:t>Мичиганского</a:t>
            </a:r>
            <a:r>
              <a:rPr lang="ru-RU" dirty="0"/>
              <a:t> </a:t>
            </a:r>
            <a:r>
              <a:rPr lang="ru-RU" dirty="0" smtClean="0"/>
              <a:t>университета.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606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обеспечения </a:t>
            </a:r>
            <a:r>
              <a:rPr lang="ru-RU" dirty="0"/>
              <a:t>потребности нового производства в </a:t>
            </a:r>
            <a:r>
              <a:rPr lang="ru-RU" dirty="0" smtClean="0"/>
              <a:t>кадрах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439738">
              <a:buNone/>
              <a:tabLst>
                <a:tab pos="627063" algn="l"/>
              </a:tabLst>
            </a:pPr>
            <a:r>
              <a:rPr lang="ru-RU" dirty="0" smtClean="0"/>
              <a:t>•</a:t>
            </a:r>
            <a:r>
              <a:rPr lang="ru-RU" dirty="0"/>
              <a:t>	структура будущего подразделения и органов управления им;</a:t>
            </a:r>
          </a:p>
          <a:p>
            <a:pPr marL="0" indent="439738">
              <a:buNone/>
              <a:tabLst>
                <a:tab pos="627063" algn="l"/>
              </a:tabLst>
            </a:pPr>
            <a:r>
              <a:rPr lang="ru-RU" dirty="0"/>
              <a:t>•	классификация выполняемых работ;</a:t>
            </a:r>
          </a:p>
          <a:p>
            <a:pPr marL="0" indent="439738">
              <a:buNone/>
              <a:tabLst>
                <a:tab pos="627063" algn="l"/>
              </a:tabLst>
            </a:pPr>
            <a:r>
              <a:rPr lang="ru-RU" dirty="0"/>
              <a:t>•	перечень требований к работникам;</a:t>
            </a:r>
          </a:p>
          <a:p>
            <a:pPr marL="0" indent="439738">
              <a:buNone/>
              <a:tabLst>
                <a:tab pos="627063" algn="l"/>
              </a:tabLst>
            </a:pPr>
            <a:r>
              <a:rPr lang="ru-RU" dirty="0"/>
              <a:t>•	расчет потребности в кадрах;</a:t>
            </a:r>
          </a:p>
          <a:p>
            <a:pPr marL="0" indent="439738">
              <a:buNone/>
              <a:tabLst>
                <a:tab pos="627063" algn="l"/>
              </a:tabLst>
            </a:pPr>
            <a:r>
              <a:rPr lang="ru-RU" dirty="0"/>
              <a:t>•	порядок и сроки введения в должность;</a:t>
            </a:r>
          </a:p>
          <a:p>
            <a:pPr marL="0" indent="439738">
              <a:buNone/>
              <a:tabLst>
                <a:tab pos="627063" algn="l"/>
              </a:tabLst>
            </a:pPr>
            <a:r>
              <a:rPr lang="ru-RU" dirty="0"/>
              <a:t>•	источники удовлетворения временной потребности в </a:t>
            </a:r>
            <a:r>
              <a:rPr lang="ru-RU" dirty="0" smtClean="0"/>
              <a:t>работниках</a:t>
            </a:r>
            <a:r>
              <a:rPr lang="ru-RU" dirty="0"/>
              <a:t>,</a:t>
            </a:r>
          </a:p>
          <a:p>
            <a:pPr marL="0" indent="439738">
              <a:buNone/>
              <a:tabLst>
                <a:tab pos="627063" algn="l"/>
              </a:tabLst>
            </a:pPr>
            <a:r>
              <a:rPr lang="ru-RU" dirty="0"/>
              <a:t>•	направления и формы повышения квалификации;</a:t>
            </a:r>
          </a:p>
          <a:p>
            <a:pPr marL="0" indent="439738">
              <a:buNone/>
              <a:tabLst>
                <a:tab pos="627063" algn="l"/>
              </a:tabLst>
            </a:pPr>
            <a:r>
              <a:rPr lang="ru-RU" dirty="0"/>
              <a:t>•	величина необходимых затрат.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549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Организационный план укомплектования персонала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содержит</a:t>
            </a:r>
            <a:r>
              <a:rPr lang="ru-RU" dirty="0"/>
              <a:t>: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мероприятия по привлечению;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методы оценки;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финансовые затраты на привлечение и оценку;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мероприятия по подготовке персонала;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затраты на подготовку.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58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Использование новых технологий (2019 г.) российскими промышленными предприятиями для создания рабочих мест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57</a:t>
            </a:fld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" y="1686000"/>
            <a:ext cx="894670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60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Подготовьте </a:t>
            </a:r>
            <a:r>
              <a:rPr lang="ru-RU" smtClean="0"/>
              <a:t>название 3х вопросов </a:t>
            </a:r>
            <a:r>
              <a:rPr lang="ru-RU" dirty="0" smtClean="0"/>
              <a:t>для круглого стола </a:t>
            </a:r>
            <a:r>
              <a:rPr lang="ru-RU" smtClean="0"/>
              <a:t>по данной теме.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Среднегодовая или среднеквартальная </a:t>
            </a:r>
            <a:r>
              <a:rPr lang="ru-RU" dirty="0" smtClean="0"/>
              <a:t>численность: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ЧПср</a:t>
            </a:r>
            <a:r>
              <a:rPr lang="ru-RU" dirty="0"/>
              <a:t>— средняя численность персонала за период; Ч1, Ч2, Ч3 — численность персонала на начало каждого </a:t>
            </a:r>
            <a:r>
              <a:rPr lang="ru-RU" dirty="0" err="1"/>
              <a:t>подпериода</a:t>
            </a:r>
            <a:r>
              <a:rPr lang="ru-RU" dirty="0"/>
              <a:t>; </a:t>
            </a:r>
            <a:r>
              <a:rPr lang="en-US" dirty="0" smtClean="0"/>
              <a:t>n</a:t>
            </a:r>
            <a:r>
              <a:rPr lang="ru-RU" dirty="0" smtClean="0"/>
              <a:t> </a:t>
            </a:r>
            <a:r>
              <a:rPr lang="ru-RU" dirty="0"/>
              <a:t>— число </a:t>
            </a:r>
            <a:r>
              <a:rPr lang="ru-RU" dirty="0" err="1"/>
              <a:t>подпериодов</a:t>
            </a:r>
            <a:r>
              <a:rPr lang="ru-RU" dirty="0"/>
              <a:t>, из которых состоит данный период.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393760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8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Коэффициент пересчета явочной численности в списочную (</a:t>
            </a:r>
            <a:r>
              <a:rPr lang="ru-RU" dirty="0" err="1"/>
              <a:t>qя</a:t>
            </a:r>
            <a:r>
              <a:rPr lang="ru-RU" dirty="0"/>
              <a:t>) 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</a:t>
            </a:r>
            <a:r>
              <a:rPr lang="ru-RU" dirty="0" err="1"/>
              <a:t>Чя</a:t>
            </a:r>
            <a:r>
              <a:rPr lang="ru-RU" dirty="0"/>
              <a:t> — явочное число рабочих; </a:t>
            </a:r>
            <a:r>
              <a:rPr lang="ru-RU" dirty="0" err="1"/>
              <a:t>Чсп</a:t>
            </a:r>
            <a:r>
              <a:rPr lang="ru-RU" dirty="0"/>
              <a:t> — списочное число рабочих.</a:t>
            </a:r>
          </a:p>
          <a:p>
            <a:pPr marL="0" indent="0">
              <a:buNone/>
            </a:pPr>
            <a:r>
              <a:rPr lang="ru-RU" dirty="0"/>
              <a:t>Обычно он определяется по отдельным подразделениям цеха или предприятия.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06" y="2564904"/>
            <a:ext cx="1359634" cy="100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3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Возрастная структура персонала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характеризуется </a:t>
            </a:r>
            <a:r>
              <a:rPr lang="ru-RU" dirty="0"/>
              <a:t>долей лиц </a:t>
            </a:r>
            <a:r>
              <a:rPr lang="ru-RU" dirty="0" smtClean="0"/>
              <a:t>соответствующих </a:t>
            </a:r>
            <a:r>
              <a:rPr lang="ru-RU" dirty="0"/>
              <a:t>возрастов в его общей численности. </a:t>
            </a:r>
            <a:r>
              <a:rPr lang="ru-RU" dirty="0" smtClean="0"/>
              <a:t>Применяются </a:t>
            </a:r>
            <a:r>
              <a:rPr lang="ru-RU" dirty="0"/>
              <a:t>следующие группировки: 16, 17, 18, </a:t>
            </a:r>
            <a:r>
              <a:rPr lang="ru-RU" dirty="0" smtClean="0"/>
              <a:t>19, </a:t>
            </a:r>
            <a:r>
              <a:rPr lang="ru-RU" dirty="0"/>
              <a:t>20—24, 25—29, 30—34, 35—39, 40—44,45—49, 50—54, 55— 59, </a:t>
            </a:r>
            <a:r>
              <a:rPr lang="ru-RU" dirty="0" smtClean="0"/>
              <a:t>60, </a:t>
            </a:r>
            <a:r>
              <a:rPr lang="ru-RU" dirty="0"/>
              <a:t>64, 65 лет и старше.</a:t>
            </a:r>
          </a:p>
          <a:p>
            <a:pPr marL="0" indent="0">
              <a:buNone/>
            </a:pPr>
            <a:r>
              <a:rPr lang="ru-RU" dirty="0"/>
              <a:t>Структура персонала по стажу может рассматриваться двояко: в плане общего стажа и стажа работы в данной организации. С </a:t>
            </a:r>
            <a:r>
              <a:rPr lang="ru-RU" dirty="0" smtClean="0"/>
              <a:t>общим </a:t>
            </a:r>
            <a:r>
              <a:rPr lang="ru-RU" dirty="0"/>
              <a:t>стажем напрямую связан уровень производительности труда.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Общий стаж </a:t>
            </a:r>
            <a:r>
              <a:rPr lang="ru-RU" dirty="0" smtClean="0"/>
              <a:t>группируется по следующим периодам: до 16 лет, 16-20, 21—25, 26—30, 31 -39, 40 лет и более.</a:t>
            </a:r>
          </a:p>
          <a:p>
            <a:pPr marL="0" indent="0">
              <a:buNone/>
            </a:pPr>
            <a:r>
              <a:rPr lang="ru-RU" b="1" i="1" dirty="0" smtClean="0"/>
              <a:t>Стаж работы в данной организации </a:t>
            </a:r>
            <a:r>
              <a:rPr lang="ru-RU" dirty="0" smtClean="0"/>
              <a:t>характеризует </a:t>
            </a:r>
            <a:r>
              <a:rPr lang="ru-RU" dirty="0" err="1" smtClean="0"/>
              <a:t>закрепляемость</a:t>
            </a:r>
            <a:r>
              <a:rPr lang="ru-RU" dirty="0" smtClean="0"/>
              <a:t> кадров. Статистика выделяет следующие периоды для расчета этого показателя: до 1 года, 1—4, 5—9, 10—14, 15—19, 20—24, 25—29, 30 лет и более.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5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Профессиональная компетентность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определяет </a:t>
            </a:r>
            <a:r>
              <a:rPr lang="ru-RU" dirty="0"/>
              <a:t>способность работника качественно и безошибочно выполнять свои функции как в обычных, так и в экстремальных условиях, успешно осваивать но вое и быстро адаптироваться к изменяющимся условиям.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 smtClean="0"/>
              <a:t>Виды </a:t>
            </a:r>
            <a:r>
              <a:rPr lang="ru-RU" dirty="0"/>
              <a:t>профессиональной компетентности: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</a:t>
            </a:r>
            <a:r>
              <a:rPr lang="ru-RU" b="1" i="1" dirty="0"/>
              <a:t>функциональная </a:t>
            </a:r>
            <a:r>
              <a:rPr lang="ru-RU" b="1" i="1" dirty="0" smtClean="0"/>
              <a:t>- </a:t>
            </a:r>
            <a:r>
              <a:rPr lang="ru-RU" dirty="0" smtClean="0"/>
              <a:t>характеризуется профессиональными </a:t>
            </a:r>
            <a:r>
              <a:rPr lang="ru-RU" dirty="0"/>
              <a:t>знаниями и умением их реализовывать;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</a:t>
            </a:r>
            <a:r>
              <a:rPr lang="ru-RU" b="1" i="1" dirty="0"/>
              <a:t>интеллектуальная </a:t>
            </a:r>
            <a:r>
              <a:rPr lang="ru-RU" b="1" i="1" dirty="0" smtClean="0"/>
              <a:t> - </a:t>
            </a:r>
            <a:r>
              <a:rPr lang="ru-RU" dirty="0" smtClean="0"/>
              <a:t>выражается </a:t>
            </a:r>
            <a:r>
              <a:rPr lang="ru-RU" dirty="0"/>
              <a:t>в </a:t>
            </a:r>
            <a:r>
              <a:rPr lang="ru-RU" dirty="0" smtClean="0"/>
              <a:t>способности </a:t>
            </a:r>
            <a:r>
              <a:rPr lang="ru-RU" dirty="0"/>
              <a:t>к аналитическому мышлению и осуществлении комплексного подхода к выполнению своих обязанностей;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</a:t>
            </a:r>
            <a:r>
              <a:rPr lang="ru-RU" b="1" i="1" dirty="0"/>
              <a:t>ситуативная </a:t>
            </a:r>
            <a:r>
              <a:rPr lang="ru-RU" b="1" i="1" dirty="0" smtClean="0"/>
              <a:t> - </a:t>
            </a:r>
            <a:r>
              <a:rPr lang="ru-RU" dirty="0" smtClean="0"/>
              <a:t>означает </a:t>
            </a:r>
            <a:r>
              <a:rPr lang="ru-RU" dirty="0"/>
              <a:t>умение действовать в соответствии с ситуацией;</a:t>
            </a:r>
          </a:p>
          <a:p>
            <a:pPr marL="0" indent="355600">
              <a:buNone/>
              <a:tabLst>
                <a:tab pos="627063" algn="l"/>
              </a:tabLst>
            </a:pPr>
            <a:r>
              <a:rPr lang="ru-RU" dirty="0"/>
              <a:t>•	</a:t>
            </a:r>
            <a:r>
              <a:rPr lang="ru-RU" b="1" i="1" dirty="0"/>
              <a:t>социальная </a:t>
            </a:r>
            <a:r>
              <a:rPr lang="ru-RU" b="1" i="1" dirty="0" smtClean="0"/>
              <a:t>- </a:t>
            </a:r>
            <a:r>
              <a:rPr lang="ru-RU" dirty="0" smtClean="0"/>
              <a:t>предполагает </a:t>
            </a:r>
            <a:r>
              <a:rPr lang="ru-RU" dirty="0"/>
              <a:t>наличие </a:t>
            </a:r>
            <a:r>
              <a:rPr lang="ru-RU" dirty="0" smtClean="0"/>
              <a:t>коммуникационных </a:t>
            </a:r>
            <a:r>
              <a:rPr lang="ru-RU" dirty="0"/>
              <a:t>и интеграционных способностей, умения поддерживать отношения, влиять, добиваться своего, правильно воспринимать и интерпретировать чужие мысли, высказывать к ним отношение, вести беседы и пр.</a:t>
            </a:r>
          </a:p>
          <a:p>
            <a:pPr marL="0" indent="355600">
              <a:buNone/>
              <a:tabLst>
                <a:tab pos="627063" algn="l"/>
              </a:tabLst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81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2389</Words>
  <Application>Microsoft Office PowerPoint</Application>
  <PresentationFormat>Экран (4:3)</PresentationFormat>
  <Paragraphs>389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Планирование численности, потребности и структуры персонала</vt:lpstr>
      <vt:lpstr>10% российских предприятий уделяют внимание данному вопросу</vt:lpstr>
      <vt:lpstr>Факторы изменения структуры спроса на работников </vt:lpstr>
      <vt:lpstr>Категории работников в составе списочной численности </vt:lpstr>
      <vt:lpstr>Презентация PowerPoint</vt:lpstr>
      <vt:lpstr>Презентация PowerPoint</vt:lpstr>
      <vt:lpstr>Презентация PowerPoint</vt:lpstr>
      <vt:lpstr>Возрастная структура персонала </vt:lpstr>
      <vt:lpstr>Профессиональная компетентность </vt:lpstr>
      <vt:lpstr>Сферы взаимодействия организационных инструментов при планировании персонала организации</vt:lpstr>
      <vt:lpstr>Стратегические вопросы «управления численностью» при планировании </vt:lpstr>
      <vt:lpstr>Презентация PowerPoint</vt:lpstr>
      <vt:lpstr>Опыт планирования персонала компании «Лукойл»</vt:lpstr>
      <vt:lpstr>Презентация PowerPoint</vt:lpstr>
      <vt:lpstr>Презентация PowerPoint</vt:lpstr>
      <vt:lpstr>Презентация PowerPoint</vt:lpstr>
      <vt:lpstr>Потери, вызванные снижением производительности труда у рабочих перед увольнением</vt:lpstr>
      <vt:lpstr>Потери, вызванные недостаточным уровнем производительности труда вновь принятых рабочих</vt:lpstr>
      <vt:lpstr>Потери от брака у вновь поступивших работников </vt:lpstr>
      <vt:lpstr>Презентация PowerPoint</vt:lpstr>
      <vt:lpstr>Практические задачи в рамках планирования движения персонала </vt:lpstr>
      <vt:lpstr>Пример расчета численности персонала компании</vt:lpstr>
      <vt:lpstr>При планировании потребности в персонале определяют:</vt:lpstr>
      <vt:lpstr>Мероприятия при планировании потребности компании в персонале </vt:lpstr>
      <vt:lpstr>Качественная потребность</vt:lpstr>
      <vt:lpstr>Качественная потребность в специалистах и руководителях </vt:lpstr>
      <vt:lpstr>Классификация методов расчета потребности рабочих и специалистов</vt:lpstr>
      <vt:lpstr>Презентация PowerPoint</vt:lpstr>
      <vt:lpstr>Презентация PowerPoint</vt:lpstr>
      <vt:lpstr>Презентация PowerPoint</vt:lpstr>
      <vt:lpstr>Потребность в персонале делится на общую (суммарную) и дополнительную. 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укомплектования штата сотрудников</vt:lpstr>
      <vt:lpstr>Пути покрытия потребностей в персонале</vt:lpstr>
      <vt:lpstr>Преимущества и недостатки источников комплектования организации кадрами</vt:lpstr>
      <vt:lpstr>Определение оптимальной численности персонала (Чо) </vt:lpstr>
      <vt:lpstr>Способ 2</vt:lpstr>
      <vt:lpstr>Презентация PowerPoint</vt:lpstr>
      <vt:lpstr>Подходы к проведению сокращения </vt:lpstr>
      <vt:lpstr>Презентация PowerPoint</vt:lpstr>
      <vt:lpstr>Презентация PowerPoint</vt:lpstr>
      <vt:lpstr>Другие методы оптимизации численности персонала </vt:lpstr>
      <vt:lpstr>Легитимные способы оптимизации численности персонала</vt:lpstr>
      <vt:lpstr>Применимость методов оптимизации различными компаниями</vt:lpstr>
      <vt:lpstr>Современные методы оптимизации структуры персонала</vt:lpstr>
      <vt:lpstr>Оптимальная структура персонала </vt:lpstr>
      <vt:lpstr>Программы, связанные с оптимизацией численности персонала</vt:lpstr>
      <vt:lpstr>Формы гибкого использования рабочей силы на предприятии </vt:lpstr>
      <vt:lpstr>Презентация PowerPoint</vt:lpstr>
      <vt:lpstr>Презентация PowerPoint</vt:lpstr>
      <vt:lpstr>Презентация PowerPoint</vt:lpstr>
      <vt:lpstr>План обеспечения потребности нового производства в кадрах</vt:lpstr>
      <vt:lpstr>Организационный план укомплектования персонала</vt:lpstr>
      <vt:lpstr>Использование новых технологий (2019 г.) российскими промышленными предприятиями для создания рабочих мест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2022-04-13T12:52:34Z</dcterms:created>
  <dcterms:modified xsi:type="dcterms:W3CDTF">2022-04-28T04:04:01Z</dcterms:modified>
</cp:coreProperties>
</file>