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4" r:id="rId2"/>
    <p:sldId id="293" r:id="rId3"/>
    <p:sldId id="292" r:id="rId4"/>
    <p:sldId id="299" r:id="rId5"/>
    <p:sldId id="300" r:id="rId6"/>
    <p:sldId id="301" r:id="rId7"/>
    <p:sldId id="302" r:id="rId8"/>
    <p:sldId id="303" r:id="rId9"/>
    <p:sldId id="305" r:id="rId10"/>
    <p:sldId id="304" r:id="rId11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125" d="100"/>
          <a:sy n="125" d="100"/>
        </p:scale>
        <p:origin x="-192" y="-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788D-4070-4D74-BFD1-244AED81B9E0}" type="datetime1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7FC4-BF76-4E80-8783-DA75F2E5B25C}" type="datetime1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4469-44D3-48EA-B209-C0E7FBEBFEB6}" type="datetime1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4885-9ED9-431C-B782-42AF43B0BBDF}" type="datetime1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FD57-2D1E-4AE0-9B04-CA24BF01A9F0}" type="datetime1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E965-9C68-4A46-A978-25CF822C615B}" type="datetime1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D207-45DD-42F4-875E-07B8A46D7EC8}" type="datetime1">
              <a:rPr lang="ru-RU" smtClean="0"/>
              <a:t>21.11.2022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A09C-6643-4B58-A7CC-641898EA7747}" type="datetime1">
              <a:rPr lang="ru-RU" smtClean="0"/>
              <a:t>21.11.2022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A1DC-FC1C-478A-A24D-B0662473ABDE}" type="datetime1">
              <a:rPr lang="ru-RU" smtClean="0"/>
              <a:t>21.11.2022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0DD25-B63E-47B3-89BD-A96EC9661866}" type="datetime1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6DD3-FFBE-4B16-9FFF-94DCD5E1B3CD}" type="datetime1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02F5D-D763-497D-82A5-62508E9F554A}" type="datetime1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sv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600A03-4113-4BC4-A713-E5692C047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068" y="1236065"/>
            <a:ext cx="4097471" cy="409747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09A225-A5C2-3A95-8203-4A49E99D6B43}"/>
              </a:ext>
            </a:extLst>
          </p:cNvPr>
          <p:cNvSpPr txBox="1"/>
          <p:nvPr/>
        </p:nvSpPr>
        <p:spPr>
          <a:xfrm flipH="1">
            <a:off x="356255" y="1876052"/>
            <a:ext cx="5985089" cy="1090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108" marR="18146">
              <a:lnSpc>
                <a:spcPct val="111800"/>
              </a:lnSpc>
              <a:spcBef>
                <a:spcPts val="628"/>
              </a:spcBef>
            </a:pPr>
            <a:r>
              <a:rPr lang="ru-RU" sz="2800" b="1" spc="-44" dirty="0">
                <a:solidFill>
                  <a:srgbClr val="FF0000"/>
                </a:solidFill>
                <a:latin typeface="Lato Black"/>
                <a:cs typeface="Calibri Light" panose="020F0302020204030204" pitchFamily="34" charset="0"/>
              </a:rPr>
              <a:t>Приложение для интерактивного</a:t>
            </a:r>
          </a:p>
          <a:p>
            <a:pPr marL="39108" marR="18146">
              <a:lnSpc>
                <a:spcPct val="111800"/>
              </a:lnSpc>
              <a:spcBef>
                <a:spcPts val="628"/>
              </a:spcBef>
            </a:pPr>
            <a:r>
              <a:rPr lang="ru-RU" sz="2800" b="1" spc="-44" dirty="0">
                <a:solidFill>
                  <a:srgbClr val="FF0000"/>
                </a:solidFill>
                <a:latin typeface="Lato Black"/>
                <a:cs typeface="Calibri Light" panose="020F0302020204030204" pitchFamily="34" charset="0"/>
              </a:rPr>
              <a:t>обучения охране труда</a:t>
            </a:r>
            <a:endParaRPr lang="ru-RU" sz="2400" b="1" spc="-2" dirty="0">
              <a:solidFill>
                <a:srgbClr val="FF0000"/>
              </a:solidFill>
              <a:latin typeface="Lato"/>
              <a:cs typeface="La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B94943-3262-D044-1EDD-771AB10EC835}"/>
              </a:ext>
            </a:extLst>
          </p:cNvPr>
          <p:cNvSpPr txBox="1"/>
          <p:nvPr/>
        </p:nvSpPr>
        <p:spPr>
          <a:xfrm flipH="1">
            <a:off x="393506" y="3457782"/>
            <a:ext cx="6616891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Руководитель проекта</a:t>
            </a:r>
          </a:p>
          <a:p>
            <a:pPr>
              <a:spcBef>
                <a:spcPts val="600"/>
              </a:spcBef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студент группы СЖД.2-18-1</a:t>
            </a:r>
          </a:p>
          <a:p>
            <a:pPr>
              <a:spcBef>
                <a:spcPts val="600"/>
              </a:spcBef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3" y="963743"/>
            <a:ext cx="67404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Финальный слайд-визитка</a:t>
            </a:r>
          </a:p>
          <a:p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771BC8-D726-4D7F-A02B-2B4F5EDC471C}"/>
              </a:ext>
            </a:extLst>
          </p:cNvPr>
          <p:cNvSpPr/>
          <p:nvPr/>
        </p:nvSpPr>
        <p:spPr>
          <a:xfrm>
            <a:off x="928699" y="2311467"/>
            <a:ext cx="9516200" cy="3406061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85763" lvl="2" indent="-385763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Логотип, фото</a:t>
            </a:r>
          </a:p>
          <a:p>
            <a:pPr marL="385763" lvl="2" indent="-385763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Название проекта</a:t>
            </a:r>
          </a:p>
          <a:p>
            <a:pPr marL="385763" lvl="2" indent="-385763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Описание в одно предложение</a:t>
            </a:r>
          </a:p>
          <a:p>
            <a:pPr marL="385763" lvl="2" indent="-385763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Имя, фамилия выступающего</a:t>
            </a:r>
          </a:p>
          <a:p>
            <a:pPr marL="385763" lvl="2" indent="-385763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Контакты</a:t>
            </a:r>
          </a:p>
          <a:p>
            <a:pPr marL="385763" lvl="2" indent="-385763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Указать кто ваш потенциальный Функциональный заказчик</a:t>
            </a:r>
          </a:p>
          <a:p>
            <a:pPr marL="0" lvl="2" indent="0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  <a:buNone/>
            </a:pPr>
            <a:endParaRPr lang="ru-RU" sz="2400" i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Calibri"/>
            </a:endParaRPr>
          </a:p>
          <a:p>
            <a:pPr marL="0" lvl="2" indent="0" algn="ctr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  <a:buNone/>
            </a:pP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Слайд «Спасибо за внимание» НЕ НУЖЕН!</a:t>
            </a:r>
            <a:endParaRPr lang="en-US" sz="2400" b="1" i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4CD73C0-C801-473E-A4EC-594BCF736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46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Проблема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бъект 2">
            <a:extLst>
              <a:ext uri="{FF2B5EF4-FFF2-40B4-BE49-F238E27FC236}">
                <a16:creationId xmlns:a16="http://schemas.microsoft.com/office/drawing/2014/main" id="{02F12A56-07F4-E94A-BCF3-B2B0046C09BE}"/>
              </a:ext>
            </a:extLst>
          </p:cNvPr>
          <p:cNvSpPr txBox="1">
            <a:spLocks/>
          </p:cNvSpPr>
          <p:nvPr/>
        </p:nvSpPr>
        <p:spPr>
          <a:xfrm>
            <a:off x="489874" y="1740733"/>
            <a:ext cx="9491212" cy="2167321"/>
          </a:xfrm>
          <a:prstGeom prst="rect">
            <a:avLst/>
          </a:prstGeom>
          <a:ln>
            <a:noFill/>
          </a:ln>
        </p:spPr>
        <p:txBody>
          <a:bodyPr lIns="68580" tIns="34290" rIns="68580" bIns="3429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>
              <a:spcBef>
                <a:spcPts val="600"/>
              </a:spcBef>
              <a:buClr>
                <a:srgbClr val="0084B4"/>
              </a:buClr>
              <a:buSzPct val="100000"/>
            </a:pPr>
            <a:r>
              <a:rPr lang="ru-RU" sz="2200" spc="60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ПРЕДПРИЯТИЯ</a:t>
            </a:r>
          </a:p>
          <a:p>
            <a:pPr marL="457200" lvl="2" indent="-457200">
              <a:spcBef>
                <a:spcPts val="600"/>
              </a:spcBef>
              <a:buClr>
                <a:srgbClr val="0084B4"/>
              </a:buClr>
              <a:buSzPct val="100000"/>
              <a:buFont typeface="+mj-lt"/>
              <a:buAutoNum type="arabicPeriod"/>
            </a:pP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Травматизм и нарушение ТБ</a:t>
            </a:r>
          </a:p>
          <a:p>
            <a:pPr marL="457200" lvl="2" indent="-457200">
              <a:spcBef>
                <a:spcPts val="600"/>
              </a:spcBef>
              <a:buClr>
                <a:srgbClr val="0084B4"/>
              </a:buClr>
              <a:buSzPct val="100000"/>
              <a:buFont typeface="+mj-lt"/>
              <a:buAutoNum type="arabicPeriod"/>
            </a:pP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Причинение материального ущерба в связи с нарушением технологических процессов </a:t>
            </a:r>
          </a:p>
          <a:p>
            <a:pPr marL="457200" lvl="2" indent="-457200">
              <a:spcBef>
                <a:spcPts val="600"/>
              </a:spcBef>
              <a:buClr>
                <a:srgbClr val="0084B4"/>
              </a:buClr>
              <a:buSzPct val="100000"/>
              <a:buFont typeface="+mj-lt"/>
              <a:buAutoNum type="arabicPeriod"/>
            </a:pP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Отрыв от производства на обучение и повышение квалификации </a:t>
            </a:r>
          </a:p>
          <a:p>
            <a:pPr marL="0" lvl="2">
              <a:spcBef>
                <a:spcPts val="600"/>
              </a:spcBef>
              <a:buClr>
                <a:srgbClr val="0084B4"/>
              </a:buClr>
              <a:buSzPct val="100000"/>
            </a:pPr>
            <a:endParaRPr lang="ru-RU" sz="2200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Calibri"/>
            </a:endParaRPr>
          </a:p>
          <a:p>
            <a:pPr marL="385763" lvl="2" indent="-385763">
              <a:spcBef>
                <a:spcPts val="600"/>
              </a:spcBef>
              <a:buClr>
                <a:srgbClr val="0084B4"/>
              </a:buClr>
              <a:buSzPct val="100000"/>
            </a:pPr>
            <a:endParaRPr lang="ru-RU" sz="2200" b="1" i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Calibri"/>
            </a:endParaRPr>
          </a:p>
          <a:p>
            <a:pPr marL="385763" lvl="2" indent="-385763">
              <a:spcBef>
                <a:spcPts val="600"/>
              </a:spcBef>
              <a:buClr>
                <a:srgbClr val="0084B4"/>
              </a:buClr>
              <a:buSzPct val="100000"/>
            </a:pPr>
            <a:endParaRPr lang="ru-RU" sz="2200" b="1" i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Calibri"/>
            </a:endParaRPr>
          </a:p>
          <a:p>
            <a:pPr marL="0" lvl="2" indent="0">
              <a:spcBef>
                <a:spcPts val="600"/>
              </a:spcBef>
              <a:buClr>
                <a:srgbClr val="0084B4"/>
              </a:buClr>
              <a:buSzPct val="100000"/>
              <a:buNone/>
            </a:pPr>
            <a:endParaRPr lang="ru-RU" sz="2200" i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09B28D-9A07-4896-8A98-B5ED328D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2</a:t>
            </a:fld>
            <a:endParaRPr lang="ru-RU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91CB0157-9AC5-408D-925E-997DBE6A1AC1}"/>
              </a:ext>
            </a:extLst>
          </p:cNvPr>
          <p:cNvSpPr txBox="1">
            <a:spLocks/>
          </p:cNvSpPr>
          <p:nvPr/>
        </p:nvSpPr>
        <p:spPr>
          <a:xfrm>
            <a:off x="489874" y="4199749"/>
            <a:ext cx="9491212" cy="1662934"/>
          </a:xfrm>
          <a:prstGeom prst="rect">
            <a:avLst/>
          </a:prstGeom>
          <a:ln>
            <a:noFill/>
          </a:ln>
        </p:spPr>
        <p:txBody>
          <a:bodyPr lIns="68580" tIns="34290" rIns="68580" bIns="3429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>
              <a:spcBef>
                <a:spcPts val="600"/>
              </a:spcBef>
              <a:buClr>
                <a:srgbClr val="0084B4"/>
              </a:buClr>
              <a:buSzPct val="100000"/>
            </a:pPr>
            <a:r>
              <a:rPr lang="ru-RU" sz="2200" spc="60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ОБРАЗОВАТЕЛЬНЫЕ ОРГАНИЗАЦИИ ДПО</a:t>
            </a:r>
          </a:p>
          <a:p>
            <a:pPr marL="457200" lvl="2" indent="-457200">
              <a:spcBef>
                <a:spcPts val="600"/>
              </a:spcBef>
              <a:buClr>
                <a:srgbClr val="0084B4"/>
              </a:buClr>
              <a:buSzPct val="100000"/>
              <a:buFont typeface="+mj-lt"/>
              <a:buAutoNum type="arabicPeriod"/>
            </a:pP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Затраты на преподавателей</a:t>
            </a:r>
          </a:p>
          <a:p>
            <a:pPr marL="457200" lvl="2" indent="-457200">
              <a:spcBef>
                <a:spcPts val="600"/>
              </a:spcBef>
              <a:buClr>
                <a:srgbClr val="0084B4"/>
              </a:buClr>
              <a:buSzPct val="100000"/>
              <a:buFont typeface="+mj-lt"/>
              <a:buAutoNum type="arabicPeriod"/>
            </a:pP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Качество методического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3018775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10308129" y="3697706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Решение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4FA3093-6C22-4402-B76D-336655378FBE}"/>
              </a:ext>
            </a:extLst>
          </p:cNvPr>
          <p:cNvSpPr txBox="1">
            <a:spLocks/>
          </p:cNvSpPr>
          <p:nvPr/>
        </p:nvSpPr>
        <p:spPr>
          <a:xfrm>
            <a:off x="8463692" y="4361119"/>
            <a:ext cx="8568240" cy="317222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lIns="68580" tIns="34290" rIns="68580" bIns="3429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lvl="2" indent="-385763">
              <a:spcBef>
                <a:spcPts val="600"/>
              </a:spcBef>
              <a:buClr>
                <a:srgbClr val="0084B4"/>
              </a:buClr>
              <a:buSzPct val="100000"/>
            </a:pPr>
            <a:r>
              <a:rPr lang="ru-RU" sz="2200" b="1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Используйте фото, схемы, рисунки;</a:t>
            </a:r>
          </a:p>
          <a:p>
            <a:pPr marL="385763" lvl="2" indent="-385763">
              <a:spcBef>
                <a:spcPts val="600"/>
              </a:spcBef>
              <a:spcAft>
                <a:spcPts val="600"/>
              </a:spcAft>
              <a:buClr>
                <a:srgbClr val="0084B4"/>
              </a:buClr>
              <a:buSzPct val="100000"/>
            </a:pPr>
            <a:r>
              <a:rPr lang="ru-RU" sz="22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Что вы предлагаете? Уникальные преимущества и выгоды для клиента (цифры, если есть) </a:t>
            </a:r>
          </a:p>
          <a:p>
            <a:pPr marL="385763" lvl="2" indent="-385763">
              <a:spcBef>
                <a:spcPts val="600"/>
              </a:spcBef>
              <a:spcAft>
                <a:spcPts val="600"/>
              </a:spcAft>
              <a:buClr>
                <a:srgbClr val="0084B4"/>
              </a:buClr>
              <a:buSzPct val="100000"/>
            </a:pPr>
            <a:r>
              <a:rPr lang="ru-RU" sz="22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Опишите как работает ваша технология/устройство;</a:t>
            </a:r>
          </a:p>
          <a:p>
            <a:pPr marL="396000">
              <a:spcBef>
                <a:spcPts val="600"/>
              </a:spcBef>
              <a:spcAft>
                <a:spcPts val="600"/>
              </a:spcAft>
              <a:buClr>
                <a:srgbClr val="0084B4"/>
              </a:buClr>
            </a:pPr>
            <a:endParaRPr lang="ru-RU" sz="2200" i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5A6660CA-AC7D-42B6-96A7-0E64C75B7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3</a:t>
            </a:fld>
            <a:endParaRPr lang="ru-RU" dirty="0"/>
          </a:p>
        </p:txBody>
      </p:sp>
      <p:pic>
        <p:nvPicPr>
          <p:cNvPr id="10" name="Тренажер РЖД">
            <a:hlinkClick r:id="" action="ppaction://media"/>
            <a:extLst>
              <a:ext uri="{FF2B5EF4-FFF2-40B4-BE49-F238E27FC236}">
                <a16:creationId xmlns:a16="http://schemas.microsoft.com/office/drawing/2014/main" id="{84A8EC7C-7CBB-4EDA-BE84-B38D87958D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509" y="1449038"/>
            <a:ext cx="7956165" cy="445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2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Рынок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89A2CE3-83FB-40F2-87B8-8FCA673F90A1}"/>
              </a:ext>
            </a:extLst>
          </p:cNvPr>
          <p:cNvSpPr/>
          <p:nvPr/>
        </p:nvSpPr>
        <p:spPr>
          <a:xfrm>
            <a:off x="1274732" y="2507529"/>
            <a:ext cx="7947979" cy="221529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6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ваши потенциальные потребители</a:t>
            </a:r>
          </a:p>
          <a:p>
            <a:pPr marL="396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Рынок, на котором вы работаете, его объем, рост и уровень конкуренции (бизнес статьи, статистика и </a:t>
            </a:r>
            <a:r>
              <a:rPr lang="ru-RU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тд</a:t>
            </a:r>
            <a:r>
              <a:rPr lang="ru-RU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96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Используйте диаграммы, графики или другие способы визуализации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E72289DF-C40D-460C-8CE3-6496706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006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Конкурентный анализ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A6164902-E50D-43C9-A3A2-D53EA385D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555751"/>
              </p:ext>
            </p:extLst>
          </p:nvPr>
        </p:nvGraphicFramePr>
        <p:xfrm>
          <a:off x="489874" y="1651195"/>
          <a:ext cx="11501775" cy="467687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553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5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9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1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2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06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Параметр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Создаваемый 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</a:rPr>
                        <a:t>продукт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Основные конкуренты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3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84B4"/>
                          </a:solidFill>
                        </a:rPr>
                        <a:t>Наименование </a:t>
                      </a:r>
                      <a:endParaRPr lang="ru-RU" sz="14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</a:rPr>
                        <a:t>«Наименование»</a:t>
                      </a:r>
                      <a:endParaRPr lang="ru-RU" sz="1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/>
                        <a:t>«Конкурент</a:t>
                      </a:r>
                      <a:r>
                        <a:rPr lang="ru-RU" sz="1400" b="1" baseline="0" dirty="0"/>
                        <a:t> 1</a:t>
                      </a:r>
                      <a:r>
                        <a:rPr lang="ru-RU" sz="1400" b="1" dirty="0"/>
                        <a:t>»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«ТЕРМИКА»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/>
                        <a:t>«Конкурент</a:t>
                      </a:r>
                      <a:r>
                        <a:rPr lang="ru-RU" sz="1400" b="1" baseline="0" dirty="0"/>
                        <a:t> 2</a:t>
                      </a:r>
                      <a:r>
                        <a:rPr lang="ru-RU" sz="1400" b="1" dirty="0"/>
                        <a:t>»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НПЦ 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Новатранс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/>
                        <a:t>«Конкурент</a:t>
                      </a:r>
                      <a:r>
                        <a:rPr lang="ru-RU" sz="1400" b="1" baseline="0" dirty="0"/>
                        <a:t> 3</a:t>
                      </a:r>
                      <a:r>
                        <a:rPr lang="ru-RU" sz="1400" b="1" dirty="0"/>
                        <a:t>»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АрПорт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1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84B4"/>
                          </a:solidFill>
                        </a:rPr>
                        <a:t>Содержание</a:t>
                      </a:r>
                      <a:endParaRPr lang="ru-RU" sz="14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Интерактивный учебник реализующий весь дидактический цикл обучения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Нормативные документы и тесты по всем разделам ОТ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VR-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демонстрация подъема на опору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VR-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демонстрация применения СИЗ</a:t>
                      </a: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3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84B4"/>
                          </a:solidFill>
                        </a:rPr>
                        <a:t>Доступность</a:t>
                      </a:r>
                      <a:endParaRPr lang="ru-RU" sz="14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Приложение для ПК, мобильное приложение, приложение для мобильных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-систем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Приложение для ПК, мобильное приложение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Стационарная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VR-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система, датчики, персональный компьютер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Стационарная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VR-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система, датчики, персональный компьютер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3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84B4"/>
                          </a:solidFill>
                        </a:rPr>
                        <a:t>Стоимость (ср.)</a:t>
                      </a:r>
                      <a:endParaRPr lang="ru-RU" sz="14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 р. за раздел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400 000 руб. в среднем на ДПО. 50-70 000 один раздел. 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1 000 000 руб.</a:t>
                      </a: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497 000 руб.</a:t>
                      </a: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0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84B4"/>
                          </a:solidFill>
                        </a:rPr>
                        <a:t>Страна-производитель</a:t>
                      </a:r>
                      <a:endParaRPr lang="ru-RU" sz="14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C12DA05-4888-4DA1-BE40-9D4A5609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1855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Бизнес-модель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63D9FE-5730-4017-A257-7ED84D3CD967}"/>
              </a:ext>
            </a:extLst>
          </p:cNvPr>
          <p:cNvSpPr txBox="1"/>
          <p:nvPr/>
        </p:nvSpPr>
        <p:spPr>
          <a:xfrm>
            <a:off x="2459565" y="3244334"/>
            <a:ext cx="609442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53100">
              <a:spcBef>
                <a:spcPts val="600"/>
              </a:spcBef>
              <a:spcAft>
                <a:spcPts val="600"/>
              </a:spcAft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Рабочая тетрадь модуль «Бизнес модель»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F1DA6198-910C-4AD3-8A96-B1B51ABE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618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Стратегия развития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2DB856E2-747C-4877-918C-885F4AF5CCD8}"/>
              </a:ext>
            </a:extLst>
          </p:cNvPr>
          <p:cNvSpPr txBox="1">
            <a:spLocks/>
          </p:cNvSpPr>
          <p:nvPr/>
        </p:nvSpPr>
        <p:spPr>
          <a:xfrm>
            <a:off x="2128497" y="2622551"/>
            <a:ext cx="8677920" cy="225209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lIns="68580" tIns="34290" rIns="68580" bIns="3429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6000" lvl="2" indent="-385763">
              <a:spcBef>
                <a:spcPts val="600"/>
              </a:spcBef>
              <a:spcAft>
                <a:spcPts val="600"/>
              </a:spcAft>
              <a:buClr>
                <a:srgbClr val="0084B4"/>
              </a:buClr>
              <a:buSzPct val="100000"/>
            </a:pPr>
            <a:r>
              <a:rPr lang="ru-RU" sz="2200" b="1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Используйте фото, схемы, рисунки;</a:t>
            </a:r>
          </a:p>
          <a:p>
            <a:pPr marL="396000" lvl="2" indent="-385763">
              <a:spcBef>
                <a:spcPts val="600"/>
              </a:spcBef>
              <a:spcAft>
                <a:spcPts val="600"/>
              </a:spcAft>
              <a:buClr>
                <a:srgbClr val="0084B4"/>
              </a:buClr>
              <a:buSzPct val="100000"/>
            </a:pPr>
            <a:r>
              <a:rPr lang="ru-RU" sz="22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Кратко в 1-2 пунктах, что сделали к текущему моменту;</a:t>
            </a:r>
          </a:p>
          <a:p>
            <a:pPr marL="396000" lvl="2" indent="-385763">
              <a:spcBef>
                <a:spcPts val="600"/>
              </a:spcBef>
              <a:spcAft>
                <a:spcPts val="600"/>
              </a:spcAft>
              <a:buClr>
                <a:srgbClr val="0084B4"/>
              </a:buClr>
              <a:buSzPct val="100000"/>
            </a:pPr>
            <a:r>
              <a:rPr lang="ru-RU" sz="22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Какой план на ближайшие месяцы</a:t>
            </a:r>
            <a:r>
              <a:rPr lang="en-US" sz="22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?</a:t>
            </a:r>
            <a:endParaRPr lang="ru-RU" sz="2200" i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Calibri"/>
            </a:endParaRPr>
          </a:p>
          <a:p>
            <a:pPr marL="396000" lvl="2" indent="-385763">
              <a:spcBef>
                <a:spcPts val="600"/>
              </a:spcBef>
              <a:spcAft>
                <a:spcPts val="600"/>
              </a:spcAft>
              <a:buClr>
                <a:srgbClr val="0084B4"/>
              </a:buClr>
              <a:buSzPct val="100000"/>
            </a:pPr>
            <a:r>
              <a:rPr lang="ru-RU" sz="2200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Calibri"/>
              </a:rPr>
              <a:t>Отразить ваши долгосрочные цели.</a:t>
            </a:r>
          </a:p>
          <a:p>
            <a:pPr marL="10237" lvl="2" indent="0">
              <a:spcBef>
                <a:spcPts val="600"/>
              </a:spcBef>
              <a:spcAft>
                <a:spcPts val="600"/>
              </a:spcAft>
              <a:buClr>
                <a:srgbClr val="0084B4"/>
              </a:buClr>
              <a:buSzPct val="100000"/>
              <a:buNone/>
            </a:pPr>
            <a:endParaRPr lang="ru-RU" sz="2200" i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E83187F3-D5AF-45F1-82A2-8E36AA106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7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4F6A4C-525B-439A-9AB0-BB2FA390E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" y="1928973"/>
            <a:ext cx="11170920" cy="202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65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Команда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680E278-7F52-488B-99BD-DDA4158D5B65}"/>
              </a:ext>
            </a:extLst>
          </p:cNvPr>
          <p:cNvSpPr/>
          <p:nvPr/>
        </p:nvSpPr>
        <p:spPr>
          <a:xfrm>
            <a:off x="7513162" y="2611226"/>
            <a:ext cx="3920686" cy="147970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члены вашей команды, фото, опыт и компетенции, указать зоны ответственности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26A6C2-8CF9-42AB-BD61-5F7C5B3C19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52" t="15740" r="50000" b="40924"/>
          <a:stretch/>
        </p:blipFill>
        <p:spPr>
          <a:xfrm>
            <a:off x="599082" y="2056288"/>
            <a:ext cx="5765196" cy="4069282"/>
          </a:xfrm>
          <a:prstGeom prst="rect">
            <a:avLst/>
          </a:prstGeom>
        </p:spPr>
      </p:pic>
      <p:sp>
        <p:nvSpPr>
          <p:cNvPr id="13" name="Номер слайда 6">
            <a:extLst>
              <a:ext uri="{FF2B5EF4-FFF2-40B4-BE49-F238E27FC236}">
                <a16:creationId xmlns:a16="http://schemas.microsoft.com/office/drawing/2014/main" id="{A239D705-F157-44A4-BEBD-F903AF88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220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Задел проекта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680E278-7F52-488B-99BD-DDA4158D5B65}"/>
              </a:ext>
            </a:extLst>
          </p:cNvPr>
          <p:cNvSpPr/>
          <p:nvPr/>
        </p:nvSpPr>
        <p:spPr>
          <a:xfrm>
            <a:off x="2460394" y="2422689"/>
            <a:ext cx="6196709" cy="296944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(Необязательный слайд)</a:t>
            </a:r>
          </a:p>
          <a:p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Все, что выполнено на данный момент проекта с подтверждениями (если есть)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Патенты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Договоренности с партнерами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Графические наработки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прототипа и </a:t>
            </a:r>
            <a:r>
              <a:rPr lang="ru-RU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тд</a:t>
            </a:r>
            <a:endParaRPr lang="ru-RU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омер слайда 6">
            <a:extLst>
              <a:ext uri="{FF2B5EF4-FFF2-40B4-BE49-F238E27FC236}">
                <a16:creationId xmlns:a16="http://schemas.microsoft.com/office/drawing/2014/main" id="{757362DA-A2FC-45E1-BE93-CB5640772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560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3055</TotalTime>
  <Words>425</Words>
  <Application>Microsoft Office PowerPoint</Application>
  <PresentationFormat>Широкоэкранный</PresentationFormat>
  <Paragraphs>105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Lato</vt:lpstr>
      <vt:lpstr>Lato Black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Бойков Евгений Викторович</cp:lastModifiedBy>
  <cp:revision>96</cp:revision>
  <cp:lastPrinted>2022-10-12T07:24:32Z</cp:lastPrinted>
  <dcterms:created xsi:type="dcterms:W3CDTF">2022-09-30T12:54:28Z</dcterms:created>
  <dcterms:modified xsi:type="dcterms:W3CDTF">2022-11-21T08:19:48Z</dcterms:modified>
</cp:coreProperties>
</file>