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6858000" cx="12192000"/>
  <p:notesSz cx="6797675" cy="9929800"/>
  <p:embeddedFontLst>
    <p:embeddedFont>
      <p:font typeface="Robot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1" roundtripDataSignature="AMtx7mjJJTzZcmmdUyWKCvJkMjzQTzKk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F353F9E-2711-43CC-808F-7992842078B3}">
  <a:tblStyle styleId="{1F353F9E-2711-43CC-808F-7992842078B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accent5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accent5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254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  <a:tblStyle styleId="{A3DE8998-F296-46EF-89EB-673C585A500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customschemas.google.com/relationships/presentationmetadata" Target="meta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Roboto-regular.fnt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Roboto-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Robot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1" y="0"/>
            <a:ext cx="2945659" cy="498215"/>
          </a:xfrm>
          <a:prstGeom prst="rect">
            <a:avLst/>
          </a:prstGeom>
          <a:noFill/>
          <a:ln>
            <a:noFill/>
          </a:ln>
        </p:spPr>
        <p:txBody>
          <a:bodyPr anchorCtr="0" anchor="t" bIns="46550" lIns="93125" spcFirstLastPara="1" rIns="93125" wrap="square" tIns="465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3" y="0"/>
            <a:ext cx="2945659" cy="498215"/>
          </a:xfrm>
          <a:prstGeom prst="rect">
            <a:avLst/>
          </a:prstGeom>
          <a:noFill/>
          <a:ln>
            <a:noFill/>
          </a:ln>
        </p:spPr>
        <p:txBody>
          <a:bodyPr anchorCtr="0" anchor="t" bIns="46550" lIns="93125" spcFirstLastPara="1" rIns="93125" wrap="square" tIns="4655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20688" y="1241425"/>
            <a:ext cx="5956300" cy="33512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  <a:noFill/>
          <a:ln>
            <a:noFill/>
          </a:ln>
        </p:spPr>
        <p:txBody>
          <a:bodyPr anchorCtr="0" anchor="t" bIns="46550" lIns="93125" spcFirstLastPara="1" rIns="93125" wrap="square" tIns="4655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1" y="9431599"/>
            <a:ext cx="2945659" cy="498214"/>
          </a:xfrm>
          <a:prstGeom prst="rect">
            <a:avLst/>
          </a:prstGeom>
          <a:noFill/>
          <a:ln>
            <a:noFill/>
          </a:ln>
        </p:spPr>
        <p:txBody>
          <a:bodyPr anchorCtr="0" anchor="b" bIns="46550" lIns="93125" spcFirstLastPara="1" rIns="93125" wrap="square" tIns="465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  <a:noFill/>
          <a:ln>
            <a:noFill/>
          </a:ln>
        </p:spPr>
        <p:txBody>
          <a:bodyPr anchorCtr="0" anchor="b" bIns="46550" lIns="93125" spcFirstLastPara="1" rIns="93125" wrap="square" tIns="4655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79768" y="4778722"/>
            <a:ext cx="5438100" cy="3909900"/>
          </a:xfrm>
          <a:prstGeom prst="rect">
            <a:avLst/>
          </a:prstGeom>
        </p:spPr>
        <p:txBody>
          <a:bodyPr anchorCtr="0" anchor="t" bIns="46550" lIns="93125" spcFirstLastPara="1" rIns="93125" wrap="square" tIns="46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420688" y="1241425"/>
            <a:ext cx="5956200" cy="3351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:notes"/>
          <p:cNvSpPr txBox="1"/>
          <p:nvPr>
            <p:ph idx="1" type="body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anchorCtr="0" anchor="t" bIns="46550" lIns="93125" spcFirstLastPara="1" rIns="93125" wrap="square" tIns="46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0:notes"/>
          <p:cNvSpPr/>
          <p:nvPr>
            <p:ph idx="2" type="sldImg"/>
          </p:nvPr>
        </p:nvSpPr>
        <p:spPr>
          <a:xfrm>
            <a:off x="420688" y="1241425"/>
            <a:ext cx="5956300" cy="33512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/>
          <p:nvPr>
            <p:ph idx="1" type="body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anchorCtr="0" anchor="t" bIns="46550" lIns="93125" spcFirstLastPara="1" rIns="93125" wrap="square" tIns="46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:notes"/>
          <p:cNvSpPr/>
          <p:nvPr>
            <p:ph idx="2" type="sldImg"/>
          </p:nvPr>
        </p:nvSpPr>
        <p:spPr>
          <a:xfrm>
            <a:off x="420688" y="1241425"/>
            <a:ext cx="5956300" cy="33512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/>
          <p:nvPr>
            <p:ph idx="1" type="body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anchorCtr="0" anchor="t" bIns="46550" lIns="93125" spcFirstLastPara="1" rIns="93125" wrap="square" tIns="46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3:notes"/>
          <p:cNvSpPr/>
          <p:nvPr>
            <p:ph idx="2" type="sldImg"/>
          </p:nvPr>
        </p:nvSpPr>
        <p:spPr>
          <a:xfrm>
            <a:off x="420688" y="1241425"/>
            <a:ext cx="5956300" cy="33512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 txBox="1"/>
          <p:nvPr>
            <p:ph idx="1" type="body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anchorCtr="0" anchor="t" bIns="46550" lIns="93125" spcFirstLastPara="1" rIns="93125" wrap="square" tIns="46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4:notes"/>
          <p:cNvSpPr/>
          <p:nvPr>
            <p:ph idx="2" type="sldImg"/>
          </p:nvPr>
        </p:nvSpPr>
        <p:spPr>
          <a:xfrm>
            <a:off x="420688" y="1241425"/>
            <a:ext cx="5956300" cy="33512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:notes"/>
          <p:cNvSpPr txBox="1"/>
          <p:nvPr>
            <p:ph idx="1" type="body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anchorCtr="0" anchor="t" bIns="46550" lIns="93125" spcFirstLastPara="1" rIns="93125" wrap="square" tIns="46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5:notes"/>
          <p:cNvSpPr/>
          <p:nvPr>
            <p:ph idx="2" type="sldImg"/>
          </p:nvPr>
        </p:nvSpPr>
        <p:spPr>
          <a:xfrm>
            <a:off x="420688" y="1241425"/>
            <a:ext cx="5956300" cy="33512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:notes"/>
          <p:cNvSpPr txBox="1"/>
          <p:nvPr>
            <p:ph idx="1" type="body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anchorCtr="0" anchor="t" bIns="46550" lIns="93125" spcFirstLastPara="1" rIns="93125" wrap="square" tIns="46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6:notes"/>
          <p:cNvSpPr/>
          <p:nvPr>
            <p:ph idx="2" type="sldImg"/>
          </p:nvPr>
        </p:nvSpPr>
        <p:spPr>
          <a:xfrm>
            <a:off x="420688" y="1241425"/>
            <a:ext cx="5956300" cy="33512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:notes"/>
          <p:cNvSpPr txBox="1"/>
          <p:nvPr>
            <p:ph idx="1" type="body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anchorCtr="0" anchor="t" bIns="46550" lIns="93125" spcFirstLastPara="1" rIns="93125" wrap="square" tIns="46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7:notes"/>
          <p:cNvSpPr/>
          <p:nvPr>
            <p:ph idx="2" type="sldImg"/>
          </p:nvPr>
        </p:nvSpPr>
        <p:spPr>
          <a:xfrm>
            <a:off x="420688" y="1241425"/>
            <a:ext cx="5956300" cy="33512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:notes"/>
          <p:cNvSpPr txBox="1"/>
          <p:nvPr>
            <p:ph idx="1" type="body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anchorCtr="0" anchor="t" bIns="46550" lIns="93125" spcFirstLastPara="1" rIns="93125" wrap="square" tIns="46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8:notes"/>
          <p:cNvSpPr/>
          <p:nvPr>
            <p:ph idx="2" type="sldImg"/>
          </p:nvPr>
        </p:nvSpPr>
        <p:spPr>
          <a:xfrm>
            <a:off x="420688" y="1241425"/>
            <a:ext cx="5956300" cy="33512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9:notes"/>
          <p:cNvSpPr txBox="1"/>
          <p:nvPr>
            <p:ph idx="1" type="body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anchorCtr="0" anchor="t" bIns="46550" lIns="93125" spcFirstLastPara="1" rIns="93125" wrap="square" tIns="46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9:notes"/>
          <p:cNvSpPr/>
          <p:nvPr>
            <p:ph idx="2" type="sldImg"/>
          </p:nvPr>
        </p:nvSpPr>
        <p:spPr>
          <a:xfrm>
            <a:off x="420688" y="1241425"/>
            <a:ext cx="5956300" cy="33512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jpg"/><Relationship Id="rId10" Type="http://schemas.openxmlformats.org/officeDocument/2006/relationships/image" Target="../media/image7.jpg"/><Relationship Id="rId9" Type="http://schemas.openxmlformats.org/officeDocument/2006/relationships/image" Target="../media/image8.png"/><Relationship Id="rId5" Type="http://schemas.openxmlformats.org/officeDocument/2006/relationships/image" Target="../media/image2.jpg"/><Relationship Id="rId6" Type="http://schemas.openxmlformats.org/officeDocument/2006/relationships/image" Target="../media/image4.png"/><Relationship Id="rId7" Type="http://schemas.openxmlformats.org/officeDocument/2006/relationships/image" Target="../media/image5.jpg"/><Relationship Id="rId8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3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4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6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21.png"/><Relationship Id="rId11" Type="http://schemas.openxmlformats.org/officeDocument/2006/relationships/image" Target="../media/image27.png"/><Relationship Id="rId10" Type="http://schemas.openxmlformats.org/officeDocument/2006/relationships/image" Target="../media/image23.png"/><Relationship Id="rId12" Type="http://schemas.openxmlformats.org/officeDocument/2006/relationships/image" Target="../media/image28.png"/><Relationship Id="rId9" Type="http://schemas.openxmlformats.org/officeDocument/2006/relationships/image" Target="../media/image26.png"/><Relationship Id="rId5" Type="http://schemas.openxmlformats.org/officeDocument/2006/relationships/image" Target="../media/image20.png"/><Relationship Id="rId6" Type="http://schemas.openxmlformats.org/officeDocument/2006/relationships/image" Target="../media/image22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3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3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33.png"/><Relationship Id="rId5" Type="http://schemas.openxmlformats.org/officeDocument/2006/relationships/image" Target="../media/image29.jpg"/><Relationship Id="rId6" Type="http://schemas.openxmlformats.org/officeDocument/2006/relationships/image" Target="../media/image30.png"/><Relationship Id="rId7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22242" l="71541" r="5843" t="60107"/>
          <a:stretch/>
        </p:blipFill>
        <p:spPr>
          <a:xfrm>
            <a:off x="488636" y="6049778"/>
            <a:ext cx="1252024" cy="549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 b="27624" l="8892" r="8545" t="27855"/>
          <a:stretch/>
        </p:blipFill>
        <p:spPr>
          <a:xfrm>
            <a:off x="2019017" y="6035711"/>
            <a:ext cx="1983546" cy="6036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0" name="Google Shape;90;p1"/>
          <p:cNvCxnSpPr/>
          <p:nvPr/>
        </p:nvCxnSpPr>
        <p:spPr>
          <a:xfrm>
            <a:off x="488636" y="5871807"/>
            <a:ext cx="115635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 b="30501" l="9593" r="9178" t="27959"/>
          <a:stretch/>
        </p:blipFill>
        <p:spPr>
          <a:xfrm>
            <a:off x="4335376" y="6114581"/>
            <a:ext cx="1582842" cy="539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6">
            <a:alphaModFix/>
          </a:blip>
          <a:srcRect b="0" l="4361" r="0" t="0"/>
          <a:stretch/>
        </p:blipFill>
        <p:spPr>
          <a:xfrm>
            <a:off x="6341345" y="6032723"/>
            <a:ext cx="2135112" cy="744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7">
            <a:alphaModFix/>
          </a:blip>
          <a:srcRect b="27589" l="18582" r="18082" t="33231"/>
          <a:stretch/>
        </p:blipFill>
        <p:spPr>
          <a:xfrm>
            <a:off x="9033171" y="6070521"/>
            <a:ext cx="1386918" cy="627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8">
            <a:alphaModFix/>
          </a:blip>
          <a:srcRect b="6585" l="0" r="0" t="0"/>
          <a:stretch/>
        </p:blipFill>
        <p:spPr>
          <a:xfrm>
            <a:off x="10843216" y="5917584"/>
            <a:ext cx="874647" cy="8399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" name="Google Shape;95;p1"/>
          <p:cNvCxnSpPr/>
          <p:nvPr/>
        </p:nvCxnSpPr>
        <p:spPr>
          <a:xfrm flipH="1" rot="10800000">
            <a:off x="393509" y="910721"/>
            <a:ext cx="10226400" cy="198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6" name="Google Shape;96;p1"/>
          <p:cNvSpPr txBox="1"/>
          <p:nvPr/>
        </p:nvSpPr>
        <p:spPr>
          <a:xfrm>
            <a:off x="356256" y="202881"/>
            <a:ext cx="8677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000" u="none" cap="none" strike="noStrike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/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9">
            <a:alphaModFix/>
          </a:blip>
          <a:srcRect b="38267" l="26143" r="26648" t="11762"/>
          <a:stretch/>
        </p:blipFill>
        <p:spPr>
          <a:xfrm>
            <a:off x="9775992" y="48338"/>
            <a:ext cx="2352456" cy="14007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 txBox="1"/>
          <p:nvPr/>
        </p:nvSpPr>
        <p:spPr>
          <a:xfrm flipH="1">
            <a:off x="356275" y="3248200"/>
            <a:ext cx="739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39108" marR="18145" rtl="0" algn="l">
              <a:lnSpc>
                <a:spcPct val="11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>
                <a:solidFill>
                  <a:schemeClr val="dk1"/>
                </a:solidFill>
              </a:rPr>
              <a:t>программа геймификации процесса обучения персонала экономической безопасности предприятия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99" name="Google Shape;99;p1"/>
          <p:cNvSpPr txBox="1"/>
          <p:nvPr/>
        </p:nvSpPr>
        <p:spPr>
          <a:xfrm flipH="1">
            <a:off x="488625" y="4693525"/>
            <a:ext cx="66168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</a:rPr>
              <a:t>Представители проекта: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dk1"/>
                </a:solidFill>
              </a:rPr>
              <a:t>Степанюк Артём, Уткина Анна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</a:rPr>
              <a:t>студенты группы Э.5-20-1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00" name="Google Shape;100;p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148955" y="1638402"/>
            <a:ext cx="4568920" cy="305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02" name="Google Shape;102;p1"/>
          <p:cNvPicPr preferRelativeResize="0"/>
          <p:nvPr/>
        </p:nvPicPr>
        <p:blipFill rotWithShape="1">
          <a:blip r:embed="rId10">
            <a:alphaModFix/>
          </a:blip>
          <a:srcRect b="18937" l="8028" r="52385" t="23709"/>
          <a:stretch/>
        </p:blipFill>
        <p:spPr>
          <a:xfrm>
            <a:off x="488637" y="1784450"/>
            <a:ext cx="376863" cy="36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"/>
          <p:cNvSpPr txBox="1"/>
          <p:nvPr/>
        </p:nvSpPr>
        <p:spPr>
          <a:xfrm>
            <a:off x="488625" y="1239550"/>
            <a:ext cx="54885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400">
                <a:solidFill>
                  <a:srgbClr val="FF0000"/>
                </a:solidFill>
              </a:rPr>
              <a:t>СОВЕРШЕННО</a:t>
            </a:r>
            <a:endParaRPr b="1" sz="54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400">
                <a:solidFill>
                  <a:srgbClr val="FF0000"/>
                </a:solidFill>
              </a:rPr>
              <a:t>СЕКРЕТНО</a:t>
            </a:r>
            <a:endParaRPr b="1" sz="5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5" name="Google Shape;245;p10"/>
          <p:cNvCxnSpPr/>
          <p:nvPr/>
        </p:nvCxnSpPr>
        <p:spPr>
          <a:xfrm flipH="1" rot="10800000">
            <a:off x="393509" y="910767"/>
            <a:ext cx="10226541" cy="1975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6" name="Google Shape;246;p10"/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/>
          </a:p>
        </p:txBody>
      </p:sp>
      <p:pic>
        <p:nvPicPr>
          <p:cNvPr id="247" name="Google Shape;247;p10"/>
          <p:cNvPicPr preferRelativeResize="0"/>
          <p:nvPr/>
        </p:nvPicPr>
        <p:blipFill rotWithShape="1">
          <a:blip r:embed="rId3">
            <a:alphaModFix/>
          </a:blip>
          <a:srcRect b="38265" l="26146" r="26646" t="11764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8" name="Google Shape;248;p10"/>
          <p:cNvCxnSpPr/>
          <p:nvPr/>
        </p:nvCxnSpPr>
        <p:spPr>
          <a:xfrm>
            <a:off x="523346" y="1552867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49" name="Google Shape;249;p10"/>
          <p:cNvCxnSpPr/>
          <p:nvPr/>
        </p:nvCxnSpPr>
        <p:spPr>
          <a:xfrm>
            <a:off x="523346" y="1549650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0" name="Google Shape;250;p10"/>
          <p:cNvSpPr txBox="1"/>
          <p:nvPr/>
        </p:nvSpPr>
        <p:spPr>
          <a:xfrm flipH="1">
            <a:off x="489873" y="963743"/>
            <a:ext cx="674048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Финальный слайд-визитка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1" name="Google Shape;251;p10"/>
          <p:cNvSpPr txBox="1"/>
          <p:nvPr>
            <p:ph idx="12" type="sldNum"/>
          </p:nvPr>
        </p:nvSpPr>
        <p:spPr>
          <a:xfrm>
            <a:off x="9248450" y="632807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800"/>
              <a:t>‹#›</a:t>
            </a:fld>
            <a:endParaRPr/>
          </a:p>
        </p:txBody>
      </p:sp>
      <p:pic>
        <p:nvPicPr>
          <p:cNvPr id="252" name="Google Shape;252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8663" y="1811900"/>
            <a:ext cx="8677926" cy="4668574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8" name="Google Shape;108;p2"/>
          <p:cNvCxnSpPr/>
          <p:nvPr/>
        </p:nvCxnSpPr>
        <p:spPr>
          <a:xfrm flipH="1" rot="10800000">
            <a:off x="393509" y="910767"/>
            <a:ext cx="10226541" cy="1975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9" name="Google Shape;109;p2"/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/>
          </a:p>
        </p:txBody>
      </p:sp>
      <p:pic>
        <p:nvPicPr>
          <p:cNvPr id="110" name="Google Shape;110;p2"/>
          <p:cNvPicPr preferRelativeResize="0"/>
          <p:nvPr/>
        </p:nvPicPr>
        <p:blipFill rotWithShape="1">
          <a:blip r:embed="rId3">
            <a:alphaModFix/>
          </a:blip>
          <a:srcRect b="38265" l="26146" r="26646" t="11764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"/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Проблема</a:t>
            </a:r>
            <a:endParaRPr/>
          </a:p>
        </p:txBody>
      </p:sp>
      <p:cxnSp>
        <p:nvCxnSpPr>
          <p:cNvPr id="112" name="Google Shape;112;p2"/>
          <p:cNvCxnSpPr/>
          <p:nvPr/>
        </p:nvCxnSpPr>
        <p:spPr>
          <a:xfrm>
            <a:off x="523346" y="1552867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3" name="Google Shape;113;p2"/>
          <p:cNvCxnSpPr/>
          <p:nvPr/>
        </p:nvCxnSpPr>
        <p:spPr>
          <a:xfrm>
            <a:off x="523346" y="1549650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4" name="Google Shape;114;p2"/>
          <p:cNvSpPr txBox="1"/>
          <p:nvPr>
            <p:ph idx="12" type="sldNum"/>
          </p:nvPr>
        </p:nvSpPr>
        <p:spPr>
          <a:xfrm>
            <a:off x="9248450" y="632807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800"/>
              <a:t>‹#›</a:t>
            </a:fld>
            <a:endParaRPr/>
          </a:p>
        </p:txBody>
      </p:sp>
      <p:sp>
        <p:nvSpPr>
          <p:cNvPr id="115" name="Google Shape;115;p2"/>
          <p:cNvSpPr txBox="1"/>
          <p:nvPr/>
        </p:nvSpPr>
        <p:spPr>
          <a:xfrm>
            <a:off x="489875" y="1556100"/>
            <a:ext cx="9069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1800"/>
              <a:t>Проблемы, с которыми  </a:t>
            </a:r>
            <a:r>
              <a:rPr i="1" lang="ru-RU" sz="1800"/>
              <a:t>сталкиваются</a:t>
            </a:r>
            <a:r>
              <a:rPr i="1" lang="ru-RU" sz="1800"/>
              <a:t>  предприятия малого и среднего бизнеса:</a:t>
            </a:r>
            <a:endParaRPr i="1" sz="1800"/>
          </a:p>
        </p:txBody>
      </p:sp>
      <p:sp>
        <p:nvSpPr>
          <p:cNvPr id="116" name="Google Shape;116;p2"/>
          <p:cNvSpPr txBox="1"/>
          <p:nvPr/>
        </p:nvSpPr>
        <p:spPr>
          <a:xfrm>
            <a:off x="2379650" y="4280050"/>
            <a:ext cx="4247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1675" y="2545050"/>
            <a:ext cx="5697475" cy="293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9200" y="2545050"/>
            <a:ext cx="5527476" cy="70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9200" y="3381500"/>
            <a:ext cx="5527476" cy="99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9200" y="4311025"/>
            <a:ext cx="5527476" cy="99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9200" y="5162133"/>
            <a:ext cx="5527476" cy="1051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" name="Google Shape;126;p3"/>
          <p:cNvCxnSpPr/>
          <p:nvPr/>
        </p:nvCxnSpPr>
        <p:spPr>
          <a:xfrm flipH="1" rot="10800000">
            <a:off x="393509" y="910767"/>
            <a:ext cx="10226541" cy="1975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7" name="Google Shape;127;p3"/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/>
          </a:p>
        </p:txBody>
      </p:sp>
      <p:pic>
        <p:nvPicPr>
          <p:cNvPr id="128" name="Google Shape;128;p3"/>
          <p:cNvPicPr preferRelativeResize="0"/>
          <p:nvPr/>
        </p:nvPicPr>
        <p:blipFill rotWithShape="1">
          <a:blip r:embed="rId3">
            <a:alphaModFix/>
          </a:blip>
          <a:srcRect b="38265" l="26146" r="26646" t="11764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9" name="Google Shape;129;p3"/>
          <p:cNvCxnSpPr/>
          <p:nvPr/>
        </p:nvCxnSpPr>
        <p:spPr>
          <a:xfrm>
            <a:off x="523346" y="1552867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0" name="Google Shape;130;p3"/>
          <p:cNvCxnSpPr/>
          <p:nvPr/>
        </p:nvCxnSpPr>
        <p:spPr>
          <a:xfrm>
            <a:off x="523346" y="1549650"/>
            <a:ext cx="2911609" cy="0"/>
          </a:xfrm>
          <a:prstGeom prst="straightConnector1">
            <a:avLst/>
          </a:prstGeom>
          <a:noFill/>
          <a:ln cap="flat" cmpd="sng" w="28575">
            <a:solidFill>
              <a:srgbClr val="D61E1E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1" name="Google Shape;131;p3"/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Решение</a:t>
            </a:r>
            <a:endParaRPr/>
          </a:p>
        </p:txBody>
      </p:sp>
      <p:sp>
        <p:nvSpPr>
          <p:cNvPr id="132" name="Google Shape;132;p3"/>
          <p:cNvSpPr txBox="1"/>
          <p:nvPr>
            <p:ph idx="12" type="sldNum"/>
          </p:nvPr>
        </p:nvSpPr>
        <p:spPr>
          <a:xfrm>
            <a:off x="9248450" y="632807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800"/>
              <a:t>‹#›</a:t>
            </a:fld>
            <a:endParaRPr/>
          </a:p>
        </p:txBody>
      </p:sp>
      <p:sp>
        <p:nvSpPr>
          <p:cNvPr id="133" name="Google Shape;133;p3"/>
          <p:cNvSpPr txBox="1"/>
          <p:nvPr/>
        </p:nvSpPr>
        <p:spPr>
          <a:xfrm>
            <a:off x="523362" y="1859002"/>
            <a:ext cx="6229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"/>
          <p:cNvSpPr txBox="1"/>
          <p:nvPr/>
        </p:nvSpPr>
        <p:spPr>
          <a:xfrm>
            <a:off x="3789950" y="3287200"/>
            <a:ext cx="117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"/>
          <p:cNvSpPr txBox="1"/>
          <p:nvPr/>
        </p:nvSpPr>
        <p:spPr>
          <a:xfrm>
            <a:off x="6625950" y="3209850"/>
            <a:ext cx="117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"/>
          <p:cNvSpPr txBox="1"/>
          <p:nvPr/>
        </p:nvSpPr>
        <p:spPr>
          <a:xfrm>
            <a:off x="9900275" y="3274300"/>
            <a:ext cx="117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3"/>
          <p:cNvSpPr txBox="1"/>
          <p:nvPr/>
        </p:nvSpPr>
        <p:spPr>
          <a:xfrm>
            <a:off x="393500" y="1618775"/>
            <a:ext cx="9204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1800"/>
              <a:t>Наша программа поможет решить проблемы предприятий в области обучения персонала, формат </a:t>
            </a:r>
            <a:r>
              <a:rPr i="1" lang="ru-RU" sz="1800"/>
              <a:t>геймификации</a:t>
            </a:r>
            <a:r>
              <a:rPr i="1" lang="ru-RU" sz="1800"/>
              <a:t> позволит каждому интуитивно, интересно освоить материал, где будут расставлены акценты о важности хранения конфиденциальной информации</a:t>
            </a:r>
            <a:endParaRPr i="1" sz="1800"/>
          </a:p>
        </p:txBody>
      </p:sp>
      <p:pic>
        <p:nvPicPr>
          <p:cNvPr id="138" name="Google Shape;138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301" y="3942288"/>
            <a:ext cx="5295687" cy="8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3358" y="4839749"/>
            <a:ext cx="5295566" cy="70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3350" y="5715550"/>
            <a:ext cx="5295675" cy="70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3"/>
          <p:cNvSpPr/>
          <p:nvPr/>
        </p:nvSpPr>
        <p:spPr>
          <a:xfrm>
            <a:off x="6441650" y="2911775"/>
            <a:ext cx="5420700" cy="3511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>
                <a:solidFill>
                  <a:srgbClr val="0070C0"/>
                </a:solidFill>
              </a:rPr>
              <a:t>Пакеты предоставляемых услуг</a:t>
            </a:r>
            <a:endParaRPr sz="2500">
              <a:solidFill>
                <a:srgbClr val="0070C0"/>
              </a:solidFill>
            </a:endParaRPr>
          </a:p>
        </p:txBody>
      </p:sp>
      <p:sp>
        <p:nvSpPr>
          <p:cNvPr id="142" name="Google Shape;142;p3"/>
          <p:cNvSpPr/>
          <p:nvPr/>
        </p:nvSpPr>
        <p:spPr>
          <a:xfrm>
            <a:off x="6746250" y="3340275"/>
            <a:ext cx="1494900" cy="1808100"/>
          </a:xfrm>
          <a:prstGeom prst="roundRect">
            <a:avLst>
              <a:gd fmla="val 16667" name="adj"/>
            </a:avLst>
          </a:prstGeom>
          <a:solidFill>
            <a:srgbClr val="02C5FF">
              <a:alpha val="27919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/>
              <a:t>1000</a:t>
            </a:r>
            <a:r>
              <a:rPr b="1" lang="ru-RU"/>
              <a:t> </a:t>
            </a:r>
            <a:r>
              <a:rPr lang="ru-RU"/>
              <a:t>рублей до </a:t>
            </a:r>
            <a:r>
              <a:rPr b="1" lang="ru-RU" sz="1600"/>
              <a:t>50 </a:t>
            </a:r>
            <a:r>
              <a:rPr lang="ru-RU"/>
              <a:t>человек</a:t>
            </a:r>
            <a:endParaRPr/>
          </a:p>
        </p:txBody>
      </p:sp>
      <p:sp>
        <p:nvSpPr>
          <p:cNvPr id="143" name="Google Shape;143;p3"/>
          <p:cNvSpPr/>
          <p:nvPr/>
        </p:nvSpPr>
        <p:spPr>
          <a:xfrm>
            <a:off x="8405375" y="3340275"/>
            <a:ext cx="1494900" cy="1808100"/>
          </a:xfrm>
          <a:prstGeom prst="roundRect">
            <a:avLst>
              <a:gd fmla="val 16667" name="adj"/>
            </a:avLst>
          </a:prstGeom>
          <a:solidFill>
            <a:srgbClr val="02C5FF">
              <a:alpha val="512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/>
              <a:t>800</a:t>
            </a:r>
            <a:r>
              <a:rPr b="1" lang="ru-RU" sz="2200"/>
              <a:t> </a:t>
            </a:r>
            <a:r>
              <a:rPr lang="ru-RU"/>
              <a:t>рублей от </a:t>
            </a:r>
            <a:r>
              <a:rPr b="1" lang="ru-RU" sz="1600"/>
              <a:t>50 </a:t>
            </a:r>
            <a:r>
              <a:rPr lang="ru-RU"/>
              <a:t>человек</a:t>
            </a:r>
            <a:endParaRPr/>
          </a:p>
        </p:txBody>
      </p:sp>
      <p:sp>
        <p:nvSpPr>
          <p:cNvPr id="144" name="Google Shape;144;p3"/>
          <p:cNvSpPr/>
          <p:nvPr/>
        </p:nvSpPr>
        <p:spPr>
          <a:xfrm>
            <a:off x="10064500" y="3340275"/>
            <a:ext cx="1494900" cy="1808100"/>
          </a:xfrm>
          <a:prstGeom prst="roundRect">
            <a:avLst>
              <a:gd fmla="val 16667" name="adj"/>
            </a:avLst>
          </a:prstGeom>
          <a:solidFill>
            <a:srgbClr val="02C5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/>
              <a:t>600</a:t>
            </a:r>
            <a:r>
              <a:rPr b="1" lang="ru-RU" sz="1600"/>
              <a:t> </a:t>
            </a:r>
            <a:r>
              <a:rPr lang="ru-RU"/>
              <a:t>рублей от </a:t>
            </a:r>
            <a:r>
              <a:rPr b="1" lang="ru-RU" sz="1600"/>
              <a:t>170 </a:t>
            </a:r>
            <a:r>
              <a:rPr lang="ru-RU"/>
              <a:t>человек</a:t>
            </a:r>
            <a:endParaRPr/>
          </a:p>
        </p:txBody>
      </p:sp>
      <p:sp>
        <p:nvSpPr>
          <p:cNvPr id="145" name="Google Shape;145;p3"/>
          <p:cNvSpPr txBox="1"/>
          <p:nvPr/>
        </p:nvSpPr>
        <p:spPr>
          <a:xfrm>
            <a:off x="6971463" y="3429200"/>
            <a:ext cx="1084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/>
              <a:t>Стандарт</a:t>
            </a:r>
            <a:endParaRPr sz="1600"/>
          </a:p>
        </p:txBody>
      </p:sp>
      <p:sp>
        <p:nvSpPr>
          <p:cNvPr id="146" name="Google Shape;146;p3"/>
          <p:cNvSpPr txBox="1"/>
          <p:nvPr/>
        </p:nvSpPr>
        <p:spPr>
          <a:xfrm>
            <a:off x="8610575" y="3413750"/>
            <a:ext cx="1084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/>
              <a:t>Премиум</a:t>
            </a:r>
            <a:endParaRPr sz="1600"/>
          </a:p>
        </p:txBody>
      </p:sp>
      <p:sp>
        <p:nvSpPr>
          <p:cNvPr id="147" name="Google Shape;147;p3"/>
          <p:cNvSpPr txBox="1"/>
          <p:nvPr/>
        </p:nvSpPr>
        <p:spPr>
          <a:xfrm>
            <a:off x="10409500" y="3413750"/>
            <a:ext cx="804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/>
              <a:t>Про</a:t>
            </a:r>
            <a:endParaRPr sz="1600"/>
          </a:p>
        </p:txBody>
      </p:sp>
      <p:pic>
        <p:nvPicPr>
          <p:cNvPr id="148" name="Google Shape;148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3350" y="3073075"/>
            <a:ext cx="5295675" cy="707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" name="Google Shape;153;p4"/>
          <p:cNvCxnSpPr/>
          <p:nvPr/>
        </p:nvCxnSpPr>
        <p:spPr>
          <a:xfrm flipH="1" rot="10800000">
            <a:off x="393509" y="910767"/>
            <a:ext cx="10226541" cy="1975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4" name="Google Shape;154;p4"/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/>
          </a:p>
        </p:txBody>
      </p:sp>
      <p:pic>
        <p:nvPicPr>
          <p:cNvPr id="155" name="Google Shape;155;p4"/>
          <p:cNvPicPr preferRelativeResize="0"/>
          <p:nvPr/>
        </p:nvPicPr>
        <p:blipFill rotWithShape="1">
          <a:blip r:embed="rId3">
            <a:alphaModFix/>
          </a:blip>
          <a:srcRect b="38265" l="26146" r="26646" t="11764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6" name="Google Shape;156;p4"/>
          <p:cNvCxnSpPr/>
          <p:nvPr/>
        </p:nvCxnSpPr>
        <p:spPr>
          <a:xfrm>
            <a:off x="523346" y="1552867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7" name="Google Shape;157;p4"/>
          <p:cNvCxnSpPr/>
          <p:nvPr/>
        </p:nvCxnSpPr>
        <p:spPr>
          <a:xfrm>
            <a:off x="523346" y="1549650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8" name="Google Shape;158;p4"/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Рынок</a:t>
            </a:r>
            <a:endParaRPr/>
          </a:p>
        </p:txBody>
      </p:sp>
      <p:sp>
        <p:nvSpPr>
          <p:cNvPr id="159" name="Google Shape;159;p4"/>
          <p:cNvSpPr txBox="1"/>
          <p:nvPr>
            <p:ph idx="12" type="sldNum"/>
          </p:nvPr>
        </p:nvSpPr>
        <p:spPr>
          <a:xfrm>
            <a:off x="9248450" y="632807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800"/>
              <a:t>‹#›</a:t>
            </a:fld>
            <a:endParaRPr/>
          </a:p>
        </p:txBody>
      </p:sp>
      <p:sp>
        <p:nvSpPr>
          <p:cNvPr id="160" name="Google Shape;160;p4"/>
          <p:cNvSpPr txBox="1"/>
          <p:nvPr/>
        </p:nvSpPr>
        <p:spPr>
          <a:xfrm>
            <a:off x="432450" y="6057900"/>
            <a:ext cx="10921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>
                <a:solidFill>
                  <a:schemeClr val="dk1"/>
                </a:solidFill>
              </a:rPr>
              <a:t>Во втором полугодии 2022 года выросла доля скрытых (латентных) внутренних нарушений как у малого, так и у  среднего бизнеса, то есть утечек, вызванных действием или бездействием </a:t>
            </a:r>
            <a:r>
              <a:rPr i="1" lang="ru-RU">
                <a:solidFill>
                  <a:schemeClr val="dk1"/>
                </a:solidFill>
              </a:rPr>
              <a:t>сотрудников</a:t>
            </a:r>
            <a:endParaRPr/>
          </a:p>
        </p:txBody>
      </p:sp>
      <p:cxnSp>
        <p:nvCxnSpPr>
          <p:cNvPr id="161" name="Google Shape;161;p4"/>
          <p:cNvCxnSpPr/>
          <p:nvPr/>
        </p:nvCxnSpPr>
        <p:spPr>
          <a:xfrm>
            <a:off x="552450" y="6000750"/>
            <a:ext cx="1390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2" name="Google Shape;162;p4"/>
          <p:cNvSpPr txBox="1"/>
          <p:nvPr/>
        </p:nvSpPr>
        <p:spPr>
          <a:xfrm>
            <a:off x="489875" y="1556100"/>
            <a:ext cx="9069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1800"/>
              <a:t>Реестр субъектов малого и среднего предпринимательства в России по </a:t>
            </a:r>
            <a:r>
              <a:rPr i="1" lang="ru-RU" sz="1800"/>
              <a:t>состоянию</a:t>
            </a:r>
            <a:r>
              <a:rPr i="1" lang="ru-RU" sz="1800"/>
              <a:t> на 10.11.2022 год</a:t>
            </a:r>
            <a:r>
              <a:rPr i="1" lang="ru-RU" sz="1800"/>
              <a:t>:</a:t>
            </a:r>
            <a:endParaRPr i="1" sz="1800"/>
          </a:p>
        </p:txBody>
      </p:sp>
      <p:pic>
        <p:nvPicPr>
          <p:cNvPr id="163" name="Google Shape;163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0096" y="2224513"/>
            <a:ext cx="6216629" cy="3757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8" name="Google Shape;168;p5"/>
          <p:cNvCxnSpPr/>
          <p:nvPr/>
        </p:nvCxnSpPr>
        <p:spPr>
          <a:xfrm flipH="1" rot="10800000">
            <a:off x="393509" y="910767"/>
            <a:ext cx="10226541" cy="1975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9" name="Google Shape;169;p5"/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/>
          </a:p>
        </p:txBody>
      </p:sp>
      <p:pic>
        <p:nvPicPr>
          <p:cNvPr id="170" name="Google Shape;170;p5"/>
          <p:cNvPicPr preferRelativeResize="0"/>
          <p:nvPr/>
        </p:nvPicPr>
        <p:blipFill rotWithShape="1">
          <a:blip r:embed="rId3">
            <a:alphaModFix/>
          </a:blip>
          <a:srcRect b="38265" l="26146" r="26646" t="11764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1" name="Google Shape;171;p5"/>
          <p:cNvCxnSpPr/>
          <p:nvPr/>
        </p:nvCxnSpPr>
        <p:spPr>
          <a:xfrm>
            <a:off x="523346" y="1552867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72" name="Google Shape;172;p5"/>
          <p:cNvCxnSpPr/>
          <p:nvPr/>
        </p:nvCxnSpPr>
        <p:spPr>
          <a:xfrm>
            <a:off x="523346" y="1549650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3" name="Google Shape;173;p5"/>
          <p:cNvSpPr txBox="1"/>
          <p:nvPr/>
        </p:nvSpPr>
        <p:spPr>
          <a:xfrm flipH="1">
            <a:off x="489900" y="963743"/>
            <a:ext cx="5606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Конкурентный анализ</a:t>
            </a:r>
            <a:endParaRPr/>
          </a:p>
        </p:txBody>
      </p:sp>
      <p:graphicFrame>
        <p:nvGraphicFramePr>
          <p:cNvPr id="174" name="Google Shape;174;p5"/>
          <p:cNvGraphicFramePr/>
          <p:nvPr/>
        </p:nvGraphicFramePr>
        <p:xfrm>
          <a:off x="489902" y="16187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{1F353F9E-2711-43CC-808F-7992842078B3}</a:tableStyleId>
              </a:tblPr>
              <a:tblGrid>
                <a:gridCol w="2103050"/>
                <a:gridCol w="2617950"/>
                <a:gridCol w="2408125"/>
                <a:gridCol w="2062350"/>
                <a:gridCol w="2047800"/>
              </a:tblGrid>
              <a:tr h="3148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Параметр</a:t>
                      </a:r>
                      <a:endParaRPr sz="13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Создаваемый продукт</a:t>
                      </a:r>
                      <a:endParaRPr sz="13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Основные конкуренты</a:t>
                      </a:r>
                      <a:endParaRPr sz="13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957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4B4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Свойства (технико-экономические характеристики продукта)</a:t>
                      </a:r>
                      <a:endParaRPr b="1" i="0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TOP SECRET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«</a:t>
                      </a: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Classcraft</a:t>
                      </a:r>
                      <a:r>
                        <a:rPr b="1" lang="ru-RU" sz="13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»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(прямой)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«</a:t>
                      </a: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iSpring Learn</a:t>
                      </a:r>
                      <a:r>
                        <a:rPr b="1" lang="ru-RU" sz="13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»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(косвенный)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«</a:t>
                      </a: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Эквио</a:t>
                      </a:r>
                      <a:r>
                        <a:rPr b="1" lang="ru-RU" sz="13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»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(косвенный)</a:t>
                      </a:r>
                      <a:endParaRPr b="1"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41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4B4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Уникальность </a:t>
                      </a:r>
                      <a:endParaRPr b="1" i="0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Доступное приложение для обучения персонала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Онлайн-система позволяющая превратить скучные уроки в игру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Помогает автоматизировать обучение персонала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Индивидуальное подстраивание под клиента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22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4B4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Долгосрочность</a:t>
                      </a:r>
                      <a:endParaRPr b="1" i="0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Бессрочное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1,5 года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939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Бессрочное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 года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9393"/>
                    </a:solidFill>
                  </a:tcPr>
                </a:tc>
              </a:tr>
              <a:tr h="525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4B4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Технология</a:t>
                      </a:r>
                      <a:endParaRPr b="1" i="0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Создание игры на базе программного обеспечения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Веб-приложение, мобильная версия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Приложение, установка на сервер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Мобильная платформа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9393"/>
                    </a:solidFill>
                  </a:tcPr>
                </a:tc>
              </a:tr>
              <a:tr h="525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4B4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Привлекательность </a:t>
                      </a:r>
                      <a:endParaRPr b="1" i="0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Обучение в формате игры, бюджетное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Полноценный игровой процесс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Не требует интернета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Геймификация: бейджи и магазин подарков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525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4B4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Платформа</a:t>
                      </a:r>
                      <a:endParaRPr b="1" i="0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windows, ios, android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ios, android, web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ios, android, web, windows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ios, android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9393"/>
                    </a:solidFill>
                  </a:tcPr>
                </a:tc>
              </a:tr>
              <a:tr h="525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4B4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Стоимость (ср.)</a:t>
                      </a:r>
                      <a:endParaRPr b="1" i="0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1000 руб./до 50 чел., 800/от 50 чел.,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от 12$/мес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939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138 ₽ за сотрудника в месяц 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939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1690 руб./чел. Скидки от 500 пользователей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9393"/>
                    </a:solidFill>
                  </a:tcPr>
                </a:tc>
              </a:tr>
              <a:tr h="39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4B4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ru-RU" sz="13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Страна-производитель</a:t>
                      </a:r>
                      <a:endParaRPr b="1" i="0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Россия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Канада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Россия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Россия</a:t>
                      </a:r>
                      <a:endParaRPr b="1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5" name="Google Shape;175;p5"/>
          <p:cNvSpPr txBox="1"/>
          <p:nvPr/>
        </p:nvSpPr>
        <p:spPr>
          <a:xfrm>
            <a:off x="3434943" y="6550199"/>
            <a:ext cx="6094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5"/>
          <p:cNvSpPr txBox="1"/>
          <p:nvPr>
            <p:ph idx="12" type="sldNum"/>
          </p:nvPr>
        </p:nvSpPr>
        <p:spPr>
          <a:xfrm>
            <a:off x="11565525" y="6439075"/>
            <a:ext cx="480300" cy="276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‹#›</a:t>
            </a:fld>
            <a:endParaRPr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1" name="Google Shape;181;p6"/>
          <p:cNvCxnSpPr/>
          <p:nvPr/>
        </p:nvCxnSpPr>
        <p:spPr>
          <a:xfrm flipH="1" rot="10800000">
            <a:off x="393509" y="910767"/>
            <a:ext cx="10226541" cy="1975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2" name="Google Shape;182;p6"/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/>
          </a:p>
        </p:txBody>
      </p:sp>
      <p:pic>
        <p:nvPicPr>
          <p:cNvPr id="183" name="Google Shape;183;p6"/>
          <p:cNvPicPr preferRelativeResize="0"/>
          <p:nvPr/>
        </p:nvPicPr>
        <p:blipFill rotWithShape="1">
          <a:blip r:embed="rId3">
            <a:alphaModFix/>
          </a:blip>
          <a:srcRect b="38265" l="26146" r="26646" t="11764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4" name="Google Shape;184;p6"/>
          <p:cNvCxnSpPr/>
          <p:nvPr/>
        </p:nvCxnSpPr>
        <p:spPr>
          <a:xfrm>
            <a:off x="523346" y="1552867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85" name="Google Shape;185;p6"/>
          <p:cNvCxnSpPr/>
          <p:nvPr/>
        </p:nvCxnSpPr>
        <p:spPr>
          <a:xfrm>
            <a:off x="523346" y="1549650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6" name="Google Shape;186;p6"/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Бизнес-модель</a:t>
            </a:r>
            <a:endParaRPr/>
          </a:p>
        </p:txBody>
      </p:sp>
      <p:sp>
        <p:nvSpPr>
          <p:cNvPr id="187" name="Google Shape;187;p6"/>
          <p:cNvSpPr txBox="1"/>
          <p:nvPr>
            <p:ph idx="12" type="sldNum"/>
          </p:nvPr>
        </p:nvSpPr>
        <p:spPr>
          <a:xfrm>
            <a:off x="9248450" y="632807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800"/>
              <a:t>‹#›</a:t>
            </a:fld>
            <a:endParaRPr/>
          </a:p>
        </p:txBody>
      </p:sp>
      <p:graphicFrame>
        <p:nvGraphicFramePr>
          <p:cNvPr id="188" name="Google Shape;188;p6"/>
          <p:cNvGraphicFramePr/>
          <p:nvPr/>
        </p:nvGraphicFramePr>
        <p:xfrm>
          <a:off x="393500" y="1973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{A3DE8998-F296-46EF-89EB-673C585A5003}</a:tableStyleId>
              </a:tblPr>
              <a:tblGrid>
                <a:gridCol w="2063450"/>
                <a:gridCol w="2729375"/>
                <a:gridCol w="2617300"/>
                <a:gridCol w="2132225"/>
                <a:gridCol w="1749825"/>
              </a:tblGrid>
              <a:tr h="1486650"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КЛЮЧЕВЫЕ 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ПАРТНЕРЫ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dk1"/>
                          </a:solidFill>
                        </a:rPr>
                        <a:t>Инвесторы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dk1"/>
                          </a:solidFill>
                        </a:rPr>
                        <a:t>IT-специалисты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КЛЮЧЕВАЯ 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ДЕЯТЕЛЬНОСТЬ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</a:rPr>
                        <a:t>Создание программного продукта, с помощью разнообразных ПО по визуализации и созданию игр</a:t>
                      </a:r>
                      <a:endParaRPr b="1" sz="18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ЦЕННОСТЬ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ПРОЕКТА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ОТНОШЕНИЯ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С КЛИЕНТАМИ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dk1"/>
                          </a:solidFill>
                        </a:rPr>
                        <a:t>Партнерские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dk1"/>
                          </a:solidFill>
                        </a:rPr>
                        <a:t>отношения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КЛИЕНТЫ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dk1"/>
                          </a:solidFill>
                        </a:rPr>
                        <a:t>Предприятия малого и среднего бизнеса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0000">
                <a:tc vMerge="1"/>
                <a:tc vMerge="1"/>
                <a:tc vMerge="1"/>
                <a:tc vMerge="1"/>
                <a:tc vMerge="1"/>
              </a:tr>
              <a:tr h="1449650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КЛЮЧЕВЫЕ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РЕСУРСЫ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dk1"/>
                          </a:solidFill>
                        </a:rPr>
                        <a:t>Интеллектуальные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dk1"/>
                          </a:solidFill>
                        </a:rPr>
                        <a:t>Информационные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dk1"/>
                          </a:solidFill>
                        </a:rPr>
                        <a:t>Финансовые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КАНАЛЫ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РЫНКА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dk1"/>
                          </a:solidFill>
                        </a:rPr>
                        <a:t>Сайт/интернет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dk1"/>
                          </a:solidFill>
                        </a:rPr>
                        <a:t>Предпринимательские форумы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314275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ИЗДЕРЖКИ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dk1"/>
                          </a:solidFill>
                        </a:rPr>
                        <a:t>Наиболее важные затраты на программирование, непосредственное создание программы, рекламу проекта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>
                          <a:solidFill>
                            <a:schemeClr val="dk1"/>
                          </a:solidFill>
                        </a:rPr>
                        <a:t>ДОХОДЫ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chemeClr val="dk1"/>
                          </a:solidFill>
                        </a:rPr>
                        <a:t>Заработок рассматривается с непосредственной продажи программного продукта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pic>
        <p:nvPicPr>
          <p:cNvPr id="189" name="Google Shape;189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6575" y="2078725"/>
            <a:ext cx="365125" cy="36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3350" y="5418600"/>
            <a:ext cx="328525" cy="32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02775" y="5418600"/>
            <a:ext cx="328525" cy="32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30950" y="2097025"/>
            <a:ext cx="328525" cy="32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30950" y="3782588"/>
            <a:ext cx="328525" cy="32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59478" y="2338950"/>
            <a:ext cx="3432947" cy="305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380650" y="2150988"/>
            <a:ext cx="328525" cy="32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380650" y="3699975"/>
            <a:ext cx="328525" cy="32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1191300" y="2097025"/>
            <a:ext cx="328525" cy="32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6"/>
          <p:cNvSpPr txBox="1"/>
          <p:nvPr/>
        </p:nvSpPr>
        <p:spPr>
          <a:xfrm>
            <a:off x="5427575" y="3300350"/>
            <a:ext cx="2167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Сокращение времени обучения сотрудников, сохранение информации важной для обеспечения режима коммерческой тайны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3" name="Google Shape;203;p7"/>
          <p:cNvCxnSpPr/>
          <p:nvPr/>
        </p:nvCxnSpPr>
        <p:spPr>
          <a:xfrm flipH="1" rot="10800000">
            <a:off x="393509" y="910767"/>
            <a:ext cx="10226541" cy="1975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4" name="Google Shape;204;p7"/>
          <p:cNvSpPr txBox="1"/>
          <p:nvPr/>
        </p:nvSpPr>
        <p:spPr>
          <a:xfrm>
            <a:off x="356256" y="202881"/>
            <a:ext cx="8677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/>
          </a:p>
        </p:txBody>
      </p:sp>
      <p:pic>
        <p:nvPicPr>
          <p:cNvPr id="205" name="Google Shape;205;p7"/>
          <p:cNvPicPr preferRelativeResize="0"/>
          <p:nvPr/>
        </p:nvPicPr>
        <p:blipFill rotWithShape="1">
          <a:blip r:embed="rId3">
            <a:alphaModFix/>
          </a:blip>
          <a:srcRect b="38265" l="26146" r="26646" t="11764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Google Shape;206;p7"/>
          <p:cNvCxnSpPr/>
          <p:nvPr/>
        </p:nvCxnSpPr>
        <p:spPr>
          <a:xfrm>
            <a:off x="523346" y="1552867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07" name="Google Shape;207;p7"/>
          <p:cNvCxnSpPr/>
          <p:nvPr/>
        </p:nvCxnSpPr>
        <p:spPr>
          <a:xfrm>
            <a:off x="523346" y="1549650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8" name="Google Shape;208;p7"/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Стратегия развития</a:t>
            </a:r>
            <a:endParaRPr/>
          </a:p>
        </p:txBody>
      </p:sp>
      <p:sp>
        <p:nvSpPr>
          <p:cNvPr id="209" name="Google Shape;209;p7"/>
          <p:cNvSpPr txBox="1"/>
          <p:nvPr>
            <p:ph idx="12" type="sldNum"/>
          </p:nvPr>
        </p:nvSpPr>
        <p:spPr>
          <a:xfrm>
            <a:off x="9248450" y="632807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800"/>
              <a:t>‹#›</a:t>
            </a:fld>
            <a:endParaRPr/>
          </a:p>
        </p:txBody>
      </p:sp>
      <p:sp>
        <p:nvSpPr>
          <p:cNvPr id="210" name="Google Shape;210;p7"/>
          <p:cNvSpPr txBox="1"/>
          <p:nvPr/>
        </p:nvSpPr>
        <p:spPr>
          <a:xfrm>
            <a:off x="489875" y="1618775"/>
            <a:ext cx="5855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1800"/>
              <a:t>Что дальше ? Развитие программы  TOP secret </a:t>
            </a:r>
            <a:endParaRPr i="1" sz="1800"/>
          </a:p>
        </p:txBody>
      </p:sp>
      <p:sp>
        <p:nvSpPr>
          <p:cNvPr id="211" name="Google Shape;211;p7"/>
          <p:cNvSpPr txBox="1"/>
          <p:nvPr/>
        </p:nvSpPr>
        <p:spPr>
          <a:xfrm>
            <a:off x="1569900" y="3586000"/>
            <a:ext cx="2065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7"/>
          <p:cNvSpPr txBox="1"/>
          <p:nvPr/>
        </p:nvSpPr>
        <p:spPr>
          <a:xfrm>
            <a:off x="2016075" y="2924975"/>
            <a:ext cx="6610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263" y="2296850"/>
            <a:ext cx="10507474" cy="297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8" name="Google Shape;218;p8"/>
          <p:cNvCxnSpPr/>
          <p:nvPr/>
        </p:nvCxnSpPr>
        <p:spPr>
          <a:xfrm flipH="1" rot="10800000">
            <a:off x="393509" y="910767"/>
            <a:ext cx="10226541" cy="1975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" name="Google Shape;219;p8"/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/>
          </a:p>
        </p:txBody>
      </p:sp>
      <p:pic>
        <p:nvPicPr>
          <p:cNvPr id="220" name="Google Shape;220;p8"/>
          <p:cNvPicPr preferRelativeResize="0"/>
          <p:nvPr/>
        </p:nvPicPr>
        <p:blipFill rotWithShape="1">
          <a:blip r:embed="rId3">
            <a:alphaModFix/>
          </a:blip>
          <a:srcRect b="38265" l="26146" r="26646" t="11764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1" name="Google Shape;221;p8"/>
          <p:cNvCxnSpPr/>
          <p:nvPr/>
        </p:nvCxnSpPr>
        <p:spPr>
          <a:xfrm>
            <a:off x="523346" y="1552867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" name="Google Shape;222;p8"/>
          <p:cNvCxnSpPr/>
          <p:nvPr/>
        </p:nvCxnSpPr>
        <p:spPr>
          <a:xfrm>
            <a:off x="523346" y="1549650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3" name="Google Shape;223;p8"/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Команда</a:t>
            </a:r>
            <a:endParaRPr/>
          </a:p>
        </p:txBody>
      </p:sp>
      <p:sp>
        <p:nvSpPr>
          <p:cNvPr id="224" name="Google Shape;224;p8"/>
          <p:cNvSpPr txBox="1"/>
          <p:nvPr>
            <p:ph idx="12" type="sldNum"/>
          </p:nvPr>
        </p:nvSpPr>
        <p:spPr>
          <a:xfrm>
            <a:off x="9248450" y="632807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800"/>
              <a:t>‹#›</a:t>
            </a:fld>
            <a:endParaRPr/>
          </a:p>
        </p:txBody>
      </p:sp>
      <p:pic>
        <p:nvPicPr>
          <p:cNvPr id="225" name="Google Shape;225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6163" y="1791775"/>
            <a:ext cx="9139676" cy="4536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0" name="Google Shape;230;p9"/>
          <p:cNvCxnSpPr/>
          <p:nvPr/>
        </p:nvCxnSpPr>
        <p:spPr>
          <a:xfrm flipH="1" rot="10800000">
            <a:off x="393509" y="910767"/>
            <a:ext cx="10226541" cy="1975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1" name="Google Shape;231;p9"/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/>
          </a:p>
        </p:txBody>
      </p:sp>
      <p:pic>
        <p:nvPicPr>
          <p:cNvPr id="232" name="Google Shape;232;p9"/>
          <p:cNvPicPr preferRelativeResize="0"/>
          <p:nvPr/>
        </p:nvPicPr>
        <p:blipFill rotWithShape="1">
          <a:blip r:embed="rId3">
            <a:alphaModFix/>
          </a:blip>
          <a:srcRect b="38265" l="26146" r="26646" t="11764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3" name="Google Shape;233;p9"/>
          <p:cNvCxnSpPr/>
          <p:nvPr/>
        </p:nvCxnSpPr>
        <p:spPr>
          <a:xfrm>
            <a:off x="523346" y="1552867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34" name="Google Shape;234;p9"/>
          <p:cNvCxnSpPr/>
          <p:nvPr/>
        </p:nvCxnSpPr>
        <p:spPr>
          <a:xfrm>
            <a:off x="523346" y="1549650"/>
            <a:ext cx="2911609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5" name="Google Shape;235;p9"/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Задел проекта</a:t>
            </a:r>
            <a:endParaRPr/>
          </a:p>
        </p:txBody>
      </p:sp>
      <p:sp>
        <p:nvSpPr>
          <p:cNvPr id="236" name="Google Shape;236;p9"/>
          <p:cNvSpPr txBox="1"/>
          <p:nvPr>
            <p:ph idx="12" type="sldNum"/>
          </p:nvPr>
        </p:nvSpPr>
        <p:spPr>
          <a:xfrm>
            <a:off x="9248450" y="632807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800"/>
              <a:t>‹#›</a:t>
            </a:fld>
            <a:endParaRPr/>
          </a:p>
        </p:txBody>
      </p:sp>
      <p:pic>
        <p:nvPicPr>
          <p:cNvPr id="237" name="Google Shape;237;p9"/>
          <p:cNvPicPr preferRelativeResize="0"/>
          <p:nvPr/>
        </p:nvPicPr>
        <p:blipFill rotWithShape="1">
          <a:blip r:embed="rId4">
            <a:alphaModFix/>
          </a:blip>
          <a:srcRect b="0" l="9320" r="8705" t="0"/>
          <a:stretch/>
        </p:blipFill>
        <p:spPr>
          <a:xfrm>
            <a:off x="9248450" y="2650475"/>
            <a:ext cx="2607525" cy="2644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9874" y="1760569"/>
            <a:ext cx="4068999" cy="2843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62900" y="1801344"/>
            <a:ext cx="4371275" cy="4342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9"/>
          <p:cNvPicPr preferRelativeResize="0"/>
          <p:nvPr/>
        </p:nvPicPr>
        <p:blipFill rotWithShape="1">
          <a:blip r:embed="rId7">
            <a:alphaModFix/>
          </a:blip>
          <a:srcRect b="23891" l="0" r="0" t="29171"/>
          <a:stretch/>
        </p:blipFill>
        <p:spPr>
          <a:xfrm>
            <a:off x="489875" y="4811350"/>
            <a:ext cx="4069001" cy="18848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2022-09-30T12:54:28Z</dcterms:created>
  <dc:creator>Вячеслав</dc:creator>
</cp:coreProperties>
</file>