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5" r:id="rId3"/>
    <p:sldId id="257" r:id="rId4"/>
    <p:sldId id="263" r:id="rId5"/>
    <p:sldId id="258" r:id="rId6"/>
    <p:sldId id="261" r:id="rId7"/>
    <p:sldId id="262" r:id="rId8"/>
    <p:sldId id="267" r:id="rId9"/>
    <p:sldId id="274" r:id="rId10"/>
    <p:sldId id="297" r:id="rId11"/>
    <p:sldId id="296" r:id="rId12"/>
    <p:sldId id="271" r:id="rId13"/>
    <p:sldId id="269" r:id="rId14"/>
    <p:sldId id="259" r:id="rId15"/>
    <p:sldId id="260" r:id="rId16"/>
    <p:sldId id="264" r:id="rId17"/>
    <p:sldId id="265" r:id="rId18"/>
    <p:sldId id="266" r:id="rId19"/>
    <p:sldId id="273" r:id="rId20"/>
    <p:sldId id="276" r:id="rId21"/>
    <p:sldId id="298" r:id="rId22"/>
    <p:sldId id="277" r:id="rId23"/>
    <p:sldId id="270" r:id="rId24"/>
    <p:sldId id="275" r:id="rId25"/>
    <p:sldId id="272" r:id="rId26"/>
    <p:sldId id="268" r:id="rId27"/>
    <p:sldId id="299" r:id="rId28"/>
    <p:sldId id="278" r:id="rId29"/>
    <p:sldId id="279" r:id="rId30"/>
    <p:sldId id="280" r:id="rId31"/>
    <p:sldId id="281" r:id="rId32"/>
    <p:sldId id="283" r:id="rId33"/>
    <p:sldId id="285" r:id="rId34"/>
    <p:sldId id="300" r:id="rId35"/>
    <p:sldId id="284" r:id="rId36"/>
    <p:sldId id="286" r:id="rId37"/>
    <p:sldId id="287" r:id="rId38"/>
    <p:sldId id="294" r:id="rId39"/>
    <p:sldId id="288" r:id="rId40"/>
    <p:sldId id="289" r:id="rId41"/>
    <p:sldId id="290" r:id="rId42"/>
    <p:sldId id="291" r:id="rId43"/>
    <p:sldId id="293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7" autoAdjust="0"/>
    <p:restoredTop sz="94660"/>
  </p:normalViewPr>
  <p:slideViewPr>
    <p:cSldViewPr>
      <p:cViewPr varScale="1">
        <p:scale>
          <a:sx n="82" d="100"/>
          <a:sy n="82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363A-CA5C-4830-98BF-F0A2C335D9C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A8AE-1889-4617-B194-866ECBE48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2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C299-9BCB-4A68-84EA-72E44C3AA33A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B238-89A6-4FF6-BBB6-712749791B4E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7D70-C65A-4121-BDB5-25DF8E876336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B46C-135E-473B-AF5D-CCA5E017B1F2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78-AF47-4648-A6DD-6213A614B69C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9451-BA09-4DA9-9A4D-82D5FEBBE9B5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8CF-2AD2-4976-B08D-187B0623404F}" type="datetime1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7761-17B1-428F-A440-A632A9FE8AD1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298-6064-4A81-BE50-60B77B43AF19}" type="datetime1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11FC-5B2A-4709-B422-BF444DBF1486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C4D-A3C5-4B60-871E-B4CBFBCDE2FA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B363-ECB5-4D00-81A2-8A8EB202DF2B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и задачи кадрового планирования и планирования трудовой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err="1"/>
              <a:t>Одегов</a:t>
            </a:r>
            <a:r>
              <a:rPr lang="ru-RU" dirty="0"/>
              <a:t>, Ю. Г.  Кадровая политика и кадровое планирование : учебник и практикум для вузов / Ю. Г. </a:t>
            </a:r>
            <a:r>
              <a:rPr lang="ru-RU" dirty="0" err="1"/>
              <a:t>Одегов</a:t>
            </a:r>
            <a:r>
              <a:rPr lang="ru-RU" dirty="0"/>
              <a:t>, В. В. Павлова, А. В. Петропавловская. — 3-е изд., </a:t>
            </a:r>
            <a:r>
              <a:rPr lang="ru-RU" dirty="0" err="1"/>
              <a:t>перераб</a:t>
            </a:r>
            <a:r>
              <a:rPr lang="ru-RU" dirty="0"/>
              <a:t>. и доп. — Москва : Издательство </a:t>
            </a:r>
            <a:r>
              <a:rPr lang="ru-RU" dirty="0" err="1"/>
              <a:t>Юрайт</a:t>
            </a:r>
            <a:r>
              <a:rPr lang="ru-RU" dirty="0"/>
              <a:t>, 2022. — 575 с. — (Высшее образование). — ISBN 978-5-534-14217-4. — Текст : электронный // Образовательная платформа </a:t>
            </a:r>
            <a:r>
              <a:rPr lang="ru-RU" dirty="0" err="1"/>
              <a:t>Юрайт</a:t>
            </a:r>
            <a:r>
              <a:rPr lang="ru-RU" dirty="0"/>
              <a:t> [сайт]. — URL: https://urait.ru/bcode/496601 (дата обращения: 28.03.2022). – С. 250-318.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5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Сущность </a:t>
            </a:r>
            <a:r>
              <a:rPr lang="ru-RU" dirty="0"/>
              <a:t>кадрового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Кадровое планирование </a:t>
            </a:r>
            <a:r>
              <a:rPr lang="ru-RU" dirty="0"/>
              <a:t>— это целенаправленная, научно обоснованная деятельность организации, имеющая целью предоставление рабочих мест в нужный момент времени и в необходимом количестве в соответствии со способностями, склонностями работников и предъявляемыми требованиями.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6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планирования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82563" indent="-182563">
              <a:buNone/>
            </a:pPr>
            <a:r>
              <a:rPr lang="ru-RU" dirty="0"/>
              <a:t>1.	</a:t>
            </a:r>
            <a:r>
              <a:rPr lang="ru-RU" b="1" dirty="0" smtClean="0"/>
              <a:t>Непрерывность</a:t>
            </a:r>
            <a:r>
              <a:rPr lang="ru-RU" dirty="0" smtClean="0"/>
              <a:t> - необходимость </a:t>
            </a:r>
            <a:r>
              <a:rPr lang="ru-RU" dirty="0"/>
              <a:t>постоянной работы с кадрами, сопровождение их движения, развития и т. п. </a:t>
            </a:r>
            <a:r>
              <a:rPr lang="ru-RU" dirty="0" smtClean="0"/>
              <a:t>- кадровое </a:t>
            </a:r>
            <a:r>
              <a:rPr lang="ru-RU" dirty="0"/>
              <a:t>планирование рассматривается не как единый акт, а как регулярно повторяющейся процесс.</a:t>
            </a:r>
          </a:p>
          <a:p>
            <a:pPr marL="182563" indent="-182563">
              <a:buNone/>
            </a:pPr>
            <a:r>
              <a:rPr lang="ru-RU" dirty="0"/>
              <a:t>2.	</a:t>
            </a:r>
            <a:r>
              <a:rPr lang="ru-RU" b="1" dirty="0"/>
              <a:t>Гибкость</a:t>
            </a:r>
            <a:r>
              <a:rPr lang="ru-RU" dirty="0"/>
              <a:t> </a:t>
            </a:r>
            <a:r>
              <a:rPr lang="ru-RU" dirty="0" smtClean="0"/>
              <a:t>- адаптация </a:t>
            </a:r>
            <a:r>
              <a:rPr lang="ru-RU" dirty="0"/>
              <a:t>кадрового плана к изменениям, для этого в планы закладываются </a:t>
            </a:r>
            <a:r>
              <a:rPr lang="ru-RU" dirty="0" smtClean="0"/>
              <a:t>«</a:t>
            </a:r>
            <a:r>
              <a:rPr lang="ru-RU" dirty="0"/>
              <a:t>резервы безопасности», которые при необходимости в </a:t>
            </a:r>
            <a:r>
              <a:rPr lang="ru-RU" dirty="0" smtClean="0"/>
              <a:t>определенных </a:t>
            </a:r>
            <a:r>
              <a:rPr lang="ru-RU" dirty="0"/>
              <a:t>пределах обеспечивают свободу маневров.</a:t>
            </a:r>
          </a:p>
          <a:p>
            <a:pPr marL="182563" indent="-182563">
              <a:buNone/>
            </a:pPr>
            <a:r>
              <a:rPr lang="ru-RU" dirty="0"/>
              <a:t>3.	</a:t>
            </a:r>
            <a:r>
              <a:rPr lang="ru-RU" b="1" dirty="0" smtClean="0"/>
              <a:t>Согласование</a:t>
            </a:r>
            <a:r>
              <a:rPr lang="ru-RU" dirty="0" smtClean="0"/>
              <a:t> планов </a:t>
            </a:r>
            <a:r>
              <a:rPr lang="ru-RU" dirty="0"/>
              <a:t>посредством их </a:t>
            </a:r>
            <a:r>
              <a:rPr lang="ru-RU" dirty="0" smtClean="0"/>
              <a:t>координации </a:t>
            </a:r>
            <a:r>
              <a:rPr lang="ru-RU" dirty="0"/>
              <a:t>и интеграции, вызываемые единством и взаимосвязанностью отдельных частей </a:t>
            </a:r>
            <a:r>
              <a:rPr lang="ru-RU" dirty="0" smtClean="0"/>
              <a:t>организации по горизонтали и по вертикали, </a:t>
            </a:r>
            <a:r>
              <a:rPr lang="ru-RU" dirty="0"/>
              <a:t>поскольку </a:t>
            </a:r>
            <a:r>
              <a:rPr lang="ru-RU" dirty="0" smtClean="0"/>
              <a:t>одна </a:t>
            </a:r>
            <a:r>
              <a:rPr lang="ru-RU" dirty="0"/>
              <a:t>и та же работа может выполняться разными подразделениями, в связи с чем в них появляются должности, дублирующие друг друга.</a:t>
            </a:r>
          </a:p>
          <a:p>
            <a:pPr marL="182563" indent="-182563">
              <a:buNone/>
            </a:pPr>
            <a:r>
              <a:rPr lang="ru-RU" dirty="0"/>
              <a:t>4.	</a:t>
            </a:r>
            <a:r>
              <a:rPr lang="ru-RU" b="1" dirty="0"/>
              <a:t>Экономичность</a:t>
            </a:r>
            <a:r>
              <a:rPr lang="ru-RU" dirty="0"/>
              <a:t> </a:t>
            </a:r>
            <a:r>
              <a:rPr lang="ru-RU" dirty="0" smtClean="0"/>
              <a:t>- затраты </a:t>
            </a:r>
            <a:r>
              <a:rPr lang="ru-RU" dirty="0"/>
              <a:t>на составление </a:t>
            </a:r>
            <a:r>
              <a:rPr lang="ru-RU" dirty="0" smtClean="0"/>
              <a:t>плана </a:t>
            </a:r>
            <a:r>
              <a:rPr lang="ru-RU" dirty="0"/>
              <a:t>должны быть меньше эффекта от результатов, приносимых его выполнением.</a:t>
            </a:r>
          </a:p>
          <a:p>
            <a:pPr marL="182563" indent="-182563">
              <a:buNone/>
            </a:pPr>
            <a:r>
              <a:rPr lang="ru-RU" dirty="0"/>
              <a:t>5.	</a:t>
            </a:r>
            <a:r>
              <a:rPr lang="ru-RU" b="1" dirty="0"/>
              <a:t>Создание необходимых условий для выполнения плана и учет экономических и социальных последствий принимаемых кадровых мер</a:t>
            </a:r>
            <a:r>
              <a:rPr lang="ru-RU" dirty="0"/>
              <a:t>.</a:t>
            </a:r>
          </a:p>
          <a:p>
            <a:pPr marL="182563" indent="-182563">
              <a:buNone/>
            </a:pPr>
            <a:r>
              <a:rPr lang="ru-RU" dirty="0"/>
              <a:t>6.	</a:t>
            </a:r>
            <a:r>
              <a:rPr lang="ru-RU" b="1" dirty="0"/>
              <a:t>Оценка работы персонала </a:t>
            </a:r>
            <a:r>
              <a:rPr lang="ru-RU" dirty="0" smtClean="0"/>
              <a:t>- чем </a:t>
            </a:r>
            <a:r>
              <a:rPr lang="ru-RU" dirty="0"/>
              <a:t>точнее </a:t>
            </a:r>
            <a:r>
              <a:rPr lang="ru-RU" dirty="0" smtClean="0"/>
              <a:t>сформулированы </a:t>
            </a:r>
            <a:r>
              <a:rPr lang="ru-RU" dirty="0"/>
              <a:t>ожидаемые результаты, тем точнее можно оценить </a:t>
            </a:r>
            <a:r>
              <a:rPr lang="ru-RU" dirty="0" smtClean="0"/>
              <a:t>сотрудников</a:t>
            </a:r>
            <a:r>
              <a:rPr lang="ru-RU" dirty="0"/>
              <a:t>.</a:t>
            </a:r>
          </a:p>
          <a:p>
            <a:pPr marL="182563" indent="-182563">
              <a:buNone/>
            </a:pPr>
            <a:r>
              <a:rPr lang="ru-RU" dirty="0"/>
              <a:t>7.	</a:t>
            </a:r>
            <a:r>
              <a:rPr lang="ru-RU" b="1" dirty="0"/>
              <a:t>Преемственность</a:t>
            </a:r>
            <a:r>
              <a:rPr lang="ru-RU" dirty="0"/>
              <a:t> </a:t>
            </a:r>
            <a:r>
              <a:rPr lang="ru-RU" dirty="0" smtClean="0"/>
              <a:t>- все </a:t>
            </a:r>
            <a:r>
              <a:rPr lang="ru-RU" dirty="0"/>
              <a:t>текущие планы </a:t>
            </a:r>
            <a:r>
              <a:rPr lang="ru-RU" dirty="0" smtClean="0"/>
              <a:t>разрабатываются </a:t>
            </a:r>
            <a:r>
              <a:rPr lang="ru-RU" dirty="0"/>
              <a:t>с учетом того, что они </a:t>
            </a:r>
            <a:r>
              <a:rPr lang="ru-RU" dirty="0" smtClean="0"/>
              <a:t>служат </a:t>
            </a:r>
            <a:r>
              <a:rPr lang="ru-RU" dirty="0"/>
              <a:t>основой составления будущих и одновременно </a:t>
            </a:r>
            <a:r>
              <a:rPr lang="ru-RU" dirty="0" smtClean="0"/>
              <a:t>базируются </a:t>
            </a:r>
            <a:r>
              <a:rPr lang="ru-RU" dirty="0"/>
              <a:t>на результатах выполнения предшествующих.</a:t>
            </a:r>
          </a:p>
          <a:p>
            <a:pPr marL="182563" indent="-182563">
              <a:buNone/>
            </a:pPr>
            <a:r>
              <a:rPr lang="ru-RU" dirty="0"/>
              <a:t>8.	</a:t>
            </a:r>
            <a:r>
              <a:rPr lang="ru-RU" b="1" dirty="0"/>
              <a:t>Непрерывность обучения и совершенствования кадрового </a:t>
            </a:r>
            <a:r>
              <a:rPr lang="ru-RU" b="1" dirty="0" smtClean="0"/>
              <a:t>потенциала</a:t>
            </a:r>
            <a:r>
              <a:rPr lang="ru-RU" dirty="0"/>
              <a:t>.</a:t>
            </a:r>
          </a:p>
          <a:p>
            <a:pPr marL="182563" indent="-182563">
              <a:buNone/>
            </a:pPr>
            <a:r>
              <a:rPr lang="ru-RU" dirty="0"/>
              <a:t>9.	</a:t>
            </a:r>
            <a:r>
              <a:rPr lang="ru-RU" b="1" dirty="0"/>
              <a:t>Участие</a:t>
            </a:r>
            <a:r>
              <a:rPr lang="ru-RU" dirty="0"/>
              <a:t> максимального числа сотрудников организации в </a:t>
            </a:r>
            <a:r>
              <a:rPr lang="ru-RU" dirty="0" smtClean="0"/>
              <a:t>работе </a:t>
            </a:r>
            <a:r>
              <a:rPr lang="ru-RU" dirty="0"/>
              <a:t>над планом уже на самых ранних этапах его составления (</a:t>
            </a:r>
            <a:r>
              <a:rPr lang="ru-RU" dirty="0" smtClean="0"/>
              <a:t>основной </a:t>
            </a:r>
            <a:r>
              <a:rPr lang="ru-RU" dirty="0"/>
              <a:t>принцип).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6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задачи кадрового планирования в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8563"/>
            <a:ext cx="5472608" cy="5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9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Задачи кадрового планирования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363538">
              <a:buNone/>
              <a:tabLst>
                <a:tab pos="631825" algn="l"/>
              </a:tabLst>
            </a:pPr>
            <a:r>
              <a:rPr lang="ru-RU" dirty="0"/>
              <a:t>—	точное определение потребностей предприятия (</a:t>
            </a:r>
            <a:r>
              <a:rPr lang="ru-RU" dirty="0" smtClean="0"/>
              <a:t>организации</a:t>
            </a:r>
            <a:r>
              <a:rPr lang="ru-RU" dirty="0"/>
              <a:t>) в персонале на плановый период;</a:t>
            </a:r>
          </a:p>
          <a:p>
            <a:pPr marL="0" indent="363538">
              <a:buNone/>
              <a:tabLst>
                <a:tab pos="631825" algn="l"/>
              </a:tabLst>
            </a:pPr>
            <a:r>
              <a:rPr lang="ru-RU" dirty="0"/>
              <a:t>—	определение потребности в привлечении или высвобождении работников исходя из перспектив развития организации в плановом периоде;</a:t>
            </a:r>
          </a:p>
          <a:p>
            <a:pPr marL="0" indent="363538">
              <a:buNone/>
              <a:tabLst>
                <a:tab pos="631825" algn="l"/>
              </a:tabLst>
            </a:pPr>
            <a:r>
              <a:rPr lang="ru-RU" dirty="0"/>
              <a:t>—	обеспечение рационального использование кадрового потенциала организации (предприятия);</a:t>
            </a:r>
          </a:p>
          <a:p>
            <a:pPr marL="0" indent="363538">
              <a:buNone/>
              <a:tabLst>
                <a:tab pos="631825" algn="l"/>
              </a:tabLst>
            </a:pPr>
            <a:r>
              <a:rPr lang="ru-RU" dirty="0"/>
              <a:t>—	разработка мероприятий по развитию и обучению работников организации в плановом периоде;</a:t>
            </a:r>
          </a:p>
          <a:p>
            <a:pPr marL="0" indent="363538">
              <a:buNone/>
              <a:tabLst>
                <a:tab pos="631825" algn="l"/>
              </a:tabLst>
            </a:pPr>
            <a:r>
              <a:rPr lang="ru-RU" dirty="0"/>
              <a:t>—	определение расходов на персонал.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3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кадрового планирования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74625" indent="-174625">
              <a:buNone/>
            </a:pPr>
            <a:r>
              <a:rPr lang="ru-RU" dirty="0"/>
              <a:t>1.	Выявляет кадровые вопросы и потребности (внешние/внутренние), относящиеся к стратегии хозяйственной деятельности:</a:t>
            </a:r>
          </a:p>
          <a:p>
            <a:pPr marL="444500" indent="-174625">
              <a:buNone/>
            </a:pPr>
            <a:r>
              <a:rPr lang="ru-RU" dirty="0"/>
              <a:t>•	приобретение и поддержание необходимых навыков;</a:t>
            </a:r>
          </a:p>
          <a:p>
            <a:pPr marL="444500" indent="-174625">
              <a:buNone/>
            </a:pPr>
            <a:r>
              <a:rPr lang="ru-RU" dirty="0"/>
              <a:t>•	рост спроса на специалистов высокого класса, вызванный сокращением рынка рабочей силы и низким уровнем образования;</a:t>
            </a:r>
          </a:p>
          <a:p>
            <a:pPr marL="444500" indent="-174625">
              <a:buNone/>
            </a:pPr>
            <a:r>
              <a:rPr lang="ru-RU" dirty="0"/>
              <a:t>•	рост числа женщин и представителей национальных меньшинств на рынке рабочей силы.</a:t>
            </a:r>
          </a:p>
          <a:p>
            <a:pPr marL="174625" indent="-174625">
              <a:buNone/>
            </a:pPr>
            <a:r>
              <a:rPr lang="ru-RU" dirty="0"/>
              <a:t>2.	Определяет кадровые решения и инвестиции, подлежащие осуществлению в ходе разработки стратегии ведения хозяйственной деятельности:</a:t>
            </a:r>
          </a:p>
          <a:p>
            <a:pPr marL="444500" indent="-174625">
              <a:buNone/>
            </a:pPr>
            <a:r>
              <a:rPr lang="ru-RU" dirty="0"/>
              <a:t>•	приобретение определенного набора навыков путем покупки другой компании.</a:t>
            </a:r>
          </a:p>
          <a:p>
            <a:pPr marL="174625" indent="-174625">
              <a:buNone/>
            </a:pPr>
            <a:r>
              <a:rPr lang="ru-RU" dirty="0"/>
              <a:t>3.	Гарантирует, что кадровые программы соответствуют стратегии ведения хозяйственной деятельности и введены до начала ее реализации:</a:t>
            </a:r>
          </a:p>
          <a:p>
            <a:pPr marL="444500" indent="-174625">
              <a:buNone/>
            </a:pPr>
            <a:r>
              <a:rPr lang="ru-RU" dirty="0"/>
              <a:t>•	вопросы рынка труда для только что созданной компании;</a:t>
            </a:r>
          </a:p>
          <a:p>
            <a:pPr marL="444500" indent="-174625">
              <a:buNone/>
            </a:pPr>
            <a:r>
              <a:rPr lang="ru-RU" dirty="0"/>
              <a:t>•	приобретение новой компании;</a:t>
            </a:r>
          </a:p>
          <a:p>
            <a:pPr marL="444500" indent="-174625">
              <a:buNone/>
            </a:pPr>
            <a:r>
              <a:rPr lang="ru-RU" dirty="0"/>
              <a:t>•	выход на новые рынки.</a:t>
            </a:r>
          </a:p>
          <a:p>
            <a:pPr marL="174625" indent="-174625">
              <a:buNone/>
            </a:pPr>
            <a:r>
              <a:rPr lang="ru-RU" dirty="0"/>
              <a:t>4.	Делает компанию конкурентоспособной, повышая ее эффективность при помощи работы с кадрами:</a:t>
            </a:r>
          </a:p>
          <a:p>
            <a:pPr marL="444500" indent="-174625">
              <a:buNone/>
            </a:pPr>
            <a:r>
              <a:rPr lang="ru-RU" dirty="0"/>
              <a:t>•	выделение компании среди конкурентов за счет превосходного обслуживания заказчиков.</a:t>
            </a:r>
          </a:p>
          <a:p>
            <a:pPr marL="174625" indent="-174625">
              <a:buNone/>
            </a:pPr>
            <a:r>
              <a:rPr lang="ru-RU" dirty="0"/>
              <a:t>5.	Делает возможным осуществление планов, связанных с ростом кадров и (или) их сокращением:</a:t>
            </a:r>
          </a:p>
          <a:p>
            <a:pPr marL="444500" indent="-174625">
              <a:buNone/>
            </a:pPr>
            <a:r>
              <a:rPr lang="ru-RU" dirty="0"/>
              <a:t>•	кадры других хозрасчетных подразделений;</a:t>
            </a:r>
          </a:p>
          <a:p>
            <a:pPr marL="444500" indent="-174625">
              <a:buNone/>
            </a:pPr>
            <a:r>
              <a:rPr lang="ru-RU" dirty="0"/>
              <a:t>•	инициативы в области кадрового руководства.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4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группы задач кадрового планирования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4784"/>
            <a:ext cx="795905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0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Аспекты задач кадрового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8288" indent="-268288">
              <a:buNone/>
            </a:pPr>
            <a:r>
              <a:rPr lang="ru-RU" dirty="0"/>
              <a:t>•	определение способов привлечения необходимого и </a:t>
            </a:r>
            <a:r>
              <a:rPr lang="ru-RU" dirty="0" smtClean="0"/>
              <a:t>сокращения </a:t>
            </a:r>
            <a:r>
              <a:rPr lang="ru-RU" dirty="0"/>
              <a:t>избыточного персонала без нанесения социального ущерба;</a:t>
            </a:r>
          </a:p>
          <a:p>
            <a:pPr marL="268288" indent="-268288">
              <a:buNone/>
            </a:pPr>
            <a:r>
              <a:rPr lang="ru-RU" dirty="0"/>
              <a:t>•	определение потребности в работниках соответствующих </a:t>
            </a:r>
            <a:r>
              <a:rPr lang="ru-RU" dirty="0" smtClean="0"/>
              <a:t>специальностей </a:t>
            </a:r>
            <a:r>
              <a:rPr lang="ru-RU" dirty="0"/>
              <a:t>и квалификации;</a:t>
            </a:r>
          </a:p>
          <a:p>
            <a:pPr marL="268288" indent="-268288">
              <a:buNone/>
            </a:pPr>
            <a:r>
              <a:rPr lang="ru-RU" dirty="0"/>
              <a:t>•	определение времени возникновения потребности в работниках и их количестве;</a:t>
            </a:r>
          </a:p>
          <a:p>
            <a:pPr marL="268288" indent="-268288">
              <a:buNone/>
            </a:pPr>
            <a:r>
              <a:rPr lang="ru-RU" dirty="0"/>
              <a:t>•	использование персонала в соответствии с его возможностями;</a:t>
            </a:r>
          </a:p>
          <a:p>
            <a:pPr marL="268288" indent="-268288">
              <a:buNone/>
            </a:pPr>
            <a:r>
              <a:rPr lang="ru-RU" dirty="0"/>
              <a:t>•	обеспечение развития кадров для выполнения новых видов работ;</a:t>
            </a:r>
          </a:p>
          <a:p>
            <a:pPr marL="268288" indent="-268288">
              <a:buNone/>
            </a:pPr>
            <a:r>
              <a:rPr lang="ru-RU" dirty="0"/>
              <a:t>•	затраты на запланированные мероприятия.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2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схема кадрового планирования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3" y="1484784"/>
            <a:ext cx="867703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4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Совокупные виды планирования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 marL="269875" indent="-269875">
              <a:buAutoNum type="arabicPeriod"/>
            </a:pPr>
            <a:r>
              <a:rPr lang="ru-RU" dirty="0" smtClean="0"/>
              <a:t>Определение направлений планирования.</a:t>
            </a:r>
          </a:p>
          <a:p>
            <a:pPr marL="269875" indent="-269875">
              <a:buAutoNum type="arabicPeriod"/>
            </a:pPr>
            <a:r>
              <a:rPr lang="ru-RU" dirty="0" smtClean="0"/>
              <a:t>Уточнение бизнес-целей.</a:t>
            </a:r>
          </a:p>
          <a:p>
            <a:pPr marL="269875" indent="-269875">
              <a:buAutoNum type="arabicPeriod"/>
            </a:pPr>
            <a:r>
              <a:rPr lang="ru-RU" dirty="0" smtClean="0"/>
              <a:t>Анализ ситуации (уровень заработной платы на рынке труда; специальности, по которым не хватает специалистов на рынке труда; прогноз инфляции).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численности в разрезе бизнес-единиц.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</a:t>
            </a:r>
            <a:r>
              <a:rPr lang="ru-RU" dirty="0"/>
              <a:t>фонда оплаты </a:t>
            </a:r>
            <a:r>
              <a:rPr lang="ru-RU" dirty="0" smtClean="0"/>
              <a:t>труда с </a:t>
            </a:r>
            <a:r>
              <a:rPr lang="ru-RU" dirty="0"/>
              <a:t>учетом инфляционных </a:t>
            </a:r>
            <a:r>
              <a:rPr lang="ru-RU" dirty="0" smtClean="0"/>
              <a:t>ожиданий.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привлечения персонала (найма, выбора претендентов, приема на работу, адаптации работников).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</a:t>
            </a:r>
            <a:r>
              <a:rPr lang="ru-RU" dirty="0"/>
              <a:t>использования персонала (краткосрочное, временное и соответствующее имеющимся «мощностям» </a:t>
            </a:r>
            <a:r>
              <a:rPr lang="ru-RU" dirty="0" smtClean="0"/>
              <a:t>распределение сотрудников).</a:t>
            </a:r>
          </a:p>
          <a:p>
            <a:pPr marL="269875" indent="-269875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Планирование </a:t>
            </a:r>
            <a:r>
              <a:rPr lang="ru-RU" dirty="0"/>
              <a:t>найма и высвобождения (сокращения) </a:t>
            </a:r>
            <a:r>
              <a:rPr lang="ru-RU" dirty="0" smtClean="0"/>
              <a:t>персонала (реактивное, опережающее).</a:t>
            </a:r>
          </a:p>
          <a:p>
            <a:pPr marL="269875" indent="-269875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Планирование </a:t>
            </a:r>
            <a:r>
              <a:rPr lang="ru-RU" dirty="0"/>
              <a:t>развития персонала </a:t>
            </a:r>
            <a:r>
              <a:rPr lang="ru-RU" dirty="0" smtClean="0"/>
              <a:t>(профессиональное </a:t>
            </a:r>
            <a:r>
              <a:rPr lang="ru-RU" dirty="0"/>
              <a:t>обучение</a:t>
            </a:r>
            <a:r>
              <a:rPr lang="ru-RU" dirty="0" smtClean="0"/>
              <a:t>; переподготовка </a:t>
            </a:r>
            <a:r>
              <a:rPr lang="ru-RU" dirty="0"/>
              <a:t>и повышение квалификации кадров</a:t>
            </a:r>
            <a:r>
              <a:rPr lang="ru-RU" dirty="0" smtClean="0"/>
              <a:t>; ротация; делегирование </a:t>
            </a:r>
            <a:r>
              <a:rPr lang="ru-RU" dirty="0"/>
              <a:t>полномочий</a:t>
            </a:r>
            <a:r>
              <a:rPr lang="ru-RU" dirty="0" smtClean="0"/>
              <a:t>; планирование </a:t>
            </a:r>
            <a:r>
              <a:rPr lang="ru-RU" dirty="0"/>
              <a:t>карьеры персонала в </a:t>
            </a:r>
            <a:r>
              <a:rPr lang="ru-RU" dirty="0" smtClean="0"/>
              <a:t>организации).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</a:t>
            </a:r>
            <a:r>
              <a:rPr lang="ru-RU" dirty="0"/>
              <a:t>социального </a:t>
            </a:r>
            <a:r>
              <a:rPr lang="ru-RU" dirty="0" smtClean="0"/>
              <a:t>обеспечения (добровольное медицинское </a:t>
            </a:r>
            <a:r>
              <a:rPr lang="ru-RU" dirty="0"/>
              <a:t>страхование, оплата клубных карт спортклубов, оплата обедов, корпоративная пенсионная программа и т. д</a:t>
            </a:r>
            <a:r>
              <a:rPr lang="ru-RU" dirty="0" smtClean="0"/>
              <a:t>.).</a:t>
            </a:r>
          </a:p>
          <a:p>
            <a:pPr marL="269875" indent="-269875">
              <a:buAutoNum type="arabicPeriod"/>
            </a:pPr>
            <a:r>
              <a:rPr lang="ru-RU" dirty="0" smtClean="0"/>
              <a:t>Планирование </a:t>
            </a:r>
            <a:r>
              <a:rPr lang="ru-RU" dirty="0"/>
              <a:t>безопасности персонала и заботы о </a:t>
            </a:r>
            <a:r>
              <a:rPr lang="ru-RU" dirty="0" smtClean="0"/>
              <a:t>нем (расходы </a:t>
            </a:r>
            <a:r>
              <a:rPr lang="ru-RU" dirty="0"/>
              <a:t>на </a:t>
            </a:r>
            <a:r>
              <a:rPr lang="ru-RU" dirty="0" smtClean="0"/>
              <a:t>сохранение </a:t>
            </a:r>
            <a:r>
              <a:rPr lang="ru-RU" dirty="0"/>
              <a:t>хорошего психофизического состояния и профессиональных качеств персонала </a:t>
            </a:r>
            <a:r>
              <a:rPr lang="ru-RU" dirty="0" smtClean="0"/>
              <a:t>организации).</a:t>
            </a:r>
            <a:endParaRPr lang="ru-RU" dirty="0"/>
          </a:p>
          <a:p>
            <a:pPr marL="269875" indent="-269875">
              <a:buAutoNum type="arabicPeriod"/>
            </a:pPr>
            <a:r>
              <a:rPr lang="ru-RU" dirty="0" smtClean="0"/>
              <a:t>Планирование </a:t>
            </a:r>
            <a:r>
              <a:rPr lang="ru-RU" dirty="0"/>
              <a:t>расходов на администрирование </a:t>
            </a:r>
            <a:r>
              <a:rPr lang="ru-RU" dirty="0" smtClean="0"/>
              <a:t>управления персоналом (иные </a:t>
            </a:r>
            <a:r>
              <a:rPr lang="ru-RU" dirty="0"/>
              <a:t>расходы, не относящиеся к предыдущим группам, например расходы на автоматизирование системы управления персоналом, расходы на аутсорсинг или лизинг персонала, на консалтинговые услуги в области управления персо налом и т. д</a:t>
            </a:r>
            <a:r>
              <a:rPr lang="ru-RU" dirty="0" smtClean="0"/>
              <a:t>.).</a:t>
            </a:r>
            <a:endParaRPr lang="ru-RU" dirty="0"/>
          </a:p>
          <a:p>
            <a:pPr marL="269875" indent="-269875">
              <a:buAutoNum type="arabicPeriod"/>
            </a:pPr>
            <a:r>
              <a:rPr lang="ru-RU" dirty="0" smtClean="0"/>
              <a:t>Подведение </a:t>
            </a:r>
            <a:r>
              <a:rPr lang="ru-RU" dirty="0"/>
              <a:t>итогов, анализ и обратная </a:t>
            </a:r>
            <a:r>
              <a:rPr lang="ru-RU" dirty="0" smtClean="0"/>
              <a:t>связь (необходимо </a:t>
            </a:r>
            <a:r>
              <a:rPr lang="ru-RU" dirty="0"/>
              <a:t>отслеживать процесс </a:t>
            </a:r>
            <a:r>
              <a:rPr lang="ru-RU" dirty="0" smtClean="0"/>
              <a:t>выполнения утвержденного плана </a:t>
            </a:r>
            <a:r>
              <a:rPr lang="ru-RU" dirty="0"/>
              <a:t>с целью выявления </a:t>
            </a:r>
            <a:r>
              <a:rPr lang="ru-RU" dirty="0" smtClean="0"/>
              <a:t>отклонений). 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Кадровое планирование – раздел плана организации.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Сущность кадрового планирования.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Процесс </a:t>
            </a:r>
            <a:r>
              <a:rPr lang="ru-RU" dirty="0"/>
              <a:t>кадрового </a:t>
            </a:r>
            <a:r>
              <a:rPr lang="ru-RU" dirty="0" smtClean="0"/>
              <a:t>планирования.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Стратегическое </a:t>
            </a:r>
            <a:r>
              <a:rPr lang="ru-RU" dirty="0"/>
              <a:t>кадровое </a:t>
            </a:r>
            <a:r>
              <a:rPr lang="ru-RU" dirty="0" smtClean="0"/>
              <a:t>планирование.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Оперативное </a:t>
            </a:r>
            <a:r>
              <a:rPr lang="ru-RU" dirty="0"/>
              <a:t>кадровое </a:t>
            </a:r>
            <a:r>
              <a:rPr lang="ru-RU" dirty="0" smtClean="0"/>
              <a:t>планирование.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Процессный подход и кадровое планирование.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2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Взаимосвязь планирования потребности в персонале с его привлечением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2273"/>
            <a:ext cx="3528392" cy="54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409"/>
            <a:ext cx="3573835" cy="54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5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Процесс кадрового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27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80320" cy="4738538"/>
          </a:xfrm>
        </p:spPr>
        <p:txBody>
          <a:bodyPr>
            <a:normAutofit/>
          </a:bodyPr>
          <a:lstStyle/>
          <a:p>
            <a:r>
              <a:rPr lang="ru-RU" sz="3200" dirty="0"/>
              <a:t>Содержание процесса кадрового планирования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58872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3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процесса планирования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None/>
            </a:pPr>
            <a:r>
              <a:rPr lang="ru-RU" dirty="0"/>
              <a:t>—	формирование целей управления персоналом исходя из целей организации;</a:t>
            </a:r>
          </a:p>
          <a:p>
            <a:pPr marL="444500" indent="-444500">
              <a:buNone/>
            </a:pPr>
            <a:r>
              <a:rPr lang="ru-RU" dirty="0"/>
              <a:t>—	сбор и анализ исходной информации;</a:t>
            </a:r>
          </a:p>
          <a:p>
            <a:pPr marL="444500" indent="-444500">
              <a:buNone/>
            </a:pPr>
            <a:r>
              <a:rPr lang="ru-RU" dirty="0"/>
              <a:t>—	разработка вариантов кадрового планирования; </a:t>
            </a:r>
            <a:endParaRPr lang="ru-RU" dirty="0" smtClean="0"/>
          </a:p>
          <a:p>
            <a:pPr marL="444500" indent="-444500">
              <a:buNone/>
            </a:pPr>
            <a:r>
              <a:rPr lang="ru-RU" dirty="0"/>
              <a:t>—	анализ </a:t>
            </a:r>
            <a:r>
              <a:rPr lang="ru-RU" dirty="0"/>
              <a:t>этих вариантов;</a:t>
            </a:r>
          </a:p>
          <a:p>
            <a:pPr marL="444500" indent="-444500">
              <a:buNone/>
            </a:pPr>
            <a:r>
              <a:rPr lang="ru-RU" dirty="0"/>
              <a:t>—	выбор конечного варианта кадрового планирования и его </a:t>
            </a:r>
            <a:r>
              <a:rPr lang="ru-RU" dirty="0" smtClean="0"/>
              <a:t>реализации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5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254" y="274638"/>
            <a:ext cx="2368746" cy="2362274"/>
          </a:xfrm>
        </p:spPr>
        <p:txBody>
          <a:bodyPr>
            <a:normAutofit/>
          </a:bodyPr>
          <a:lstStyle/>
          <a:p>
            <a:r>
              <a:rPr lang="ru-RU" sz="2800" dirty="0"/>
              <a:t>Этапы планирования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52373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1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Стадии кадрового планирования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3538" indent="-363538">
              <a:buNone/>
            </a:pPr>
            <a:r>
              <a:rPr lang="ru-RU" dirty="0"/>
              <a:t>1.	Определение стратегии хозяйственной деятельности и организационных потребностей.</a:t>
            </a:r>
          </a:p>
          <a:p>
            <a:pPr marL="363538" indent="-363538">
              <a:buNone/>
            </a:pPr>
            <a:r>
              <a:rPr lang="ru-RU" dirty="0"/>
              <a:t>2.	Определение стандартов качественного выполнения работы.</a:t>
            </a:r>
          </a:p>
          <a:p>
            <a:pPr marL="363538" indent="-363538">
              <a:buNone/>
            </a:pPr>
            <a:r>
              <a:rPr lang="ru-RU" dirty="0"/>
              <a:t>3.	Оценка внешней среды.</a:t>
            </a:r>
          </a:p>
          <a:p>
            <a:pPr marL="363538" indent="-363538">
              <a:buNone/>
            </a:pPr>
            <a:r>
              <a:rPr lang="ru-RU" dirty="0"/>
              <a:t>4.	Оценка внутренней среды.</a:t>
            </a:r>
          </a:p>
          <a:p>
            <a:pPr marL="363538" indent="-363538">
              <a:buNone/>
            </a:pPr>
            <a:r>
              <a:rPr lang="ru-RU" dirty="0"/>
              <a:t>5.	Выявление проблем.</a:t>
            </a:r>
          </a:p>
          <a:p>
            <a:pPr marL="363538" indent="-363538">
              <a:buNone/>
            </a:pPr>
            <a:r>
              <a:rPr lang="ru-RU" dirty="0"/>
              <a:t>6.	Выработка кадровой стратегии.</a:t>
            </a:r>
          </a:p>
          <a:p>
            <a:pPr marL="363538" indent="-363538">
              <a:buNone/>
            </a:pPr>
            <a:r>
              <a:rPr lang="ru-RU" dirty="0"/>
              <a:t>7.	Оценка и уточнение воздействий принимаемых решений.</a:t>
            </a:r>
          </a:p>
          <a:p>
            <a:pPr marL="363538" indent="-363538">
              <a:buNone/>
            </a:pPr>
            <a:r>
              <a:rPr lang="ru-RU" dirty="0"/>
              <a:t>8.	Периодическая корректировка стратегии.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3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5458618"/>
          </a:xfrm>
        </p:spPr>
        <p:txBody>
          <a:bodyPr>
            <a:normAutofit/>
          </a:bodyPr>
          <a:lstStyle/>
          <a:p>
            <a:r>
              <a:rPr lang="ru-RU" sz="4000" dirty="0"/>
              <a:t>Механизм реализации стадий кадрового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22"/>
            <a:ext cx="4248472" cy="68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3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Стратегическое кадровое планирование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52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Иерархия элементов стратегического и оперативного планирования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3082"/>
            <a:ext cx="7103587" cy="433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6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098578"/>
          </a:xfrm>
        </p:spPr>
        <p:txBody>
          <a:bodyPr>
            <a:normAutofit/>
          </a:bodyPr>
          <a:lstStyle/>
          <a:p>
            <a:r>
              <a:rPr lang="ru-RU" sz="3200" dirty="0"/>
              <a:t>Алгоритм стратегического планирования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4266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7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Кадровое </a:t>
            </a:r>
            <a:r>
              <a:rPr lang="ru-RU" dirty="0"/>
              <a:t>планирование – раздел плана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Планирование </a:t>
            </a:r>
            <a:r>
              <a:rPr lang="ru-RU" dirty="0"/>
              <a:t>– это одна из составных частей управления (менеджмента), заключающаяся в разработке и практическом осуществлении планов, определяющих будущее состояние экономической системы, путей, способов и средств его достижения. Выделяется планирование отдельных сфер деятельности, видов ресурсов, например, производственное планирование, финансовое планирование, социальное планирование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Структура стратегического </a:t>
            </a:r>
            <a:r>
              <a:rPr lang="ru-RU" dirty="0" smtClean="0"/>
              <a:t>УП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58984"/>
            <a:ext cx="5573410" cy="559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06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аправления стратегического </a:t>
            </a:r>
            <a:r>
              <a:rPr lang="ru-RU" dirty="0"/>
              <a:t>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268288" indent="-268288">
              <a:buNone/>
            </a:pPr>
            <a:r>
              <a:rPr lang="ru-RU" dirty="0"/>
              <a:t>1.	</a:t>
            </a:r>
            <a:r>
              <a:rPr lang="ru-RU" b="1" dirty="0"/>
              <a:t>Прогнозирование спроса </a:t>
            </a:r>
            <a:r>
              <a:rPr lang="ru-RU" b="1" dirty="0" smtClean="0"/>
              <a:t>оценки </a:t>
            </a:r>
            <a:r>
              <a:rPr lang="ru-RU" b="1" dirty="0"/>
              <a:t>будущих потребностей в рабочей силе </a:t>
            </a:r>
            <a:r>
              <a:rPr lang="ru-RU" dirty="0"/>
              <a:t>на основе корпоративных и функциональных планов и прогнозов будущих уровней деятельности.</a:t>
            </a:r>
          </a:p>
          <a:p>
            <a:pPr marL="268288" indent="-268288">
              <a:buNone/>
            </a:pPr>
            <a:r>
              <a:rPr lang="ru-RU" dirty="0"/>
              <a:t>2.	</a:t>
            </a:r>
            <a:r>
              <a:rPr lang="ru-RU" b="1" dirty="0"/>
              <a:t>Прогнозирование предложения </a:t>
            </a:r>
            <a:r>
              <a:rPr lang="ru-RU" dirty="0"/>
              <a:t>— оценка предложения </a:t>
            </a:r>
            <a:r>
              <a:rPr lang="ru-RU" dirty="0" smtClean="0"/>
              <a:t>рабочей </a:t>
            </a:r>
            <a:r>
              <a:rPr lang="ru-RU" dirty="0"/>
              <a:t>силы на основе анализа трудовых ресурсов и их наличия в </a:t>
            </a:r>
            <a:r>
              <a:rPr lang="ru-RU" dirty="0" smtClean="0"/>
              <a:t>будущем</a:t>
            </a:r>
            <a:r>
              <a:rPr lang="ru-RU" dirty="0"/>
              <a:t>, с учетом потерь за счет текучести.</a:t>
            </a:r>
          </a:p>
          <a:p>
            <a:pPr marL="268288" indent="-268288">
              <a:buNone/>
            </a:pPr>
            <a:r>
              <a:rPr lang="ru-RU" dirty="0"/>
              <a:t>3.	</a:t>
            </a:r>
            <a:r>
              <a:rPr lang="ru-RU" b="1" dirty="0"/>
              <a:t>Прогнозирование потребностей </a:t>
            </a:r>
            <a:r>
              <a:rPr lang="ru-RU" dirty="0"/>
              <a:t>— анализ прогнозов спроса и предложения (будущей нехватки или избытка) рабочей силы с </a:t>
            </a:r>
            <a:r>
              <a:rPr lang="ru-RU" dirty="0" smtClean="0"/>
              <a:t>помощью </a:t>
            </a:r>
            <a:r>
              <a:rPr lang="ru-RU" dirty="0"/>
              <a:t>моделирования, где это возможно.</a:t>
            </a:r>
          </a:p>
          <a:p>
            <a:pPr marL="268288" indent="-268288">
              <a:buNone/>
            </a:pPr>
            <a:r>
              <a:rPr lang="ru-RU" dirty="0"/>
              <a:t>4.	</a:t>
            </a:r>
            <a:r>
              <a:rPr lang="ru-RU" b="1" dirty="0"/>
              <a:t>Анализ производительности труда и издержек </a:t>
            </a:r>
            <a:r>
              <a:rPr lang="ru-RU" dirty="0"/>
              <a:t>с целью выявления необходимости увеличения производительности и снижения издержек.</a:t>
            </a:r>
          </a:p>
          <a:p>
            <a:pPr marL="268288" indent="-268288">
              <a:buNone/>
            </a:pPr>
            <a:r>
              <a:rPr lang="ru-RU" dirty="0"/>
              <a:t>5.	</a:t>
            </a:r>
            <a:r>
              <a:rPr lang="ru-RU" b="1" dirty="0"/>
              <a:t>Планирование деятельности </a:t>
            </a:r>
            <a:r>
              <a:rPr lang="ru-RU" dirty="0"/>
              <a:t>— разработка планов по </a:t>
            </a:r>
            <a:r>
              <a:rPr lang="ru-RU" dirty="0" smtClean="0"/>
              <a:t>предотвращению </a:t>
            </a:r>
            <a:r>
              <a:rPr lang="ru-RU" dirty="0"/>
              <a:t>нехватки или избытка рабочей силы в целях совершенствования ее использования, увеличения производительности и </a:t>
            </a:r>
            <a:r>
              <a:rPr lang="ru-RU" dirty="0" smtClean="0"/>
              <a:t>сокращения </a:t>
            </a:r>
            <a:r>
              <a:rPr lang="ru-RU" dirty="0"/>
              <a:t>издержек.</a:t>
            </a:r>
          </a:p>
          <a:p>
            <a:pPr marL="268288" indent="-268288">
              <a:buNone/>
            </a:pPr>
            <a:r>
              <a:rPr lang="ru-RU" dirty="0"/>
              <a:t>6.	</a:t>
            </a:r>
            <a:r>
              <a:rPr lang="ru-RU" b="1" dirty="0"/>
              <a:t>Бюджетирование и контроль </a:t>
            </a:r>
            <a:r>
              <a:rPr lang="ru-RU" dirty="0"/>
              <a:t>— составления бюджета, норм расхода человеческих ресурсов и мониторинг выполнения планов по ним.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Прогнозирование потребности в персонале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" y="1700808"/>
            <a:ext cx="88583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3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 планирования человеческих ресурсов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5976664" cy="50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317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Оперативное кадровое планирование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2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394720" cy="3586410"/>
          </a:xfrm>
        </p:spPr>
        <p:txBody>
          <a:bodyPr>
            <a:normAutofit/>
          </a:bodyPr>
          <a:lstStyle/>
          <a:p>
            <a:r>
              <a:rPr lang="ru-RU" sz="3200" dirty="0"/>
              <a:t>Структура типового оперативного плана работы с персоналом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66"/>
            <a:ext cx="5294308" cy="672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7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разработки оперативного </a:t>
            </a:r>
            <a:r>
              <a:rPr lang="ru-RU" dirty="0" smtClean="0"/>
              <a:t>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8288" indent="-268288">
              <a:buNone/>
            </a:pPr>
            <a:r>
              <a:rPr lang="ru-RU" dirty="0"/>
              <a:t>•	постоянный состав персонала (Ф.И.О., возраст, место </a:t>
            </a:r>
            <a:r>
              <a:rPr lang="ru-RU" dirty="0" smtClean="0"/>
              <a:t>жительства </a:t>
            </a:r>
            <a:r>
              <a:rPr lang="ru-RU" dirty="0"/>
              <a:t>и т. д.);</a:t>
            </a:r>
          </a:p>
          <a:p>
            <a:pPr marL="268288" indent="-268288">
              <a:buNone/>
            </a:pPr>
            <a:r>
              <a:rPr lang="ru-RU" dirty="0"/>
              <a:t>•	структура персонала (квалификационная, половозрастная и т. д.);</a:t>
            </a:r>
          </a:p>
          <a:p>
            <a:pPr marL="268288" indent="-268288">
              <a:buNone/>
            </a:pPr>
            <a:r>
              <a:rPr lang="ru-RU" dirty="0"/>
              <a:t>•	уровень текучести кадров;</a:t>
            </a:r>
          </a:p>
          <a:p>
            <a:pPr marL="268288" indent="-268288">
              <a:buNone/>
            </a:pPr>
            <a:r>
              <a:rPr lang="ru-RU" dirty="0"/>
              <a:t>•	потери времени в результате простоев и по болезни;</a:t>
            </a:r>
          </a:p>
          <a:p>
            <a:pPr marL="268288" indent="-268288">
              <a:buNone/>
            </a:pPr>
            <a:r>
              <a:rPr lang="ru-RU" dirty="0"/>
              <a:t>•	продолжительность рабочего дня;</a:t>
            </a:r>
          </a:p>
          <a:p>
            <a:pPr marL="268288" indent="-268288">
              <a:buNone/>
            </a:pPr>
            <a:r>
              <a:rPr lang="ru-RU" dirty="0"/>
              <a:t>•	заработная плата персонала (структура, надбавки и т. д.);</a:t>
            </a:r>
          </a:p>
          <a:p>
            <a:pPr marL="268288" indent="-268288">
              <a:buNone/>
            </a:pPr>
            <a:r>
              <a:rPr lang="ru-RU" dirty="0"/>
              <a:t>•	услуги социального характера, предоставляемые </a:t>
            </a:r>
            <a:r>
              <a:rPr lang="ru-RU" dirty="0" smtClean="0"/>
              <a:t>государством </a:t>
            </a:r>
            <a:r>
              <a:rPr lang="ru-RU" dirty="0"/>
              <a:t>(расходы на социальные нужды и т. д.).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5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Отличительные признаки видов планирования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8118"/>
            <a:ext cx="6120679" cy="550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21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Процессный подход и кадровое планирование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Сравнительный </a:t>
            </a:r>
            <a:r>
              <a:rPr lang="ru-RU" sz="3200" dirty="0"/>
              <a:t>анализ </a:t>
            </a:r>
            <a:r>
              <a:rPr lang="ru-RU" sz="3200" dirty="0" smtClean="0"/>
              <a:t>подходов </a:t>
            </a:r>
            <a:r>
              <a:rPr lang="ru-RU" sz="3200" dirty="0"/>
              <a:t>к управлению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57210"/>
              </p:ext>
            </p:extLst>
          </p:nvPr>
        </p:nvGraphicFramePr>
        <p:xfrm>
          <a:off x="323528" y="836712"/>
          <a:ext cx="8568953" cy="568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29"/>
                <a:gridCol w="3956721"/>
                <a:gridCol w="3785403"/>
              </a:tblGrid>
              <a:tr h="21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Название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Возможности применения (преимущества)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Ограничения применения (недостатки)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</a:tr>
              <a:tr h="1293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Функцио­нальный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Способствует совершенство­ванию изучаемого объекта на основе выделения (описа­ния) конкретных функций, а также поиску и устранению нецелесообразных функций и снижению в целом затрат на управление. Позволяет исходя из реальных потребностей и функциональных воз­можностей улучшать объект управления, его целевую на­правленность, находить новые управленческие решения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Имеет методические ограни­чения в разделении деятель­ности по функциям и не учитывает взаимозависимости выделяемых функций. Требует значительных затрат времени. Вместе с тем в последнее вре­мя применение этого подхода неоправданно ограничилось, прежде всего за счет развития процессного подхода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86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Процесс­ный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Высокая универсальность ис­пользования, а также наличие достаточно развитого методическою инструментария. Благодаря логически связанным друг с другом управленческим действиям обеспечивает достижение поставленных целей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Требует высокой квалифика­ции высшего управленческого звена. Сбой одной из функций может привести к сбою в дея­тельности остальных и всего процесса в целом.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Узким местом является поиск и формулирование задач по реинжинирингу бизнес- процессов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ctr"/>
                </a:tc>
              </a:tr>
              <a:tr h="1077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Систем­ный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Способствует адекватной по­становке проблем и выработке эффективной стратегии их решения, позволяет существенно увеличить возможности управленческого контроля за всеми переменными, оказывающими воздействие на успех организации. Применяется в управ­лении объектом, состоящим из двух и более элементов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Дает представление только в общей форме, не определяет приоритетных частей систе­мы, взаимосвязи недостаточ­но отработаны. При столкновении целей системы и целей ее элементов проблема всегда решается в пользу первой. Подсистемы ограничены некими рамками и своих действиях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</a:tr>
              <a:tr h="1077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Ситуаци онный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>
                          <a:effectLst/>
                        </a:rPr>
                        <a:t>Позволяет находить оптимальные решения в конкретной ситуации, придаст системе управления гибкость и быстроту реакции на внешние изменения. Применим к различным (в том числе сложным) ситуациям, по которым обычно используется опта мяльная комбинация средств и методов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Существует проблема определения самого эффективного метода в конкретной ситу­ации из многообразия возможных вариантов. Требуется высокая квалификация и раз витая интуиция. Стратегическое планирование прак­тически не осуществляется, нет долгосрочных установок, характерна нестабильность в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 anchor="b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Планирование цели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8240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61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3167335"/>
          </a:xfrm>
        </p:spPr>
        <p:txBody>
          <a:bodyPr>
            <a:normAutofit/>
          </a:bodyPr>
          <a:lstStyle/>
          <a:p>
            <a:r>
              <a:rPr lang="ru-RU" sz="3200" dirty="0"/>
              <a:t>Взаимодействие процесса УП с другими бизнес-процессами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576"/>
            <a:ext cx="4317107" cy="687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90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технологического процесса планирования работы по УП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75593" cy="521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24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бизнес-процесса «Управление численностью»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840760" cy="51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17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Процесс «Обеспечение персоналом»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58489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72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Взаимосвязь планирования с планированием персонала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250136" cy="525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Планирование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5" y="1412776"/>
            <a:ext cx="883802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5818658"/>
          </a:xfrm>
        </p:spPr>
        <p:txBody>
          <a:bodyPr>
            <a:normAutofit/>
          </a:bodyPr>
          <a:lstStyle/>
          <a:p>
            <a:r>
              <a:rPr lang="ru-RU" sz="4000" dirty="0"/>
              <a:t>Место кадрового планирования в системе управления персоналом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342"/>
            <a:ext cx="4320480" cy="68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Интегрированное кадровое планирование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0" y="2204864"/>
            <a:ext cx="86724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8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процесса контроля реализации 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параметры </a:t>
            </a:r>
            <a:r>
              <a:rPr lang="ru-RU" dirty="0"/>
              <a:t>деятельности, </a:t>
            </a:r>
            <a:r>
              <a:rPr lang="ru-RU" dirty="0" smtClean="0"/>
              <a:t>подлежащие </a:t>
            </a:r>
            <a:r>
              <a:rPr lang="ru-RU" dirty="0"/>
              <a:t>контролю, и источники информации, необходимой для контроля;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осуществляются </a:t>
            </a:r>
            <a:r>
              <a:rPr lang="ru-RU" dirty="0"/>
              <a:t>наблюдения и измерения. Это </a:t>
            </a:r>
            <a:r>
              <a:rPr lang="ru-RU" dirty="0" smtClean="0"/>
              <a:t>самый </a:t>
            </a:r>
            <a:r>
              <a:rPr lang="ru-RU" dirty="0"/>
              <a:t>дорогостоящий этап контроля, который часто определяет саму целесообразность его проведения;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сравниваются </a:t>
            </a:r>
            <a:r>
              <a:rPr lang="ru-RU" dirty="0"/>
              <a:t>поставленные цели и </a:t>
            </a:r>
            <a:r>
              <a:rPr lang="ru-RU" dirty="0" smtClean="0"/>
              <a:t>полученные </a:t>
            </a:r>
            <a:r>
              <a:rPr lang="ru-RU" dirty="0"/>
              <a:t>результаты (на этом этапе особенно четко прослеживается </a:t>
            </a:r>
            <a:r>
              <a:rPr lang="ru-RU" dirty="0" smtClean="0"/>
              <a:t>зависимость </a:t>
            </a:r>
            <a:r>
              <a:rPr lang="ru-RU" dirty="0"/>
              <a:t>контроля от планирования, так как эталонами для </a:t>
            </a:r>
            <a:r>
              <a:rPr lang="ru-RU" dirty="0" smtClean="0"/>
              <a:t>контроля </a:t>
            </a:r>
            <a:r>
              <a:rPr lang="ru-RU" dirty="0"/>
              <a:t>служат плановые показатели);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ru-RU" dirty="0"/>
              <a:t>результатам контроля вносятся изменения в функционирование системы, т. </a:t>
            </a:r>
            <a:r>
              <a:rPr lang="ru-RU" dirty="0" smtClean="0"/>
              <a:t>е. </a:t>
            </a:r>
            <a:r>
              <a:rPr lang="ru-RU" dirty="0"/>
              <a:t>осуществляется ее </a:t>
            </a:r>
            <a:r>
              <a:rPr lang="ru-RU" dirty="0" smtClean="0"/>
              <a:t>регулирование.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02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1081</Words>
  <Application>Microsoft Office PowerPoint</Application>
  <PresentationFormat>Экран (4:3)</PresentationFormat>
  <Paragraphs>190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Понятие и задачи кадрового планирования и планирования трудовой деятельности</vt:lpstr>
      <vt:lpstr>Вопросы</vt:lpstr>
      <vt:lpstr>1 Кадровое планирование – раздел плана организации</vt:lpstr>
      <vt:lpstr>Планирование цели организации</vt:lpstr>
      <vt:lpstr>Взаимосвязь планирования с планированием персонала</vt:lpstr>
      <vt:lpstr>Планирование персонала</vt:lpstr>
      <vt:lpstr>Место кадрового планирования в системе управления персоналом организации</vt:lpstr>
      <vt:lpstr>Интегрированное кадровое планирование</vt:lpstr>
      <vt:lpstr>Этапы процесса контроля реализации плана</vt:lpstr>
      <vt:lpstr>Презентация PowerPoint</vt:lpstr>
      <vt:lpstr>2 Сущность кадрового планирования</vt:lpstr>
      <vt:lpstr>Принципы планирования персонала</vt:lpstr>
      <vt:lpstr>Цели и задачи кадрового планирования в организации</vt:lpstr>
      <vt:lpstr>Задачи кадрового планирования</vt:lpstr>
      <vt:lpstr>Преимущества кадрового планирования </vt:lpstr>
      <vt:lpstr>Основные группы задач кадрового планирования</vt:lpstr>
      <vt:lpstr>Аспекты задач кадрового планирования</vt:lpstr>
      <vt:lpstr>Общая схема кадрового планирования</vt:lpstr>
      <vt:lpstr>Совокупные виды планирования</vt:lpstr>
      <vt:lpstr>Взаимосвязь планирования потребности в персонале с его привлечением</vt:lpstr>
      <vt:lpstr>3. Процесс кадрового планирования</vt:lpstr>
      <vt:lpstr>Содержание процесса кадрового планирования</vt:lpstr>
      <vt:lpstr>Этапы процесса планирования персонала</vt:lpstr>
      <vt:lpstr>Этапы планирования персонала</vt:lpstr>
      <vt:lpstr>Стадии кадрового планирования</vt:lpstr>
      <vt:lpstr>Механизм реализации стадий кадрового планирования</vt:lpstr>
      <vt:lpstr>4 Стратегическое кадровое планирование </vt:lpstr>
      <vt:lpstr>Иерархия элементов стратегического и оперативного планирования</vt:lpstr>
      <vt:lpstr>Алгоритм стратегического планирования персонала</vt:lpstr>
      <vt:lpstr>Структура стратегического УП</vt:lpstr>
      <vt:lpstr>Направления стратегического планирования</vt:lpstr>
      <vt:lpstr>Прогнозирование потребности в персонале</vt:lpstr>
      <vt:lpstr>Механизм планирования человеческих ресурсов</vt:lpstr>
      <vt:lpstr>5 Оперативное кадровое планирование</vt:lpstr>
      <vt:lpstr>Структура типового оперативного плана работы с персоналом организации</vt:lpstr>
      <vt:lpstr>Информация для разработки оперативного плана</vt:lpstr>
      <vt:lpstr>Отличительные признаки видов планирования персонала</vt:lpstr>
      <vt:lpstr>6 Процессный подход и кадровое планирование</vt:lpstr>
      <vt:lpstr>Сравнительный анализ подходов к управлению </vt:lpstr>
      <vt:lpstr>Взаимодействие процесса УП с другими бизнес-процессами</vt:lpstr>
      <vt:lpstr>Схема технологического процесса планирования работы по УП</vt:lpstr>
      <vt:lpstr>Модель бизнес-процесса «Управление численностью»</vt:lpstr>
      <vt:lpstr>Процесс «Обеспечение персоналом»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задачи кадрового планирования и планирования трудовой деятельности</dc:title>
  <dc:creator>Admin</dc:creator>
  <cp:lastModifiedBy>Admin</cp:lastModifiedBy>
  <cp:revision>13</cp:revision>
  <dcterms:created xsi:type="dcterms:W3CDTF">2022-03-29T01:31:16Z</dcterms:created>
  <dcterms:modified xsi:type="dcterms:W3CDTF">2022-03-31T03:00:57Z</dcterms:modified>
</cp:coreProperties>
</file>