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7311" r:id="rId2"/>
  </p:sldMasterIdLst>
  <p:notesMasterIdLst>
    <p:notesMasterId r:id="rId11"/>
  </p:notesMasterIdLst>
  <p:handoutMasterIdLst>
    <p:handoutMasterId r:id="rId12"/>
  </p:handoutMasterIdLst>
  <p:sldIdLst>
    <p:sldId id="572" r:id="rId3"/>
    <p:sldId id="601" r:id="rId4"/>
    <p:sldId id="626" r:id="rId5"/>
    <p:sldId id="624" r:id="rId6"/>
    <p:sldId id="625" r:id="rId7"/>
    <p:sldId id="623" r:id="rId8"/>
    <p:sldId id="627" r:id="rId9"/>
    <p:sldId id="603" r:id="rId10"/>
  </p:sldIdLst>
  <p:sldSz cx="9144000" cy="5143500" type="screen16x9"/>
  <p:notesSz cx="6808788" cy="9940925"/>
  <p:defaultTextStyle>
    <a:defPPr>
      <a:defRPr lang="ru-RU"/>
    </a:defPPr>
    <a:lvl1pPr algn="l" defTabSz="693738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346075" indent="111125" algn="l" defTabSz="693738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693738" indent="220663" algn="l" defTabSz="693738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041400" indent="330200" algn="l" defTabSz="693738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389063" indent="439738" algn="l" defTabSz="693738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ir_gentsler" initials="c" lastIdx="2" clrIdx="0"/>
  <p:cmAuthor id="1" name="Дмитрий Дмитрий" initials="ДД" lastIdx="1" clrIdx="1">
    <p:extLst>
      <p:ext uri="{19B8F6BF-5375-455C-9EA6-DF929625EA0E}">
        <p15:presenceInfo xmlns:p15="http://schemas.microsoft.com/office/powerpoint/2012/main" userId="dc464709291727cf" providerId="Windows Live"/>
      </p:ext>
    </p:extLst>
  </p:cmAuthor>
  <p:cmAuthor id="2" name="RIP-KishkinaSV" initials="СВ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2E75B6"/>
    <a:srgbClr val="7BBB4D"/>
    <a:srgbClr val="339933"/>
    <a:srgbClr val="007F41"/>
    <a:srgbClr val="0066A1"/>
    <a:srgbClr val="FFC000"/>
    <a:srgbClr val="003356"/>
    <a:srgbClr val="001B5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4" autoAdjust="0"/>
    <p:restoredTop sz="91017" autoAdjust="0"/>
  </p:normalViewPr>
  <p:slideViewPr>
    <p:cSldViewPr snapToGrid="0">
      <p:cViewPr varScale="1">
        <p:scale>
          <a:sx n="117" d="100"/>
          <a:sy n="117" d="100"/>
        </p:scale>
        <p:origin x="108" y="228"/>
      </p:cViewPr>
      <p:guideLst>
        <p:guide orient="horz" pos="323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3282" y="-90"/>
      </p:cViewPr>
      <p:guideLst>
        <p:guide orient="horz" pos="3127"/>
        <p:guide pos="2141"/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217" cy="497524"/>
          </a:xfrm>
          <a:prstGeom prst="rect">
            <a:avLst/>
          </a:prstGeom>
        </p:spPr>
        <p:txBody>
          <a:bodyPr vert="horz" lIns="92126" tIns="46062" rIns="92126" bIns="46062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1" y="0"/>
            <a:ext cx="2951217" cy="497524"/>
          </a:xfrm>
          <a:prstGeom prst="rect">
            <a:avLst/>
          </a:prstGeom>
        </p:spPr>
        <p:txBody>
          <a:bodyPr vert="horz" lIns="92126" tIns="46062" rIns="92126" bIns="46062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AD0FFC97-5D53-4F8A-9C56-6EFD572217ED}" type="datetimeFigureOut">
              <a:rPr lang="ru-RU"/>
              <a:pPr>
                <a:defRPr/>
              </a:pPr>
              <a:t>19.12.2022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402"/>
            <a:ext cx="2951217" cy="495934"/>
          </a:xfrm>
          <a:prstGeom prst="rect">
            <a:avLst/>
          </a:prstGeom>
        </p:spPr>
        <p:txBody>
          <a:bodyPr vert="horz" lIns="92126" tIns="46062" rIns="92126" bIns="46062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1" y="9443402"/>
            <a:ext cx="2951217" cy="495934"/>
          </a:xfrm>
          <a:prstGeom prst="rect">
            <a:avLst/>
          </a:prstGeom>
        </p:spPr>
        <p:txBody>
          <a:bodyPr vert="horz" wrap="square" lIns="92126" tIns="46062" rIns="92126" bIns="460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F64F93-7164-4E52-A4C1-E68599AF17E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96064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217" cy="497524"/>
          </a:xfrm>
          <a:prstGeom prst="rect">
            <a:avLst/>
          </a:prstGeom>
        </p:spPr>
        <p:txBody>
          <a:bodyPr vert="horz" lIns="92126" tIns="46062" rIns="92126" bIns="46062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1" y="0"/>
            <a:ext cx="2951217" cy="497524"/>
          </a:xfrm>
          <a:prstGeom prst="rect">
            <a:avLst/>
          </a:prstGeom>
        </p:spPr>
        <p:txBody>
          <a:bodyPr vert="horz" lIns="92126" tIns="46062" rIns="92126" bIns="46062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483AFD1F-F97C-48DD-9D85-580C47820653}" type="datetimeFigureOut">
              <a:rPr lang="ru-RU"/>
              <a:pPr>
                <a:defRPr/>
              </a:pPr>
              <a:t>19.12.2022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30988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6" tIns="46062" rIns="92126" bIns="46062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20907"/>
            <a:ext cx="5447666" cy="4474529"/>
          </a:xfrm>
          <a:prstGeom prst="rect">
            <a:avLst/>
          </a:prstGeom>
        </p:spPr>
        <p:txBody>
          <a:bodyPr vert="horz" lIns="92126" tIns="46062" rIns="92126" bIns="46062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402"/>
            <a:ext cx="2951217" cy="495934"/>
          </a:xfrm>
          <a:prstGeom prst="rect">
            <a:avLst/>
          </a:prstGeom>
        </p:spPr>
        <p:txBody>
          <a:bodyPr vert="horz" lIns="92126" tIns="46062" rIns="92126" bIns="46062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1" y="9443402"/>
            <a:ext cx="2951217" cy="495934"/>
          </a:xfrm>
          <a:prstGeom prst="rect">
            <a:avLst/>
          </a:prstGeom>
        </p:spPr>
        <p:txBody>
          <a:bodyPr vert="horz" wrap="square" lIns="92126" tIns="46062" rIns="92126" bIns="460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5F64F3-7291-4013-A57B-A1DB4E8A46E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596230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64F3-7291-4013-A57B-A1DB4E8A46E1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784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64F3-7291-4013-A57B-A1DB4E8A46E1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2575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64F3-7291-4013-A57B-A1DB4E8A46E1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82934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64F3-7291-4013-A57B-A1DB4E8A46E1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82934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5F64F3-7291-4013-A57B-A1DB4E8A46E1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8026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4800600"/>
            <a:ext cx="481013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8425"/>
            <a:ext cx="7886700" cy="32654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02FD1-62E9-40C6-B346-223AF78269E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F9DA-1A88-4FEB-BEE8-C092AE25DD9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771" y="389956"/>
            <a:ext cx="3934458" cy="686614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 i="0">
                <a:solidFill>
                  <a:srgbClr val="28475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5346381" y="4912595"/>
            <a:ext cx="2849535" cy="70861"/>
          </a:xfrm>
          <a:prstGeom prst="rect">
            <a:avLst/>
          </a:prstGeom>
        </p:spPr>
        <p:txBody>
          <a:bodyPr lIns="0" tIns="0" rIns="0" bIns="0"/>
          <a:lstStyle>
            <a:lvl1pPr marL="7027">
              <a:lnSpc>
                <a:spcPct val="100000"/>
              </a:lnSpc>
              <a:spcBef>
                <a:spcPts val="41"/>
              </a:spcBef>
              <a:defRPr sz="400" b="0" i="0">
                <a:solidFill>
                  <a:srgbClr val="2C7F39"/>
                </a:solidFill>
                <a:latin typeface="Tahoma"/>
                <a:cs typeface="Tahoma"/>
              </a:defRPr>
            </a:lvl1pPr>
          </a:lstStyle>
          <a:p>
            <a:r>
              <a:rPr lang="ru-RU" spc="47" dirty="0"/>
              <a:t>ОТЧЕТ</a:t>
            </a:r>
            <a:r>
              <a:rPr lang="ru-RU" spc="-3" dirty="0"/>
              <a:t> </a:t>
            </a:r>
            <a:r>
              <a:rPr lang="ru-RU" spc="50" dirty="0"/>
              <a:t>О</a:t>
            </a:r>
            <a:r>
              <a:rPr lang="ru-RU" spc="-6" dirty="0"/>
              <a:t> </a:t>
            </a:r>
            <a:r>
              <a:rPr lang="ru-RU" spc="58" dirty="0"/>
              <a:t>ДЕЯТЕЛЬНОСТИ</a:t>
            </a:r>
            <a:r>
              <a:rPr lang="ru-RU" spc="-6" dirty="0"/>
              <a:t> </a:t>
            </a:r>
            <a:r>
              <a:rPr lang="ru-RU" spc="61" dirty="0"/>
              <a:t>ОАО</a:t>
            </a:r>
            <a:r>
              <a:rPr lang="ru-RU" spc="-6" dirty="0"/>
              <a:t> </a:t>
            </a:r>
            <a:r>
              <a:rPr lang="ru-RU" spc="50" dirty="0"/>
              <a:t>«РЖД»</a:t>
            </a:r>
            <a:r>
              <a:rPr lang="ru-RU" spc="-6" dirty="0"/>
              <a:t> </a:t>
            </a:r>
            <a:r>
              <a:rPr lang="ru-RU" spc="80" dirty="0"/>
              <a:t>В</a:t>
            </a:r>
            <a:r>
              <a:rPr lang="ru-RU" spc="-3" dirty="0"/>
              <a:t> </a:t>
            </a:r>
            <a:r>
              <a:rPr lang="ru-RU" spc="61" dirty="0"/>
              <a:t>ОБЛАСТИ</a:t>
            </a:r>
            <a:r>
              <a:rPr lang="ru-RU" spc="-3" dirty="0"/>
              <a:t> </a:t>
            </a:r>
            <a:r>
              <a:rPr lang="ru-RU" spc="55" dirty="0"/>
              <a:t>УСТОЙЧИВОГО</a:t>
            </a:r>
            <a:r>
              <a:rPr lang="ru-RU" spc="-3" dirty="0"/>
              <a:t> </a:t>
            </a:r>
            <a:r>
              <a:rPr lang="ru-RU" spc="69" dirty="0"/>
              <a:t>РАЗВИТИЯ</a:t>
            </a:r>
            <a:r>
              <a:rPr lang="ru-RU" spc="-6" dirty="0"/>
              <a:t> </a:t>
            </a:r>
            <a:r>
              <a:rPr lang="ru-RU" spc="66" dirty="0"/>
              <a:t>2020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228600" y="4783455"/>
            <a:ext cx="105156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4800600"/>
            <a:ext cx="481013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3265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947E-1CD2-4F67-91CA-D16B3310C2E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0E1D7-E92E-431A-8E33-C674E20FDF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2883B-2399-44AA-AA8D-53FC0D27714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FF5DE-AC54-4E29-9A3D-CD2382E2112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CC0C-08A7-4C6E-9F31-0815D4183D6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C472-4291-48E8-8AE8-CB95668C041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3265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947E-1CD2-4F67-91CA-D16B3310C2E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29E85-5F1A-492B-B014-6CF7378114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8425"/>
            <a:ext cx="7886700" cy="32654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02FD1-62E9-40C6-B346-223AF78269E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F9DA-1A88-4FEB-BEE8-C092AE25DD9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4800600"/>
            <a:ext cx="481013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771" y="389956"/>
            <a:ext cx="3934458" cy="686614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 i="0">
                <a:solidFill>
                  <a:srgbClr val="28475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5346381" y="4912595"/>
            <a:ext cx="2849535" cy="70861"/>
          </a:xfrm>
          <a:prstGeom prst="rect">
            <a:avLst/>
          </a:prstGeom>
        </p:spPr>
        <p:txBody>
          <a:bodyPr lIns="0" tIns="0" rIns="0" bIns="0"/>
          <a:lstStyle>
            <a:lvl1pPr marL="7027">
              <a:lnSpc>
                <a:spcPct val="100000"/>
              </a:lnSpc>
              <a:spcBef>
                <a:spcPts val="41"/>
              </a:spcBef>
              <a:defRPr sz="400" b="0" i="0">
                <a:solidFill>
                  <a:srgbClr val="2C7F39"/>
                </a:solidFill>
                <a:latin typeface="Tahoma"/>
                <a:cs typeface="Tahoma"/>
              </a:defRPr>
            </a:lvl1pPr>
          </a:lstStyle>
          <a:p>
            <a:r>
              <a:rPr lang="ru-RU" spc="47" dirty="0"/>
              <a:t>ОТЧЕТ</a:t>
            </a:r>
            <a:r>
              <a:rPr lang="ru-RU" spc="-3" dirty="0"/>
              <a:t> </a:t>
            </a:r>
            <a:r>
              <a:rPr lang="ru-RU" spc="50" dirty="0"/>
              <a:t>О</a:t>
            </a:r>
            <a:r>
              <a:rPr lang="ru-RU" spc="-6" dirty="0"/>
              <a:t> </a:t>
            </a:r>
            <a:r>
              <a:rPr lang="ru-RU" spc="58" dirty="0"/>
              <a:t>ДЕЯТЕЛЬНОСТИ</a:t>
            </a:r>
            <a:r>
              <a:rPr lang="ru-RU" spc="-6" dirty="0"/>
              <a:t> </a:t>
            </a:r>
            <a:r>
              <a:rPr lang="ru-RU" spc="61" dirty="0"/>
              <a:t>ОАО</a:t>
            </a:r>
            <a:r>
              <a:rPr lang="ru-RU" spc="-6" dirty="0"/>
              <a:t> </a:t>
            </a:r>
            <a:r>
              <a:rPr lang="ru-RU" spc="50" dirty="0"/>
              <a:t>«РЖД»</a:t>
            </a:r>
            <a:r>
              <a:rPr lang="ru-RU" spc="-6" dirty="0"/>
              <a:t> </a:t>
            </a:r>
            <a:r>
              <a:rPr lang="ru-RU" spc="80" dirty="0"/>
              <a:t>В</a:t>
            </a:r>
            <a:r>
              <a:rPr lang="ru-RU" spc="-3" dirty="0"/>
              <a:t> </a:t>
            </a:r>
            <a:r>
              <a:rPr lang="ru-RU" spc="61" dirty="0"/>
              <a:t>ОБЛАСТИ</a:t>
            </a:r>
            <a:r>
              <a:rPr lang="ru-RU" spc="-3" dirty="0"/>
              <a:t> </a:t>
            </a:r>
            <a:r>
              <a:rPr lang="ru-RU" spc="55" dirty="0"/>
              <a:t>УСТОЙЧИВОГО</a:t>
            </a:r>
            <a:r>
              <a:rPr lang="ru-RU" spc="-3" dirty="0"/>
              <a:t> </a:t>
            </a:r>
            <a:r>
              <a:rPr lang="ru-RU" spc="69" dirty="0"/>
              <a:t>РАЗВИТИЯ</a:t>
            </a:r>
            <a:r>
              <a:rPr lang="ru-RU" spc="-6" dirty="0"/>
              <a:t> </a:t>
            </a:r>
            <a:r>
              <a:rPr lang="ru-RU" spc="66" dirty="0"/>
              <a:t>2020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228600" y="4783455"/>
            <a:ext cx="105156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0E1D7-E92E-431A-8E33-C674E20FDF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2883B-2399-44AA-AA8D-53FC0D27714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FF5DE-AC54-4E29-9A3D-CD2382E2112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CC0C-08A7-4C6E-9F31-0815D4183D6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C472-4291-48E8-8AE8-CB95668C041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0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29E85-5F1A-492B-B014-6CF7378114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3850" y="4870450"/>
            <a:ext cx="611188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659AB6E-DDDA-4ED6-8938-0512772E0E4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86" r:id="rId1"/>
    <p:sldLayoutId id="2147487287" r:id="rId2"/>
    <p:sldLayoutId id="2147487288" r:id="rId3"/>
    <p:sldLayoutId id="2147487289" r:id="rId4"/>
    <p:sldLayoutId id="2147487290" r:id="rId5"/>
    <p:sldLayoutId id="2147487291" r:id="rId6"/>
    <p:sldLayoutId id="2147487292" r:id="rId7"/>
    <p:sldLayoutId id="2147487293" r:id="rId8"/>
    <p:sldLayoutId id="2147487294" r:id="rId9"/>
    <p:sldLayoutId id="2147487295" r:id="rId10"/>
    <p:sldLayoutId id="2147487296" r:id="rId11"/>
    <p:sldLayoutId id="2147487324" r:id="rId12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3850" y="4870450"/>
            <a:ext cx="611188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659AB6E-DDDA-4ED6-8938-0512772E0E4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3075" name="Рисунок 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811713"/>
            <a:ext cx="91440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12" r:id="rId1"/>
    <p:sldLayoutId id="2147487313" r:id="rId2"/>
    <p:sldLayoutId id="2147487314" r:id="rId3"/>
    <p:sldLayoutId id="2147487315" r:id="rId4"/>
    <p:sldLayoutId id="2147487316" r:id="rId5"/>
    <p:sldLayoutId id="2147487317" r:id="rId6"/>
    <p:sldLayoutId id="2147487318" r:id="rId7"/>
    <p:sldLayoutId id="2147487319" r:id="rId8"/>
    <p:sldLayoutId id="2147487320" r:id="rId9"/>
    <p:sldLayoutId id="2147487321" r:id="rId10"/>
    <p:sldLayoutId id="2147487322" r:id="rId11"/>
    <p:sldLayoutId id="2147487323" r:id="rId12"/>
    <p:sldLayoutId id="2147487325" r:id="rId13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fif"/><Relationship Id="rId7" Type="http://schemas.openxmlformats.org/officeDocument/2006/relationships/image" Target="../media/image18.jpeg"/><Relationship Id="rId2" Type="http://schemas.openxmlformats.org/officeDocument/2006/relationships/hyperlink" Target="mailto:yemedia@y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fif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yemedia@ya.ru" TargetMode="Externa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LLomteva\Desktop\1_nj95cdyRi2pTIDDTW1x-t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49" y="0"/>
            <a:ext cx="7715251" cy="5143500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3BC20AA-EB67-4B29-9AA4-79BC445011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72668" cy="51435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611"/>
            <a:ext cx="9144000" cy="5142889"/>
            <a:chOff x="-451670" y="343245"/>
            <a:chExt cx="15125700" cy="10692130"/>
          </a:xfrm>
        </p:grpSpPr>
        <p:sp>
          <p:nvSpPr>
            <p:cNvPr id="4" name="object 4"/>
            <p:cNvSpPr/>
            <p:nvPr/>
          </p:nvSpPr>
          <p:spPr>
            <a:xfrm>
              <a:off x="13739312" y="7710514"/>
              <a:ext cx="934718" cy="3324861"/>
            </a:xfrm>
            <a:custGeom>
              <a:avLst/>
              <a:gdLst/>
              <a:ahLst/>
              <a:cxnLst/>
              <a:rect l="l" t="t" r="r" b="b"/>
              <a:pathLst>
                <a:path w="934719" h="3324859">
                  <a:moveTo>
                    <a:pt x="934659" y="0"/>
                  </a:moveTo>
                  <a:lnTo>
                    <a:pt x="0" y="3324293"/>
                  </a:lnTo>
                  <a:lnTo>
                    <a:pt x="934659" y="3324293"/>
                  </a:lnTo>
                  <a:lnTo>
                    <a:pt x="934659" y="0"/>
                  </a:lnTo>
                  <a:close/>
                </a:path>
              </a:pathLst>
            </a:custGeom>
            <a:solidFill>
              <a:srgbClr val="DADADA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705530" y="4035134"/>
              <a:ext cx="1968500" cy="7000241"/>
            </a:xfrm>
            <a:custGeom>
              <a:avLst/>
              <a:gdLst/>
              <a:ahLst/>
              <a:cxnLst/>
              <a:rect l="l" t="t" r="r" b="b"/>
              <a:pathLst>
                <a:path w="1968500" h="7000240">
                  <a:moveTo>
                    <a:pt x="1968074" y="0"/>
                  </a:moveTo>
                  <a:lnTo>
                    <a:pt x="0" y="6999827"/>
                  </a:lnTo>
                  <a:lnTo>
                    <a:pt x="1968074" y="6999827"/>
                  </a:lnTo>
                  <a:lnTo>
                    <a:pt x="1968074" y="0"/>
                  </a:lnTo>
                  <a:close/>
                </a:path>
              </a:pathLst>
            </a:custGeom>
            <a:solidFill>
              <a:srgbClr val="0084B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451670" y="343245"/>
              <a:ext cx="6302375" cy="10692130"/>
            </a:xfrm>
            <a:custGeom>
              <a:avLst/>
              <a:gdLst/>
              <a:ahLst/>
              <a:cxnLst/>
              <a:rect l="l" t="t" r="r" b="b"/>
              <a:pathLst>
                <a:path w="5085080" h="10692130">
                  <a:moveTo>
                    <a:pt x="5084558" y="0"/>
                  </a:moveTo>
                  <a:lnTo>
                    <a:pt x="0" y="0"/>
                  </a:lnTo>
                  <a:lnTo>
                    <a:pt x="0" y="10692003"/>
                  </a:lnTo>
                  <a:lnTo>
                    <a:pt x="2078380" y="10692003"/>
                  </a:lnTo>
                  <a:lnTo>
                    <a:pt x="508455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6155" y="618555"/>
            <a:ext cx="3086100" cy="561093"/>
          </a:xfrm>
          <a:prstGeom prst="rect">
            <a:avLst/>
          </a:prstGeom>
        </p:spPr>
        <p:txBody>
          <a:bodyPr vert="horz" wrap="square" lIns="0" tIns="7027" rIns="0" bIns="0" rtlCol="0">
            <a:spAutoFit/>
          </a:bodyPr>
          <a:lstStyle/>
          <a:p>
            <a:pPr marL="7027" marR="2811">
              <a:lnSpc>
                <a:spcPct val="100000"/>
              </a:lnSpc>
              <a:spcBef>
                <a:spcPts val="55"/>
              </a:spcBef>
            </a:pPr>
            <a:r>
              <a:rPr lang="ru-RU" spc="94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Университетское предпринимательство</a:t>
            </a:r>
            <a:endParaRPr sz="1200" spc="136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" name="object 6"/>
          <p:cNvGrpSpPr/>
          <p:nvPr/>
        </p:nvGrpSpPr>
        <p:grpSpPr>
          <a:xfrm>
            <a:off x="158330" y="142875"/>
            <a:ext cx="567055" cy="351155"/>
            <a:chOff x="453605" y="449999"/>
            <a:chExt cx="567055" cy="351155"/>
          </a:xfrm>
        </p:grpSpPr>
        <p:sp>
          <p:nvSpPr>
            <p:cNvPr id="9" name="object 7"/>
            <p:cNvSpPr/>
            <p:nvPr/>
          </p:nvSpPr>
          <p:spPr>
            <a:xfrm>
              <a:off x="453605" y="449999"/>
              <a:ext cx="567055" cy="351155"/>
            </a:xfrm>
            <a:custGeom>
              <a:avLst/>
              <a:gdLst/>
              <a:ahLst/>
              <a:cxnLst/>
              <a:rect l="l" t="t" r="r" b="b"/>
              <a:pathLst>
                <a:path w="567055" h="351155">
                  <a:moveTo>
                    <a:pt x="566648" y="0"/>
                  </a:moveTo>
                  <a:lnTo>
                    <a:pt x="0" y="0"/>
                  </a:lnTo>
                  <a:lnTo>
                    <a:pt x="0" y="350710"/>
                  </a:lnTo>
                  <a:lnTo>
                    <a:pt x="566648" y="350710"/>
                  </a:lnTo>
                  <a:lnTo>
                    <a:pt x="566648" y="0"/>
                  </a:lnTo>
                  <a:close/>
                </a:path>
              </a:pathLst>
            </a:custGeom>
            <a:solidFill>
              <a:srgbClr val="E52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037" y="537669"/>
              <a:ext cx="392311" cy="17534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6981771" y="4448752"/>
            <a:ext cx="2190897" cy="30777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Verdana Pro"/>
              </a:rPr>
              <a:t>Алексей Блинков</a:t>
            </a:r>
            <a:endParaRPr lang="ru-RU" sz="1400" b="1" dirty="0">
              <a:solidFill>
                <a:schemeClr val="bg1"/>
              </a:solidFill>
              <a:latin typeface="Verdana Pro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8612" y="1763494"/>
            <a:ext cx="2695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 Pro"/>
                <a:ea typeface="Verdana" pitchFamily="34" charset="0"/>
                <a:cs typeface="Verdana" pitchFamily="34" charset="0"/>
              </a:rPr>
              <a:t>Оперативный штаб по ликвидации происшествий на железнодорожном транспорте в VR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4601" y="218236"/>
            <a:ext cx="6629400" cy="461665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RussianRail G Pro" pitchFamily="50" charset="-52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 bwMode="auto">
          <a:xfrm>
            <a:off x="93216" y="583425"/>
            <a:ext cx="8555484" cy="712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Пятиугольник 72"/>
          <p:cNvSpPr/>
          <p:nvPr/>
        </p:nvSpPr>
        <p:spPr>
          <a:xfrm>
            <a:off x="1" y="713840"/>
            <a:ext cx="2225039" cy="276999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txBody>
          <a:bodyPr wrap="square" anchor="t" anchorCtr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Verdana Pro"/>
              </a:rPr>
              <a:t>ПРОБЛЕМА</a:t>
            </a:r>
          </a:p>
        </p:txBody>
      </p:sp>
      <p:sp>
        <p:nvSpPr>
          <p:cNvPr id="100" name="TextBox 31"/>
          <p:cNvSpPr txBox="1">
            <a:spLocks noChangeArrowheads="1"/>
          </p:cNvSpPr>
          <p:nvPr/>
        </p:nvSpPr>
        <p:spPr bwMode="auto">
          <a:xfrm>
            <a:off x="6622961" y="1178604"/>
            <a:ext cx="1718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Verdana Pro"/>
              </a:rPr>
              <a:t>Дежурный  режим</a:t>
            </a:r>
            <a:br>
              <a:rPr lang="ru-RU" sz="700" dirty="0">
                <a:solidFill>
                  <a:schemeClr val="bg1"/>
                </a:solidFill>
                <a:latin typeface="Verdana Pro"/>
              </a:rPr>
            </a:br>
            <a:r>
              <a:rPr lang="ru-RU" sz="700" dirty="0">
                <a:solidFill>
                  <a:schemeClr val="bg1"/>
                </a:solidFill>
                <a:latin typeface="Verdana Pro"/>
              </a:rPr>
              <a:t>2 ЛК</a:t>
            </a:r>
          </a:p>
        </p:txBody>
      </p:sp>
      <p:grpSp>
        <p:nvGrpSpPr>
          <p:cNvPr id="2" name="object 6"/>
          <p:cNvGrpSpPr/>
          <p:nvPr/>
        </p:nvGrpSpPr>
        <p:grpSpPr>
          <a:xfrm>
            <a:off x="8340725" y="4679951"/>
            <a:ext cx="550575" cy="323849"/>
            <a:chOff x="453605" y="449999"/>
            <a:chExt cx="567055" cy="351155"/>
          </a:xfrm>
        </p:grpSpPr>
        <p:sp>
          <p:nvSpPr>
            <p:cNvPr id="65" name="object 7"/>
            <p:cNvSpPr/>
            <p:nvPr/>
          </p:nvSpPr>
          <p:spPr>
            <a:xfrm>
              <a:off x="453605" y="449999"/>
              <a:ext cx="567055" cy="351155"/>
            </a:xfrm>
            <a:custGeom>
              <a:avLst/>
              <a:gdLst/>
              <a:ahLst/>
              <a:cxnLst/>
              <a:rect l="l" t="t" r="r" b="b"/>
              <a:pathLst>
                <a:path w="567055" h="351155">
                  <a:moveTo>
                    <a:pt x="566648" y="0"/>
                  </a:moveTo>
                  <a:lnTo>
                    <a:pt x="0" y="0"/>
                  </a:lnTo>
                  <a:lnTo>
                    <a:pt x="0" y="350710"/>
                  </a:lnTo>
                  <a:lnTo>
                    <a:pt x="566648" y="350710"/>
                  </a:lnTo>
                  <a:lnTo>
                    <a:pt x="566648" y="0"/>
                  </a:lnTo>
                  <a:close/>
                </a:path>
              </a:pathLst>
            </a:custGeom>
            <a:solidFill>
              <a:srgbClr val="E52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037" y="537669"/>
              <a:ext cx="392311" cy="175342"/>
            </a:xfrm>
            <a:prstGeom prst="rect">
              <a:avLst/>
            </a:prstGeom>
          </p:spPr>
        </p:pic>
      </p:grpSp>
      <p:pic>
        <p:nvPicPr>
          <p:cNvPr id="7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265" y="419100"/>
            <a:ext cx="238235" cy="16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Номер слайда 2"/>
          <p:cNvSpPr txBox="1">
            <a:spLocks/>
          </p:cNvSpPr>
          <p:nvPr/>
        </p:nvSpPr>
        <p:spPr>
          <a:xfrm>
            <a:off x="0" y="4869656"/>
            <a:ext cx="50322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6047ED1-E8C4-4820-ACF6-4A5746B4AAF4}" type="slidenum">
              <a:rPr lang="ru-RU" sz="1400" smtClean="0">
                <a:solidFill>
                  <a:srgbClr val="2E75B6"/>
                </a:solidFill>
                <a:latin typeface="RussianRail G Pro" pitchFamily="50" charset="-52"/>
              </a:rPr>
              <a:pPr algn="l"/>
              <a:t>2</a:t>
            </a:fld>
            <a:endParaRPr lang="ru-RU" sz="1400" dirty="0">
              <a:solidFill>
                <a:srgbClr val="2E75B6"/>
              </a:solidFill>
              <a:latin typeface="RussianRail G Pro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0FC18B3-ED44-4CC3-8219-86FF55EBF8DF}"/>
              </a:ext>
            </a:extLst>
          </p:cNvPr>
          <p:cNvSpPr txBox="1"/>
          <p:nvPr/>
        </p:nvSpPr>
        <p:spPr>
          <a:xfrm>
            <a:off x="4218455" y="1068190"/>
            <a:ext cx="48090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Трехмерное интерактивное обучающее приложение для мобильных устройств и систем виртуальной реальности, позволяющее быстро моделировать происшествия любой сложности и масштаба,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автоматически строить план ликвидации происшествия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 на основе нормативных параметров проводить обучение руководителей и специалистов на 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VR-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тренажерах восстановительной техники и </a:t>
            </a:r>
            <a:r>
              <a:rPr lang="ru-RU" sz="1100" dirty="0" err="1">
                <a:solidFill>
                  <a:schemeClr val="bg2">
                    <a:lumMod val="25000"/>
                  </a:schemeClr>
                </a:solidFill>
                <a:latin typeface="Verdana Pro"/>
              </a:rPr>
              <a:t>накаточного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 оборудования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E0730EF-EE46-4BA4-972A-4368860879A7}"/>
              </a:ext>
            </a:extLst>
          </p:cNvPr>
          <p:cNvSpPr txBox="1"/>
          <p:nvPr/>
        </p:nvSpPr>
        <p:spPr>
          <a:xfrm>
            <a:off x="190499" y="1081311"/>
            <a:ext cx="39268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Запрос Департамента безопасности движения ОАО «РЖД» на поиск инновационного решения, которое позволит обеспечить обучение руководителей восстановительных поездов навыкам составления оперативных планов ведения аварийно-восстановительных работ на основе виртуальной реальности, отражающей реальную ситуацию, складывающуюся на месте транспортного происшествия.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.</a:t>
            </a:r>
          </a:p>
        </p:txBody>
      </p:sp>
      <p:sp>
        <p:nvSpPr>
          <p:cNvPr id="31" name="Пятиугольник 72">
            <a:extLst>
              <a:ext uri="{FF2B5EF4-FFF2-40B4-BE49-F238E27FC236}">
                <a16:creationId xmlns:a16="http://schemas.microsoft.com/office/drawing/2014/main" xmlns="" id="{6635079C-0DA6-45BF-A48C-73FD926B891C}"/>
              </a:ext>
            </a:extLst>
          </p:cNvPr>
          <p:cNvSpPr/>
          <p:nvPr/>
        </p:nvSpPr>
        <p:spPr>
          <a:xfrm>
            <a:off x="4306972" y="713840"/>
            <a:ext cx="2225039" cy="276999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txBody>
          <a:bodyPr wrap="square" anchor="t" anchorCtr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Verdana Pro"/>
              </a:rPr>
              <a:t>РЕШЕНИЕ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68F8D682-D274-4ECB-A341-8B03E1B69969}"/>
              </a:ext>
            </a:extLst>
          </p:cNvPr>
          <p:cNvSpPr/>
          <p:nvPr/>
        </p:nvSpPr>
        <p:spPr>
          <a:xfrm>
            <a:off x="190500" y="274208"/>
            <a:ext cx="863013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Verdana Pro"/>
                <a:ea typeface="Verdana" pitchFamily="34" charset="0"/>
                <a:cs typeface="Verdana" pitchFamily="34" charset="0"/>
              </a:rPr>
              <a:t>Оперативный штаб по ликвидации происшествий на железнодорожном транспорте в VR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CCF8BB5-84CB-4F04-B3FD-881DDFE0623B}"/>
              </a:ext>
            </a:extLst>
          </p:cNvPr>
          <p:cNvGrpSpPr/>
          <p:nvPr/>
        </p:nvGrpSpPr>
        <p:grpSpPr>
          <a:xfrm>
            <a:off x="0" y="2823463"/>
            <a:ext cx="9144000" cy="2320037"/>
            <a:chOff x="-66431" y="2633103"/>
            <a:chExt cx="9244662" cy="242678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9141AC94-1346-4946-BDAC-211FBE598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431" y="2633104"/>
              <a:ext cx="4572000" cy="242678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45EF48A4-7F08-4C30-97A5-32F0B40D9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5569" y="2633103"/>
              <a:ext cx="4672662" cy="2426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3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рототип ликвидации происшествий">
            <a:hlinkClick r:id="" action="ppaction://media"/>
            <a:extLst>
              <a:ext uri="{FF2B5EF4-FFF2-40B4-BE49-F238E27FC236}">
                <a16:creationId xmlns:a16="http://schemas.microsoft.com/office/drawing/2014/main" xmlns="" id="{164EFCBB-6B17-47A3-8BA4-8BC2963D1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4601" y="218236"/>
            <a:ext cx="6629400" cy="461665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RussianRail G Pro" pitchFamily="50" charset="-52"/>
            </a:endParaRPr>
          </a:p>
        </p:txBody>
      </p:sp>
      <p:sp>
        <p:nvSpPr>
          <p:cNvPr id="100" name="TextBox 31"/>
          <p:cNvSpPr txBox="1">
            <a:spLocks noChangeArrowheads="1"/>
          </p:cNvSpPr>
          <p:nvPr/>
        </p:nvSpPr>
        <p:spPr bwMode="auto">
          <a:xfrm>
            <a:off x="6622961" y="1178604"/>
            <a:ext cx="1718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Verdana Pro"/>
              </a:rPr>
              <a:t>Дежурный  режим</a:t>
            </a:r>
            <a:br>
              <a:rPr lang="ru-RU" sz="700" dirty="0">
                <a:solidFill>
                  <a:schemeClr val="bg1"/>
                </a:solidFill>
                <a:latin typeface="Verdana Pro"/>
              </a:rPr>
            </a:br>
            <a:r>
              <a:rPr lang="ru-RU" sz="700" dirty="0">
                <a:solidFill>
                  <a:schemeClr val="bg1"/>
                </a:solidFill>
                <a:latin typeface="Verdana Pro"/>
              </a:rPr>
              <a:t>2 ЛК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086617" y="3364684"/>
            <a:ext cx="19583" cy="16391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object 6"/>
          <p:cNvGrpSpPr/>
          <p:nvPr/>
        </p:nvGrpSpPr>
        <p:grpSpPr>
          <a:xfrm>
            <a:off x="8340725" y="4679951"/>
            <a:ext cx="550575" cy="323849"/>
            <a:chOff x="453605" y="449999"/>
            <a:chExt cx="567055" cy="351155"/>
          </a:xfrm>
        </p:grpSpPr>
        <p:sp>
          <p:nvSpPr>
            <p:cNvPr id="65" name="object 7"/>
            <p:cNvSpPr/>
            <p:nvPr/>
          </p:nvSpPr>
          <p:spPr>
            <a:xfrm>
              <a:off x="453605" y="449999"/>
              <a:ext cx="567055" cy="351155"/>
            </a:xfrm>
            <a:custGeom>
              <a:avLst/>
              <a:gdLst/>
              <a:ahLst/>
              <a:cxnLst/>
              <a:rect l="l" t="t" r="r" b="b"/>
              <a:pathLst>
                <a:path w="567055" h="351155">
                  <a:moveTo>
                    <a:pt x="566648" y="0"/>
                  </a:moveTo>
                  <a:lnTo>
                    <a:pt x="0" y="0"/>
                  </a:lnTo>
                  <a:lnTo>
                    <a:pt x="0" y="350710"/>
                  </a:lnTo>
                  <a:lnTo>
                    <a:pt x="566648" y="350710"/>
                  </a:lnTo>
                  <a:lnTo>
                    <a:pt x="566648" y="0"/>
                  </a:lnTo>
                  <a:close/>
                </a:path>
              </a:pathLst>
            </a:custGeom>
            <a:solidFill>
              <a:srgbClr val="E52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037" y="537669"/>
              <a:ext cx="392311" cy="175342"/>
            </a:xfrm>
            <a:prstGeom prst="rect">
              <a:avLst/>
            </a:prstGeom>
          </p:spPr>
        </p:pic>
      </p:grpSp>
      <p:pic>
        <p:nvPicPr>
          <p:cNvPr id="7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265" y="419100"/>
            <a:ext cx="238235" cy="16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Номер слайда 2"/>
          <p:cNvSpPr txBox="1">
            <a:spLocks/>
          </p:cNvSpPr>
          <p:nvPr/>
        </p:nvSpPr>
        <p:spPr>
          <a:xfrm>
            <a:off x="0" y="4869656"/>
            <a:ext cx="50322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6047ED1-E8C4-4820-ACF6-4A5746B4AAF4}" type="slidenum">
              <a:rPr lang="ru-RU" sz="1400" smtClean="0">
                <a:solidFill>
                  <a:srgbClr val="2E75B6"/>
                </a:solidFill>
                <a:latin typeface="RussianRail G Pro" pitchFamily="50" charset="-52"/>
              </a:rPr>
              <a:pPr algn="l"/>
              <a:t>4</a:t>
            </a:fld>
            <a:endParaRPr lang="ru-RU" sz="1400" dirty="0">
              <a:solidFill>
                <a:srgbClr val="2E75B6"/>
              </a:solidFill>
              <a:latin typeface="RussianRail G Pro" pitchFamily="50" charset="-52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33A61CF-64DB-4C05-B303-B931B55579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008" y="936349"/>
            <a:ext cx="8005490" cy="2770292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369650" y="3711475"/>
            <a:ext cx="2500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ОБЩАЯ ВЕЛИЧИНА ЗАТРАТ НА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РАЛИЗАЦИЮ </a:t>
            </a:r>
            <a:r>
              <a:rPr lang="ru-RU" sz="1200" b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ПРОЕКТА </a:t>
            </a:r>
            <a:br>
              <a:rPr lang="ru-RU" sz="1200" b="1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1200" b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(фонд оплаты труда)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СРОК РАЗРАБОТКИ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2901042" y="3711475"/>
            <a:ext cx="1132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4 536 тыс.руб.</a:t>
            </a: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16 месяцев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4276926" y="4113754"/>
            <a:ext cx="250000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ПРЯМОЙ ЭКОНОМИЧЕСКИЙ ЭФФЕКТ БОЛЕЕ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/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100" b="1" dirty="0">
                <a:solidFill>
                  <a:srgbClr val="FF0000"/>
                </a:solidFill>
                <a:latin typeface="Verdana Pro" pitchFamily="34" charset="0"/>
              </a:rPr>
              <a:t>СРОК ОКУПАЕМОСТИ </a:t>
            </a:r>
            <a:r>
              <a:rPr lang="ru-RU" sz="1100" b="1" dirty="0" smtClean="0">
                <a:solidFill>
                  <a:srgbClr val="FF0000"/>
                </a:solidFill>
                <a:latin typeface="Verdana Pro" pitchFamily="34" charset="0"/>
              </a:rPr>
              <a:t>ПРОЕКТА на одной дороге (</a:t>
            </a:r>
            <a:r>
              <a:rPr lang="ru-RU" sz="1100" b="1" dirty="0" err="1" smtClean="0">
                <a:solidFill>
                  <a:srgbClr val="FF0000"/>
                </a:solidFill>
                <a:latin typeface="Verdana Pro" pitchFamily="34" charset="0"/>
              </a:rPr>
              <a:t>КрасЖД</a:t>
            </a:r>
            <a:r>
              <a:rPr lang="ru-RU" sz="1100" b="1" dirty="0" smtClean="0">
                <a:solidFill>
                  <a:srgbClr val="FF0000"/>
                </a:solidFill>
                <a:latin typeface="Verdana Pro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6906638" y="4081329"/>
            <a:ext cx="1180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206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тыс.руб.</a:t>
            </a:r>
          </a:p>
          <a:p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+mn-lt"/>
              </a:rPr>
              <a:t>3,7 года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38244" y="3711475"/>
            <a:ext cx="2090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>
                <a:solidFill>
                  <a:schemeClr val="bg2">
                    <a:lumMod val="50000"/>
                  </a:schemeClr>
                </a:solidFill>
                <a:latin typeface="Verdana Pro"/>
              </a:rPr>
              <a:t>ФУНКЦИОНАЛЬНЫЙ ЗАКАЗЧИК: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6906638" y="3737618"/>
            <a:ext cx="1021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ДАВС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0" y="490429"/>
            <a:ext cx="6609806" cy="276999"/>
          </a:xfrm>
          <a:prstGeom prst="homePlate">
            <a:avLst/>
          </a:prstGeom>
          <a:solidFill>
            <a:srgbClr val="3A5976"/>
          </a:solidFill>
          <a:ln>
            <a:solidFill>
              <a:srgbClr val="3A5976"/>
            </a:solidFill>
          </a:ln>
        </p:spPr>
        <p:txBody>
          <a:bodyPr wrap="square" anchor="t" anchorCtr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Verdana Pro"/>
              </a:rPr>
              <a:t>Основные финансовые параметры проекта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68F8D682-D274-4ECB-A341-8B03E1B69969}"/>
              </a:ext>
            </a:extLst>
          </p:cNvPr>
          <p:cNvSpPr/>
          <p:nvPr/>
        </p:nvSpPr>
        <p:spPr>
          <a:xfrm>
            <a:off x="0" y="118565"/>
            <a:ext cx="863013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Verdana Pro"/>
                <a:ea typeface="Verdana" pitchFamily="34" charset="0"/>
                <a:cs typeface="Verdana" pitchFamily="34" charset="0"/>
              </a:rPr>
              <a:t>Оперативный штаб по ликвидации происшествий на железнодорожном транспорте в VR</a:t>
            </a:r>
          </a:p>
        </p:txBody>
      </p:sp>
    </p:spTree>
    <p:extLst>
      <p:ext uri="{BB962C8B-B14F-4D97-AF65-F5344CB8AC3E}">
        <p14:creationId xmlns:p14="http://schemas.microsoft.com/office/powerpoint/2010/main" val="30694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4601" y="218236"/>
            <a:ext cx="6629400" cy="461665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RussianRail G Pro" pitchFamily="50" charset="-52"/>
            </a:endParaRPr>
          </a:p>
        </p:txBody>
      </p:sp>
      <p:sp>
        <p:nvSpPr>
          <p:cNvPr id="100" name="TextBox 31"/>
          <p:cNvSpPr txBox="1">
            <a:spLocks noChangeArrowheads="1"/>
          </p:cNvSpPr>
          <p:nvPr/>
        </p:nvSpPr>
        <p:spPr bwMode="auto">
          <a:xfrm>
            <a:off x="6982885" y="1217515"/>
            <a:ext cx="1718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Verdana Pro"/>
              </a:rPr>
              <a:t>Дежурный  режим</a:t>
            </a:r>
            <a:br>
              <a:rPr lang="ru-RU" sz="700" dirty="0">
                <a:solidFill>
                  <a:schemeClr val="bg1"/>
                </a:solidFill>
                <a:latin typeface="Verdana Pro"/>
              </a:rPr>
            </a:br>
            <a:r>
              <a:rPr lang="ru-RU" sz="700" dirty="0">
                <a:solidFill>
                  <a:schemeClr val="bg1"/>
                </a:solidFill>
                <a:latin typeface="Verdana Pro"/>
              </a:rPr>
              <a:t>2 ЛК</a:t>
            </a:r>
          </a:p>
        </p:txBody>
      </p:sp>
      <p:grpSp>
        <p:nvGrpSpPr>
          <p:cNvPr id="2" name="object 6"/>
          <p:cNvGrpSpPr/>
          <p:nvPr/>
        </p:nvGrpSpPr>
        <p:grpSpPr>
          <a:xfrm>
            <a:off x="8340725" y="4679951"/>
            <a:ext cx="550575" cy="323849"/>
            <a:chOff x="453605" y="449999"/>
            <a:chExt cx="567055" cy="351155"/>
          </a:xfrm>
        </p:grpSpPr>
        <p:sp>
          <p:nvSpPr>
            <p:cNvPr id="65" name="object 7"/>
            <p:cNvSpPr/>
            <p:nvPr/>
          </p:nvSpPr>
          <p:spPr>
            <a:xfrm>
              <a:off x="453605" y="449999"/>
              <a:ext cx="567055" cy="351155"/>
            </a:xfrm>
            <a:custGeom>
              <a:avLst/>
              <a:gdLst/>
              <a:ahLst/>
              <a:cxnLst/>
              <a:rect l="l" t="t" r="r" b="b"/>
              <a:pathLst>
                <a:path w="567055" h="351155">
                  <a:moveTo>
                    <a:pt x="566648" y="0"/>
                  </a:moveTo>
                  <a:lnTo>
                    <a:pt x="0" y="0"/>
                  </a:lnTo>
                  <a:lnTo>
                    <a:pt x="0" y="350710"/>
                  </a:lnTo>
                  <a:lnTo>
                    <a:pt x="566648" y="350710"/>
                  </a:lnTo>
                  <a:lnTo>
                    <a:pt x="566648" y="0"/>
                  </a:lnTo>
                  <a:close/>
                </a:path>
              </a:pathLst>
            </a:custGeom>
            <a:solidFill>
              <a:srgbClr val="E52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037" y="537669"/>
              <a:ext cx="392311" cy="175342"/>
            </a:xfrm>
            <a:prstGeom prst="rect">
              <a:avLst/>
            </a:prstGeom>
          </p:spPr>
        </p:pic>
      </p:grpSp>
      <p:pic>
        <p:nvPicPr>
          <p:cNvPr id="7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265" y="419100"/>
            <a:ext cx="238235" cy="16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Номер слайда 2"/>
          <p:cNvSpPr txBox="1">
            <a:spLocks/>
          </p:cNvSpPr>
          <p:nvPr/>
        </p:nvSpPr>
        <p:spPr>
          <a:xfrm>
            <a:off x="0" y="4869656"/>
            <a:ext cx="50322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6047ED1-E8C4-4820-ACF6-4A5746B4AAF4}" type="slidenum">
              <a:rPr lang="ru-RU" sz="1400" smtClean="0">
                <a:solidFill>
                  <a:srgbClr val="2E75B6"/>
                </a:solidFill>
                <a:latin typeface="RussianRail G Pro" pitchFamily="50" charset="-52"/>
              </a:rPr>
              <a:pPr algn="l"/>
              <a:t>5</a:t>
            </a:fld>
            <a:endParaRPr lang="ru-RU" sz="1400" dirty="0">
              <a:solidFill>
                <a:srgbClr val="2E75B6"/>
              </a:solidFill>
              <a:latin typeface="RussianRail G Pro" pitchFamily="50" charset="-52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 bwMode="auto">
          <a:xfrm>
            <a:off x="93216" y="583425"/>
            <a:ext cx="8555484" cy="712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Пятиугольник 23"/>
          <p:cNvSpPr/>
          <p:nvPr/>
        </p:nvSpPr>
        <p:spPr>
          <a:xfrm>
            <a:off x="0" y="638599"/>
            <a:ext cx="6609806" cy="276999"/>
          </a:xfrm>
          <a:prstGeom prst="homePlate">
            <a:avLst/>
          </a:prstGeom>
          <a:solidFill>
            <a:srgbClr val="3A5976"/>
          </a:solidFill>
          <a:ln>
            <a:solidFill>
              <a:srgbClr val="3A5976"/>
            </a:solidFill>
          </a:ln>
        </p:spPr>
        <p:txBody>
          <a:bodyPr wrap="square" anchor="t" anchorCtr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Verdana Pro" pitchFamily="34" charset="0"/>
              </a:rPr>
              <a:t>ЭТАПЫ ВНЕДРЕНИЯ</a:t>
            </a:r>
            <a:r>
              <a:rPr lang="ru-RU" sz="1050" b="1" dirty="0">
                <a:solidFill>
                  <a:schemeClr val="bg1"/>
                </a:solidFill>
                <a:latin typeface="Verdana Pro" pitchFamily="34" charset="0"/>
              </a:rPr>
              <a:t>:</a:t>
            </a:r>
            <a:endParaRPr lang="ru-RU" sz="800" b="1" dirty="0">
              <a:solidFill>
                <a:schemeClr val="bg1"/>
              </a:solidFill>
              <a:latin typeface="Verdana Pro" pitchFamily="34" charset="0"/>
            </a:endParaRPr>
          </a:p>
        </p:txBody>
      </p:sp>
      <p:sp>
        <p:nvSpPr>
          <p:cNvPr id="25" name="Пятиугольник 24"/>
          <p:cNvSpPr/>
          <p:nvPr/>
        </p:nvSpPr>
        <p:spPr>
          <a:xfrm flipH="1">
            <a:off x="2083489" y="3475374"/>
            <a:ext cx="7060511" cy="276999"/>
          </a:xfrm>
          <a:prstGeom prst="homePlate">
            <a:avLst/>
          </a:prstGeom>
          <a:solidFill>
            <a:srgbClr val="3A5976"/>
          </a:solidFill>
          <a:ln>
            <a:solidFill>
              <a:srgbClr val="3A5976"/>
            </a:solidFill>
          </a:ln>
        </p:spPr>
        <p:txBody>
          <a:bodyPr wrap="square" anchor="t" anchorCtr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Verdana Pro" pitchFamily="34" charset="0"/>
              </a:rPr>
              <a:t>ВОЗМОЖНОСТИ ТИРАЖИРОВАНИЯ:</a:t>
            </a:r>
            <a:endParaRPr lang="ru-RU" sz="800" b="1" dirty="0">
              <a:solidFill>
                <a:schemeClr val="bg1"/>
              </a:solidFill>
              <a:latin typeface="Verdana Pro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8F8D682-D274-4ECB-A341-8B03E1B69969}"/>
              </a:ext>
            </a:extLst>
          </p:cNvPr>
          <p:cNvSpPr/>
          <p:nvPr/>
        </p:nvSpPr>
        <p:spPr>
          <a:xfrm>
            <a:off x="0" y="157476"/>
            <a:ext cx="863013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Verdana Pro"/>
                <a:ea typeface="Verdana" pitchFamily="34" charset="0"/>
                <a:cs typeface="Verdana" pitchFamily="34" charset="0"/>
              </a:rPr>
              <a:t>Оперативный штаб по ликвидации происшествий на железнодорожном транспорте в VR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155642" y="1036368"/>
            <a:ext cx="250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ПРОЕКТ-ПОБЕДИТЕЛЬ ОТКРЫТОГО ЗАПРОСА НА ИННОВАЦИИ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23 августа - 29 октября 2021 г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1825559" y="1675150"/>
            <a:ext cx="2500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ПРОТОКОЛЫ РАССМОТРЕНИЙ: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ЦРБ-88 от 11.08.2021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ЦРБ-89 от 13.08.2021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ИСХ-179/ЦРБ от 28.01.2022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ЦРБ-9/</a:t>
            </a:r>
            <a:r>
              <a:rPr lang="ru-RU" sz="1200" b="1" dirty="0" err="1">
                <a:solidFill>
                  <a:srgbClr val="C00000"/>
                </a:solidFill>
                <a:latin typeface="+mn-lt"/>
              </a:rPr>
              <a:t>пр</a:t>
            </a:r>
            <a:r>
              <a:rPr lang="ru-RU" sz="1200" b="1" dirty="0">
                <a:solidFill>
                  <a:srgbClr val="C00000"/>
                </a:solidFill>
                <a:latin typeface="+mn-lt"/>
              </a:rPr>
              <a:t> от 22.03.2022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20.05.2022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24.06.2022</a:t>
            </a:r>
          </a:p>
          <a:p>
            <a:pPr algn="r"/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/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4254230" y="2430666"/>
            <a:ext cx="2500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ФОРМИРОВАНИЕ ТЕХНИЧЕСКИХ ТРЕБОВАНИЙ: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ИСХ-763/ОКТ ДАВС от 05.05.2022</a:t>
            </a:r>
          </a:p>
          <a:p>
            <a:pPr algn="r"/>
            <a:r>
              <a:rPr lang="ru-RU" sz="1200" b="1" dirty="0">
                <a:solidFill>
                  <a:srgbClr val="C00000"/>
                </a:solidFill>
                <a:latin typeface="+mn-lt"/>
              </a:rPr>
              <a:t>КРАС ДАВС 15.12.2022</a:t>
            </a:r>
          </a:p>
          <a:p>
            <a:pPr algn="r"/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/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4" name="Рисунок 33" descr="7b3aa7902bf308cdd500be2774a10c4a_579x204x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7455" y="1525292"/>
            <a:ext cx="2101174" cy="1905000"/>
          </a:xfrm>
          <a:prstGeom prst="rect">
            <a:avLst/>
          </a:prstGeom>
        </p:spPr>
      </p:pic>
      <p:pic>
        <p:nvPicPr>
          <p:cNvPr id="36" name="Рисунок 35" descr="Без названия (1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8096" y="2699051"/>
            <a:ext cx="1781848" cy="190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6877455" y="890453"/>
            <a:ext cx="2500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УЧАСТНИКИ:</a:t>
            </a:r>
          </a:p>
        </p:txBody>
      </p:sp>
      <p:pic>
        <p:nvPicPr>
          <p:cNvPr id="38" name="Рисунок 37" descr="Без названия (9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17718" y="1171780"/>
            <a:ext cx="1797547" cy="387049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6849272" y="923041"/>
            <a:ext cx="57366" cy="254000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AFA7EDD-E421-467B-9547-C6EDD339F404}"/>
              </a:ext>
            </a:extLst>
          </p:cNvPr>
          <p:cNvSpPr txBox="1"/>
          <p:nvPr/>
        </p:nvSpPr>
        <p:spPr>
          <a:xfrm>
            <a:off x="2198451" y="3943171"/>
            <a:ext cx="474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ПРОЕКТ ТИРАЖИРУЕМ ДЛЯ ВСЕХ ДАВС</a:t>
            </a:r>
          </a:p>
          <a:p>
            <a:pPr algn="r"/>
            <a:endParaRPr lang="ru-RU" sz="1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7455" y="1614791"/>
            <a:ext cx="37222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</a:rPr>
              <a:t>Центр чрезвычайных ситуаций</a:t>
            </a:r>
          </a:p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</a:rPr>
              <a:t>Департамент безопасности</a:t>
            </a:r>
          </a:p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</a:rPr>
              <a:t> движения ОАО «РЖД»</a:t>
            </a:r>
          </a:p>
        </p:txBody>
      </p:sp>
      <p:pic>
        <p:nvPicPr>
          <p:cNvPr id="45" name="Рисунок 44" descr="пгупс.png"/>
          <p:cNvPicPr>
            <a:picLocks noChangeAspect="1"/>
          </p:cNvPicPr>
          <p:nvPr/>
        </p:nvPicPr>
        <p:blipFill>
          <a:blip r:embed="rId8" cstate="print"/>
          <a:srcRect t="21295" b="20405"/>
          <a:stretch>
            <a:fillRect/>
          </a:stretch>
        </p:blipFill>
        <p:spPr>
          <a:xfrm>
            <a:off x="6948532" y="2937753"/>
            <a:ext cx="1900975" cy="4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07144" y="4696023"/>
            <a:ext cx="3705225" cy="307777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+7 908 204 34 07  </a:t>
            </a: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yemedia@ya.ru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08A9ED-1203-4F94-A5E2-B255A0C25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8" t="18579" r="41952" b="34832"/>
          <a:stretch/>
        </p:blipFill>
        <p:spPr>
          <a:xfrm>
            <a:off x="7389770" y="949268"/>
            <a:ext cx="1493520" cy="1857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B514D34-C920-48A6-9560-609815F081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1" t="9293" r="29303" b="21414"/>
          <a:stretch/>
        </p:blipFill>
        <p:spPr>
          <a:xfrm>
            <a:off x="5642940" y="949268"/>
            <a:ext cx="1433634" cy="1857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직사각형 3">
            <a:extLst>
              <a:ext uri="{FF2B5EF4-FFF2-40B4-BE49-F238E27FC236}">
                <a16:creationId xmlns:a16="http://schemas.microsoft.com/office/drawing/2014/main" xmlns="" id="{8288F8F8-95EC-4437-9517-C318501EA56D}"/>
              </a:ext>
            </a:extLst>
          </p:cNvPr>
          <p:cNvSpPr/>
          <p:nvPr/>
        </p:nvSpPr>
        <p:spPr>
          <a:xfrm>
            <a:off x="5622681" y="2936215"/>
            <a:ext cx="1507385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altLang="ko-KR" sz="105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sym typeface="Arial"/>
              </a:rPr>
              <a:t>Шилов </a:t>
            </a:r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Илья Николаевич</a:t>
            </a: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3 курса КрИЖТ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моделирование,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анимация, Программирование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altLang="ko-KR" sz="105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8" name="직사각형 3">
            <a:extLst>
              <a:ext uri="{FF2B5EF4-FFF2-40B4-BE49-F238E27FC236}">
                <a16:creationId xmlns:a16="http://schemas.microsoft.com/office/drawing/2014/main" xmlns="" id="{F0607BE2-1534-4079-A660-757FA4BEA80B}"/>
              </a:ext>
            </a:extLst>
          </p:cNvPr>
          <p:cNvSpPr/>
          <p:nvPr/>
        </p:nvSpPr>
        <p:spPr>
          <a:xfrm>
            <a:off x="7370304" y="2936215"/>
            <a:ext cx="1507385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altLang="ko-KR" sz="105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sym typeface="Arial"/>
              </a:rPr>
              <a:t>Берзин Кирилл Владимирович</a:t>
            </a: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3 курса КрИЖТ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моделирование,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анимация, Программирование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altLang="ko-KR" sz="105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B7D7F41-032A-4DDB-AD1E-E84EFE991840}"/>
              </a:ext>
            </a:extLst>
          </p:cNvPr>
          <p:cNvSpPr txBox="1"/>
          <p:nvPr/>
        </p:nvSpPr>
        <p:spPr>
          <a:xfrm>
            <a:off x="1927377" y="2989435"/>
            <a:ext cx="16763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Блинков Алексей Константинович</a:t>
            </a:r>
            <a:endParaRPr lang="en-US" sz="105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 КрИЖТ, 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5 курса КрИЖТ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моделирование,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анимация, Программирование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447F613-C7AA-4551-852D-5229E9CD8623}"/>
              </a:ext>
            </a:extLst>
          </p:cNvPr>
          <p:cNvSpPr txBox="1"/>
          <p:nvPr/>
        </p:nvSpPr>
        <p:spPr>
          <a:xfrm>
            <a:off x="227476" y="2993610"/>
            <a:ext cx="15275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Бойков Евгений</a:t>
            </a:r>
          </a:p>
          <a:p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Викторович</a:t>
            </a:r>
            <a:endParaRPr lang="en-US" sz="105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канд.пед.наук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дистанционного обучения </a:t>
            </a:r>
            <a:r>
              <a:rPr lang="ru-RU" sz="105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КрИЖТ</a:t>
            </a:r>
            <a:endParaRPr lang="ru-RU" sz="10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проекта,</a:t>
            </a: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методики и сценариев обучения,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</a:t>
            </a:r>
            <a:endParaRPr lang="ru-RU" sz="10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4A8440A3-FC05-488E-8B2D-1136DE3244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9" t="20000" r="42394" b="20548"/>
          <a:stretch/>
        </p:blipFill>
        <p:spPr>
          <a:xfrm>
            <a:off x="3736597" y="949268"/>
            <a:ext cx="1661769" cy="1857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E6F5EC-F8D8-41D0-8511-BA098E759F65}"/>
              </a:ext>
            </a:extLst>
          </p:cNvPr>
          <p:cNvSpPr txBox="1"/>
          <p:nvPr/>
        </p:nvSpPr>
        <p:spPr>
          <a:xfrm>
            <a:off x="3700278" y="2989435"/>
            <a:ext cx="16763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Руденко Кристина Владимировна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5 курса КрИЖТ</a:t>
            </a:r>
            <a:b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Аналитика проекта,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PR-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менеджер, экономика проекта, налаживание связей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7C24BE04-CD68-4673-BD0D-DB866BBBE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700" y="949240"/>
            <a:ext cx="1445012" cy="1857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159F4D70-5210-4C47-B5A3-6F0E809BD6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8088" r="15316" b="13739"/>
          <a:stretch/>
        </p:blipFill>
        <p:spPr>
          <a:xfrm>
            <a:off x="288802" y="949239"/>
            <a:ext cx="1445013" cy="18796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6" name="object 6">
            <a:extLst>
              <a:ext uri="{FF2B5EF4-FFF2-40B4-BE49-F238E27FC236}">
                <a16:creationId xmlns:a16="http://schemas.microsoft.com/office/drawing/2014/main" xmlns="" id="{E627848B-EAF8-4E3E-8698-EF4033A11AB4}"/>
              </a:ext>
            </a:extLst>
          </p:cNvPr>
          <p:cNvGrpSpPr/>
          <p:nvPr/>
        </p:nvGrpSpPr>
        <p:grpSpPr>
          <a:xfrm>
            <a:off x="8340725" y="4679951"/>
            <a:ext cx="550575" cy="323849"/>
            <a:chOff x="453605" y="449999"/>
            <a:chExt cx="567055" cy="351155"/>
          </a:xfrm>
        </p:grpSpPr>
        <p:sp>
          <p:nvSpPr>
            <p:cNvPr id="47" name="object 7">
              <a:extLst>
                <a:ext uri="{FF2B5EF4-FFF2-40B4-BE49-F238E27FC236}">
                  <a16:creationId xmlns:a16="http://schemas.microsoft.com/office/drawing/2014/main" xmlns="" id="{0547717A-B17C-4C87-98A0-1C06A11F54C7}"/>
                </a:ext>
              </a:extLst>
            </p:cNvPr>
            <p:cNvSpPr/>
            <p:nvPr/>
          </p:nvSpPr>
          <p:spPr>
            <a:xfrm>
              <a:off x="453605" y="449999"/>
              <a:ext cx="567055" cy="351155"/>
            </a:xfrm>
            <a:custGeom>
              <a:avLst/>
              <a:gdLst/>
              <a:ahLst/>
              <a:cxnLst/>
              <a:rect l="l" t="t" r="r" b="b"/>
              <a:pathLst>
                <a:path w="567055" h="351155">
                  <a:moveTo>
                    <a:pt x="566648" y="0"/>
                  </a:moveTo>
                  <a:lnTo>
                    <a:pt x="0" y="0"/>
                  </a:lnTo>
                  <a:lnTo>
                    <a:pt x="0" y="350710"/>
                  </a:lnTo>
                  <a:lnTo>
                    <a:pt x="566648" y="350710"/>
                  </a:lnTo>
                  <a:lnTo>
                    <a:pt x="566648" y="0"/>
                  </a:lnTo>
                  <a:close/>
                </a:path>
              </a:pathLst>
            </a:custGeom>
            <a:solidFill>
              <a:srgbClr val="E52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8">
              <a:extLst>
                <a:ext uri="{FF2B5EF4-FFF2-40B4-BE49-F238E27FC236}">
                  <a16:creationId xmlns:a16="http://schemas.microsoft.com/office/drawing/2014/main" xmlns="" id="{39EAE691-59AC-4694-8D3B-CCE1FC941AB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2037" y="537669"/>
              <a:ext cx="392311" cy="175342"/>
            </a:xfrm>
            <a:prstGeom prst="rect">
              <a:avLst/>
            </a:prstGeom>
          </p:spPr>
        </p:pic>
      </p:grpSp>
      <p:pic>
        <p:nvPicPr>
          <p:cNvPr id="49" name="Рисунок 5">
            <a:extLst>
              <a:ext uri="{FF2B5EF4-FFF2-40B4-BE49-F238E27FC236}">
                <a16:creationId xmlns:a16="http://schemas.microsoft.com/office/drawing/2014/main" xmlns="" id="{1C32DC67-4818-4635-93E3-EE5DD7929C0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15265" y="419100"/>
            <a:ext cx="238235" cy="16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Пятиугольник 24">
            <a:extLst>
              <a:ext uri="{FF2B5EF4-FFF2-40B4-BE49-F238E27FC236}">
                <a16:creationId xmlns:a16="http://schemas.microsoft.com/office/drawing/2014/main" xmlns="" id="{C7FC14C1-EF4B-40FF-9592-66984AB63FF9}"/>
              </a:ext>
            </a:extLst>
          </p:cNvPr>
          <p:cNvSpPr/>
          <p:nvPr/>
        </p:nvSpPr>
        <p:spPr>
          <a:xfrm>
            <a:off x="0" y="490429"/>
            <a:ext cx="6609806" cy="276999"/>
          </a:xfrm>
          <a:prstGeom prst="homePlate">
            <a:avLst/>
          </a:prstGeom>
          <a:solidFill>
            <a:srgbClr val="3A5976"/>
          </a:solidFill>
          <a:ln>
            <a:solidFill>
              <a:srgbClr val="3A5976"/>
            </a:solidFill>
          </a:ln>
        </p:spPr>
        <p:txBody>
          <a:bodyPr wrap="square" anchor="t" anchorCtr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Verdana Pro"/>
              </a:rPr>
              <a:t>Команда проекта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572B9BC4-FE92-4A69-A561-0CBACB60FEC5}"/>
              </a:ext>
            </a:extLst>
          </p:cNvPr>
          <p:cNvSpPr/>
          <p:nvPr/>
        </p:nvSpPr>
        <p:spPr>
          <a:xfrm>
            <a:off x="0" y="118565"/>
            <a:ext cx="863013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Verdana Pro"/>
                <a:ea typeface="Verdana" pitchFamily="34" charset="0"/>
                <a:cs typeface="Verdana" pitchFamily="34" charset="0"/>
              </a:rPr>
              <a:t>Оперативный штаб по ликвидации происшествий на железнодорожном транспорте в VR</a:t>
            </a:r>
          </a:p>
        </p:txBody>
      </p:sp>
      <p:sp>
        <p:nvSpPr>
          <p:cNvPr id="52" name="Номер слайда 2">
            <a:extLst>
              <a:ext uri="{FF2B5EF4-FFF2-40B4-BE49-F238E27FC236}">
                <a16:creationId xmlns:a16="http://schemas.microsoft.com/office/drawing/2014/main" xmlns="" id="{7C99ECBF-C12D-42D6-A257-BE84AC96BF45}"/>
              </a:ext>
            </a:extLst>
          </p:cNvPr>
          <p:cNvSpPr txBox="1">
            <a:spLocks/>
          </p:cNvSpPr>
          <p:nvPr/>
        </p:nvSpPr>
        <p:spPr>
          <a:xfrm>
            <a:off x="0" y="4869656"/>
            <a:ext cx="50322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6047ED1-E8C4-4820-ACF6-4A5746B4AAF4}" type="slidenum">
              <a:rPr lang="ru-RU" sz="1400" smtClean="0">
                <a:solidFill>
                  <a:srgbClr val="2E75B6"/>
                </a:solidFill>
                <a:latin typeface="RussianRail G Pro" pitchFamily="50" charset="-52"/>
              </a:rPr>
              <a:pPr algn="l"/>
              <a:t>6</a:t>
            </a:fld>
            <a:endParaRPr lang="ru-RU" sz="1400" dirty="0">
              <a:solidFill>
                <a:srgbClr val="2E75B6"/>
              </a:solidFill>
              <a:latin typeface="RussianRail G Pro" pitchFamily="50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572B9BC4-FE92-4A69-A561-0CBACB60FEC5}"/>
              </a:ext>
            </a:extLst>
          </p:cNvPr>
          <p:cNvSpPr/>
          <p:nvPr/>
        </p:nvSpPr>
        <p:spPr>
          <a:xfrm>
            <a:off x="653864" y="118565"/>
            <a:ext cx="863013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Verdana Pro"/>
                <a:ea typeface="Verdana" pitchFamily="34" charset="0"/>
                <a:cs typeface="Verdana" pitchFamily="34" charset="0"/>
              </a:rPr>
              <a:t>Оперативный штаб по ликвидации происшествий на железнодорожном транспорте в VR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BDA13DA-5ABD-4EF2-948E-FCFEB9E519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3864" y="3664762"/>
            <a:ext cx="2038350" cy="440323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8E9ECD15-676E-4ADF-9631-2AE630BFE94C}"/>
              </a:ext>
            </a:extLst>
          </p:cNvPr>
          <p:cNvSpPr txBox="1">
            <a:spLocks/>
          </p:cNvSpPr>
          <p:nvPr/>
        </p:nvSpPr>
        <p:spPr>
          <a:xfrm>
            <a:off x="485775" y="1718410"/>
            <a:ext cx="8172449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>
              <a:defRPr sz="4000" b="1" i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ctr"/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Научим виртуально чтобы уметь реально</a:t>
            </a:r>
          </a:p>
        </p:txBody>
      </p:sp>
      <p:pic>
        <p:nvPicPr>
          <p:cNvPr id="23" name="Picture 2" descr="https://cdn.dribbble.com/users/479536/screenshots/5628693/vestate_logo_virtual_reality_logo_4x.jpg">
            <a:extLst>
              <a:ext uri="{FF2B5EF4-FFF2-40B4-BE49-F238E27FC236}">
                <a16:creationId xmlns:a16="http://schemas.microsoft.com/office/drawing/2014/main" xmlns="" id="{EE2ED439-EE1D-42E0-A1B7-5A6A0056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30" y="560415"/>
            <a:ext cx="1642973" cy="12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3E1966-E4F6-4FC1-A7D8-6E3A0A646640}"/>
              </a:ext>
            </a:extLst>
          </p:cNvPr>
          <p:cNvSpPr txBox="1"/>
          <p:nvPr/>
        </p:nvSpPr>
        <p:spPr>
          <a:xfrm>
            <a:off x="3177989" y="3515591"/>
            <a:ext cx="40010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Красноярский институт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железнодорожного транспорта –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филиал ИрГУПС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C6117A2-F9BD-4A56-83AD-9990BD399D4D}"/>
              </a:ext>
            </a:extLst>
          </p:cNvPr>
          <p:cNvSpPr/>
          <p:nvPr/>
        </p:nvSpPr>
        <p:spPr>
          <a:xfrm>
            <a:off x="6440720" y="3664762"/>
            <a:ext cx="1893656" cy="523220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+7 908 204 34 07</a:t>
            </a:r>
          </a:p>
          <a:p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yemedia@ya.ru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9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4601" y="218236"/>
            <a:ext cx="6629400" cy="461665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RussianRail G Pro" pitchFamily="50" charset="-52"/>
            </a:endParaRPr>
          </a:p>
        </p:txBody>
      </p:sp>
      <p:sp>
        <p:nvSpPr>
          <p:cNvPr id="100" name="TextBox 31"/>
          <p:cNvSpPr txBox="1">
            <a:spLocks noChangeArrowheads="1"/>
          </p:cNvSpPr>
          <p:nvPr/>
        </p:nvSpPr>
        <p:spPr bwMode="auto">
          <a:xfrm>
            <a:off x="6622961" y="1178604"/>
            <a:ext cx="1718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Verdana Pro"/>
              </a:rPr>
              <a:t>Дежурный  режим</a:t>
            </a:r>
            <a:br>
              <a:rPr lang="ru-RU" sz="700" dirty="0">
                <a:solidFill>
                  <a:schemeClr val="bg1"/>
                </a:solidFill>
                <a:latin typeface="Verdana Pro"/>
              </a:rPr>
            </a:br>
            <a:r>
              <a:rPr lang="ru-RU" sz="700" dirty="0">
                <a:solidFill>
                  <a:schemeClr val="bg1"/>
                </a:solidFill>
                <a:latin typeface="Verdana Pro"/>
              </a:rPr>
              <a:t>2 ЛК</a:t>
            </a:r>
          </a:p>
        </p:txBody>
      </p:sp>
      <p:sp>
        <p:nvSpPr>
          <p:cNvPr id="101" name="Прямоугольник 32"/>
          <p:cNvSpPr>
            <a:spLocks noChangeArrowheads="1"/>
          </p:cNvSpPr>
          <p:nvPr/>
        </p:nvSpPr>
        <p:spPr bwMode="auto">
          <a:xfrm>
            <a:off x="6616678" y="2097102"/>
            <a:ext cx="14110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Verdana Pro"/>
              </a:rPr>
              <a:t>Рабочий режим</a:t>
            </a:r>
            <a:br>
              <a:rPr lang="ru-RU" sz="700" dirty="0">
                <a:solidFill>
                  <a:schemeClr val="bg1"/>
                </a:solidFill>
                <a:latin typeface="Verdana Pro"/>
              </a:rPr>
            </a:br>
            <a:r>
              <a:rPr lang="ru-RU" sz="700" dirty="0">
                <a:solidFill>
                  <a:schemeClr val="bg1"/>
                </a:solidFill>
                <a:latin typeface="Verdana Pro"/>
              </a:rPr>
              <a:t> 5 ЛК</a:t>
            </a:r>
          </a:p>
        </p:txBody>
      </p:sp>
      <p:grpSp>
        <p:nvGrpSpPr>
          <p:cNvPr id="2" name="object 6"/>
          <p:cNvGrpSpPr/>
          <p:nvPr/>
        </p:nvGrpSpPr>
        <p:grpSpPr>
          <a:xfrm>
            <a:off x="8328025" y="4648201"/>
            <a:ext cx="550575" cy="323849"/>
            <a:chOff x="453605" y="449999"/>
            <a:chExt cx="567055" cy="351155"/>
          </a:xfrm>
        </p:grpSpPr>
        <p:sp>
          <p:nvSpPr>
            <p:cNvPr id="65" name="object 7"/>
            <p:cNvSpPr/>
            <p:nvPr/>
          </p:nvSpPr>
          <p:spPr>
            <a:xfrm>
              <a:off x="453605" y="449999"/>
              <a:ext cx="567055" cy="351155"/>
            </a:xfrm>
            <a:custGeom>
              <a:avLst/>
              <a:gdLst/>
              <a:ahLst/>
              <a:cxnLst/>
              <a:rect l="l" t="t" r="r" b="b"/>
              <a:pathLst>
                <a:path w="567055" h="351155">
                  <a:moveTo>
                    <a:pt x="566648" y="0"/>
                  </a:moveTo>
                  <a:lnTo>
                    <a:pt x="0" y="0"/>
                  </a:lnTo>
                  <a:lnTo>
                    <a:pt x="0" y="350710"/>
                  </a:lnTo>
                  <a:lnTo>
                    <a:pt x="566648" y="350710"/>
                  </a:lnTo>
                  <a:lnTo>
                    <a:pt x="566648" y="0"/>
                  </a:lnTo>
                  <a:close/>
                </a:path>
              </a:pathLst>
            </a:custGeom>
            <a:solidFill>
              <a:srgbClr val="E52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037" y="537669"/>
              <a:ext cx="392311" cy="175342"/>
            </a:xfrm>
            <a:prstGeom prst="rect">
              <a:avLst/>
            </a:prstGeom>
          </p:spPr>
        </p:pic>
      </p:grpSp>
      <p:pic>
        <p:nvPicPr>
          <p:cNvPr id="7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265" y="258305"/>
            <a:ext cx="238235" cy="16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Номер слайда 2"/>
          <p:cNvSpPr txBox="1">
            <a:spLocks/>
          </p:cNvSpPr>
          <p:nvPr/>
        </p:nvSpPr>
        <p:spPr>
          <a:xfrm>
            <a:off x="0" y="4869656"/>
            <a:ext cx="50322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6047ED1-E8C4-4820-ACF6-4A5746B4AAF4}" type="slidenum">
              <a:rPr lang="ru-RU" sz="1400" smtClean="0">
                <a:solidFill>
                  <a:srgbClr val="339933"/>
                </a:solidFill>
                <a:latin typeface="RussianRail G Pro" pitchFamily="50" charset="-52"/>
              </a:rPr>
              <a:pPr algn="l"/>
              <a:t>8</a:t>
            </a:fld>
            <a:endParaRPr lang="ru-RU" sz="1400" dirty="0">
              <a:solidFill>
                <a:srgbClr val="339933"/>
              </a:solidFill>
              <a:latin typeface="RussianRail G Pro" pitchFamily="50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A3AC4DF-197D-41DD-AB1F-1A8509ACBE9A}"/>
              </a:ext>
            </a:extLst>
          </p:cNvPr>
          <p:cNvSpPr/>
          <p:nvPr/>
        </p:nvSpPr>
        <p:spPr>
          <a:xfrm>
            <a:off x="272791" y="171450"/>
            <a:ext cx="863013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Verdana Pro"/>
                <a:ea typeface="Verdana" pitchFamily="34" charset="0"/>
                <a:cs typeface="Verdana" pitchFamily="34" charset="0"/>
              </a:rPr>
              <a:t>Оперативный штаб по ликвидации происшествий на железнодорожном транспорте в VR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D9F0EC-6E50-4D04-8B0E-689946606D85}"/>
              </a:ext>
            </a:extLst>
          </p:cNvPr>
          <p:cNvSpPr txBox="1"/>
          <p:nvPr/>
        </p:nvSpPr>
        <p:spPr>
          <a:xfrm>
            <a:off x="272790" y="1080843"/>
            <a:ext cx="440156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1. Трехмерная локация оперативного штаба.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2. Мультиплеер (возможность совместной работы) до 20 человек.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3. Голосовой чат (возможность прямого общения по средствам микрофона).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4. Аватар участника.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5. Подпрограмма интерактивного взаимодействия с трехмерными моделями (руки, возможность захвата предметов, указка, телепорт).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6. Участок железной дороги с контактной сетью.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7. 3D-модели подвижного состава (полувагон, цистерна, хоппер, тепловоз, кран ЕДК-1000).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8. Программный код определяющий положение вагона относительно пути (концепт требующий доработки).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9. Подпрограмма формирования диаграммы </a:t>
            </a:r>
            <a:r>
              <a:rPr lang="ru-RU" sz="1100" dirty="0" err="1">
                <a:solidFill>
                  <a:schemeClr val="bg2">
                    <a:lumMod val="25000"/>
                  </a:schemeClr>
                </a:solidFill>
                <a:latin typeface="Verdana Pro"/>
              </a:rPr>
              <a:t>Ганта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 (концепт требующий доработки).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10. Подпрограмма библиотеки нормативных документов (концепт требующий доработки).</a:t>
            </a:r>
          </a:p>
          <a:p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Verdana Pro"/>
              </a:rPr>
              <a:t>11. VR-тренажер крана ЕДК-1000 (модель кабины, подпрограммы управления, физическая модель, требуется доработка в части настройки параметров крана).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EDB4B0D-2A3D-45EA-8205-55D08846B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159" y="838822"/>
            <a:ext cx="4385841" cy="2327969"/>
          </a:xfrm>
          <a:prstGeom prst="rect">
            <a:avLst/>
          </a:prstGeom>
        </p:spPr>
      </p:pic>
      <p:sp>
        <p:nvSpPr>
          <p:cNvPr id="15" name="Пятиугольник 14"/>
          <p:cNvSpPr/>
          <p:nvPr/>
        </p:nvSpPr>
        <p:spPr>
          <a:xfrm>
            <a:off x="0" y="554492"/>
            <a:ext cx="4076910" cy="276999"/>
          </a:xfrm>
          <a:prstGeom prst="homePlate">
            <a:avLst/>
          </a:prstGeom>
          <a:solidFill>
            <a:srgbClr val="3A5976"/>
          </a:solidFill>
          <a:ln>
            <a:solidFill>
              <a:srgbClr val="3A5976"/>
            </a:solidFill>
          </a:ln>
        </p:spPr>
        <p:txBody>
          <a:bodyPr wrap="square" anchor="t" anchorCtr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Verdana Pro" pitchFamily="34" charset="0"/>
              </a:rPr>
              <a:t>УРОВЕНЬ ПРОРАБОТКИ</a:t>
            </a:r>
            <a:r>
              <a:rPr lang="ru-RU" sz="1050" b="1" dirty="0">
                <a:solidFill>
                  <a:schemeClr val="bg1"/>
                </a:solidFill>
                <a:latin typeface="Verdana Pro" pitchFamily="34" charset="0"/>
              </a:rPr>
              <a:t>:</a:t>
            </a:r>
            <a:endParaRPr lang="ru-RU" sz="800" b="1" dirty="0">
              <a:solidFill>
                <a:schemeClr val="bg1"/>
              </a:solidFill>
              <a:latin typeface="Verdana Pro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CFC79D-9C4F-4E37-A6BB-F7351507B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158" y="3015600"/>
            <a:ext cx="4385842" cy="21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33624</TotalTime>
  <Words>481</Words>
  <Application>Microsoft Office PowerPoint</Application>
  <PresentationFormat>Экран (16:9)</PresentationFormat>
  <Paragraphs>101</Paragraphs>
  <Slides>8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맑은 고딕</vt:lpstr>
      <vt:lpstr>Arial</vt:lpstr>
      <vt:lpstr>Calibri</vt:lpstr>
      <vt:lpstr>Calibri Light</vt:lpstr>
      <vt:lpstr>RussianRail G Pro</vt:lpstr>
      <vt:lpstr>Tahoma</vt:lpstr>
      <vt:lpstr>Verdana</vt:lpstr>
      <vt:lpstr>Verdana Pro</vt:lpstr>
      <vt:lpstr>1_Тема Office</vt:lpstr>
      <vt:lpstr>2_Тема Office</vt:lpstr>
      <vt:lpstr>Университетское предпринимательство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</dc:creator>
  <cp:lastModifiedBy>inetuser</cp:lastModifiedBy>
  <cp:revision>2662</cp:revision>
  <cp:lastPrinted>2018-10-16T10:45:48Z</cp:lastPrinted>
  <dcterms:created xsi:type="dcterms:W3CDTF">2017-10-02T15:24:46Z</dcterms:created>
  <dcterms:modified xsi:type="dcterms:W3CDTF">2022-12-19T05:35:07Z</dcterms:modified>
</cp:coreProperties>
</file>