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60" r:id="rId4"/>
    <p:sldId id="275" r:id="rId5"/>
    <p:sldId id="290" r:id="rId6"/>
    <p:sldId id="295" r:id="rId7"/>
    <p:sldId id="296" r:id="rId8"/>
    <p:sldId id="278" r:id="rId9"/>
    <p:sldId id="280" r:id="rId10"/>
    <p:sldId id="277" r:id="rId11"/>
    <p:sldId id="282" r:id="rId12"/>
    <p:sldId id="283" r:id="rId13"/>
    <p:sldId id="284" r:id="rId14"/>
    <p:sldId id="285" r:id="rId15"/>
    <p:sldId id="297" r:id="rId16"/>
    <p:sldId id="298" r:id="rId17"/>
    <p:sldId id="299" r:id="rId18"/>
    <p:sldId id="300" r:id="rId19"/>
    <p:sldId id="303" r:id="rId20"/>
    <p:sldId id="304" r:id="rId21"/>
    <p:sldId id="305" r:id="rId22"/>
    <p:sldId id="312" r:id="rId23"/>
    <p:sldId id="314" r:id="rId24"/>
    <p:sldId id="317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6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8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35" y="277218"/>
            <a:ext cx="8233132" cy="114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435" y="1600305"/>
            <a:ext cx="8233132" cy="2189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435" y="3940909"/>
            <a:ext cx="8233132" cy="2189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EF77-7936-4BF2-AC71-C10B8BC2329D}" type="datetime1">
              <a:rPr lang="ru-RU"/>
              <a:pPr>
                <a:defRPr/>
              </a:pPr>
              <a:t>05.04.2020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ACAD-B3BE-4D8D-9516-C7E43A536FC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6161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35" y="277218"/>
            <a:ext cx="8233132" cy="1140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434" y="1600305"/>
            <a:ext cx="4056010" cy="4529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32557" y="1600305"/>
            <a:ext cx="4056010" cy="4529997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C232-55FA-4E65-989B-37FD92A4B10A}" type="datetime1">
              <a:rPr lang="ru-RU"/>
              <a:pPr>
                <a:defRPr/>
              </a:pPr>
              <a:t>05.04.2020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C1E33-8ABC-455E-8846-389BE30E108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89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8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9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6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6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9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7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4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DA27-6820-4367-84A5-AEFD1C1F5C8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2D68-D5DB-4EFD-8168-90417D4F6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Порядок разработки тестов и формы тестовых заданий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9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>
                <a:solidFill>
                  <a:schemeClr val="tx1"/>
                </a:solidFill>
                <a:latin typeface="Times New Roman" pitchFamily="18" charset="0"/>
              </a:rPr>
              <a:t>Надежность теста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b="1" i="1" smtClean="0">
              <a:solidFill>
                <a:srgbClr val="E50515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– это степень точности, с которой тест измеряет уровень знаний, характеристику личности или определенное свойство. </a:t>
            </a:r>
          </a:p>
        </p:txBody>
      </p:sp>
    </p:spTree>
    <p:extLst>
      <p:ext uri="{BB962C8B-B14F-4D97-AF65-F5344CB8AC3E}">
        <p14:creationId xmlns:p14="http://schemas.microsoft.com/office/powerpoint/2010/main" val="35646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Эффективность теста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эффективным можно назвать тест, если он лучше, чем другие тесты, измеряет знания студентов интересующего уровня подготовленности, с меньшим числом заданий, качественнее, быстрее, дешевле. </a:t>
            </a:r>
          </a:p>
        </p:txBody>
      </p:sp>
    </p:spTree>
    <p:extLst>
      <p:ext uri="{BB962C8B-B14F-4D97-AF65-F5344CB8AC3E}">
        <p14:creationId xmlns:p14="http://schemas.microsoft.com/office/powerpoint/2010/main" val="3632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тестовых технологий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283450" cy="460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Высокая научная обоснованность самого теста, позволяющая получать объективированные оценки уровня подготовленности испытуемых;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Технологичность тестовых методов;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Точность измерений;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800" dirty="0" smtClean="0">
                <a:solidFill>
                  <a:srgbClr val="770767"/>
                </a:solidFill>
                <a:latin typeface="Times New Roman" pitchFamily="18" charset="0"/>
                <a:cs typeface="Times New Roman" pitchFamily="18" charset="0"/>
              </a:rPr>
              <a:t>Наличие одинаковых, для всех пользователей, правил проведения педагогического контроля и адекватной интерпретации тестовых результатов;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smtClean="0"/>
              <a:t> </a:t>
            </a:r>
          </a:p>
        </p:txBody>
      </p:sp>
      <p:pic>
        <p:nvPicPr>
          <p:cNvPr id="26628" name="Picture 4" descr="bar_graph_up_down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765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тестовых технологий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28800"/>
            <a:ext cx="7634288" cy="430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Сочетаемость тестовой технологии с другими современными образовательными технологиями.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Гуманизм процедуры контроля</a:t>
            </a:r>
            <a:r>
              <a:rPr lang="en-US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 учащиеся или студенты находятся в равных условиях (идентичные задания, единые критерии).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самоконтроля для студентов</a:t>
            </a: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27652" name="Picture 4" descr="323teach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4589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85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Недостатки тестовых технологий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54163"/>
            <a:ext cx="8839200" cy="4525962"/>
          </a:xfrm>
        </p:spPr>
        <p:txBody>
          <a:bodyPr/>
          <a:lstStyle/>
          <a:p>
            <a:pPr marL="609600" indent="-609600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Трудности учета психологических особенностей тестируемых.</a:t>
            </a:r>
          </a:p>
          <a:p>
            <a:pPr marL="609600" indent="-609600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Сохраняется возможность угадывания ответа, особенно в заданиях с небольшим количеством предложенных вариантов ответов. </a:t>
            </a:r>
          </a:p>
          <a:p>
            <a:pPr marL="609600" indent="-609600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Невозможно проследить и проанализировать ходы и способы поиска ответа.</a:t>
            </a:r>
          </a:p>
          <a:p>
            <a:pPr marL="609600" indent="-609600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Трудно определить причину ошибок (невнимательность, незнание, опечатка и т.д.).</a:t>
            </a:r>
          </a:p>
        </p:txBody>
      </p:sp>
    </p:spTree>
    <p:extLst>
      <p:ext uri="{BB962C8B-B14F-4D97-AF65-F5344CB8AC3E}">
        <p14:creationId xmlns:p14="http://schemas.microsoft.com/office/powerpoint/2010/main" val="138224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Общие требования к составлению тестовых заданий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Содержание </a:t>
            </a:r>
            <a:r>
              <a:rPr lang="ru-RU" dirty="0"/>
              <a:t>задания должно отвечать программным требованиям и отражать содержание </a:t>
            </a:r>
            <a:r>
              <a:rPr lang="ru-RU" dirty="0" smtClean="0"/>
              <a:t>обучения</a:t>
            </a:r>
          </a:p>
          <a:p>
            <a:r>
              <a:rPr lang="ru-RU" dirty="0"/>
              <a:t>Вопрос или утверждение должны содержать одну законченную мысль и быть четко </a:t>
            </a:r>
            <a:r>
              <a:rPr lang="ru-RU" dirty="0" smtClean="0"/>
              <a:t>сформулированы</a:t>
            </a:r>
          </a:p>
          <a:p>
            <a:r>
              <a:rPr lang="ru-RU" dirty="0"/>
              <a:t>Рекомендовано не использовать вводные фразы, пространные утверждения и слова, содержащие неопределенность, такие как: иногда, часто, всегда, все, </a:t>
            </a:r>
            <a:r>
              <a:rPr lang="ru-RU" dirty="0" smtClean="0"/>
              <a:t>никогда</a:t>
            </a:r>
          </a:p>
          <a:p>
            <a:r>
              <a:rPr lang="ru-RU" dirty="0"/>
              <a:t>Не следует включать в тест задания провокационного характера, предполагающие появление ошибки</a:t>
            </a:r>
          </a:p>
        </p:txBody>
      </p:sp>
    </p:spTree>
    <p:extLst>
      <p:ext uri="{BB962C8B-B14F-4D97-AF65-F5344CB8AC3E}">
        <p14:creationId xmlns:p14="http://schemas.microsoft.com/office/powerpoint/2010/main" val="3483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Общие требования к составлению тестовых заданий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содержании задания следует избегать отрицания </a:t>
            </a:r>
          </a:p>
          <a:p>
            <a:r>
              <a:rPr lang="ru-RU" dirty="0" smtClean="0"/>
              <a:t>Не </a:t>
            </a:r>
            <a:r>
              <a:rPr lang="ru-RU" dirty="0"/>
              <a:t>рекомендуется упрощать вопрос </a:t>
            </a:r>
          </a:p>
          <a:p>
            <a:r>
              <a:rPr lang="ru-RU" dirty="0" smtClean="0"/>
              <a:t>Правильные </a:t>
            </a:r>
            <a:r>
              <a:rPr lang="ru-RU" dirty="0"/>
              <a:t>ответы должны быть точными и краткими, варианты ответов грамматически согласованы с основной частью задания </a:t>
            </a:r>
          </a:p>
          <a:p>
            <a:r>
              <a:rPr lang="ru-RU" dirty="0" smtClean="0"/>
              <a:t>Ответ </a:t>
            </a:r>
            <a:r>
              <a:rPr lang="ru-RU" dirty="0"/>
              <a:t>на последующий вопрос не должен зависеть от предыдущих ответов </a:t>
            </a:r>
          </a:p>
          <a:p>
            <a:r>
              <a:rPr lang="ru-RU" dirty="0" smtClean="0"/>
              <a:t>Правильные </a:t>
            </a:r>
            <a:r>
              <a:rPr lang="ru-RU" dirty="0"/>
              <a:t>и неправильные ответы должны быть однозначны по содержанию, структуре и общему количеству слов. </a:t>
            </a:r>
            <a:endParaRPr lang="ru-RU" dirty="0" smtClean="0"/>
          </a:p>
          <a:p>
            <a:r>
              <a:rPr lang="ru-RU" dirty="0"/>
              <a:t>Не рекомендовано использовать ответы: «ни один из перечисленных», «все перечисленные»</a:t>
            </a:r>
          </a:p>
        </p:txBody>
      </p:sp>
    </p:spTree>
    <p:extLst>
      <p:ext uri="{BB962C8B-B14F-4D97-AF65-F5344CB8AC3E}">
        <p14:creationId xmlns:p14="http://schemas.microsoft.com/office/powerpoint/2010/main" val="25166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Общие требования к составлению тестовых заданий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Необходимо, чтобы различие между вариантами ответов были точны и отсутствовали повторения </a:t>
            </a:r>
          </a:p>
          <a:p>
            <a:r>
              <a:rPr lang="ru-RU" dirty="0" smtClean="0"/>
              <a:t>Номер </a:t>
            </a:r>
            <a:r>
              <a:rPr lang="ru-RU" dirty="0"/>
              <a:t>правильного ответа не должен повторяться от вопроса к вопросу </a:t>
            </a:r>
          </a:p>
          <a:p>
            <a:pPr fontAlgn="base"/>
            <a:r>
              <a:rPr lang="ru-RU" dirty="0" smtClean="0"/>
              <a:t>Формулировка </a:t>
            </a:r>
            <a:r>
              <a:rPr lang="ru-RU" dirty="0"/>
              <a:t>ответа должна быть короче </a:t>
            </a:r>
            <a:r>
              <a:rPr lang="ru-RU" dirty="0" smtClean="0"/>
              <a:t>вопроса</a:t>
            </a:r>
            <a:endParaRPr lang="ru-RU" dirty="0"/>
          </a:p>
          <a:p>
            <a:pPr lvl="0" fontAlgn="base"/>
            <a:r>
              <a:rPr lang="ru-RU" dirty="0"/>
              <a:t>Запрещается наличие повторяющихся фраз в вариантах ответа </a:t>
            </a:r>
          </a:p>
          <a:p>
            <a:pPr fontAlgn="base"/>
            <a:r>
              <a:rPr lang="ru-RU" dirty="0" smtClean="0"/>
              <a:t>В </a:t>
            </a:r>
            <a:r>
              <a:rPr lang="ru-RU" dirty="0"/>
              <a:t>вопросах открытой формы не следует допускать более трех пропусков подряд </a:t>
            </a:r>
          </a:p>
          <a:p>
            <a:r>
              <a:rPr lang="ru-RU" dirty="0" smtClean="0"/>
              <a:t>Дополнения </a:t>
            </a:r>
            <a:r>
              <a:rPr lang="ru-RU" dirty="0"/>
              <a:t>рекомендуется ставить в конце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8105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Общие требования к составлению тестовых заданий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В вопросах типа «множественный выбор» ответов должно быть больше 3-х, но меньше 7.</a:t>
            </a:r>
          </a:p>
          <a:p>
            <a:pPr fontAlgn="base"/>
            <a:r>
              <a:rPr lang="ru-RU" dirty="0" smtClean="0"/>
              <a:t>Ни </a:t>
            </a:r>
            <a:r>
              <a:rPr lang="ru-RU" dirty="0"/>
              <a:t>в формулировке самого вопроса, ни в ответах не должно быть подсказок.</a:t>
            </a:r>
          </a:p>
          <a:p>
            <a:pPr fontAlgn="base"/>
            <a:r>
              <a:rPr lang="ru-RU" dirty="0" smtClean="0"/>
              <a:t>Содержание </a:t>
            </a:r>
            <a:r>
              <a:rPr lang="ru-RU" dirty="0"/>
              <a:t>вопроса не должно содержать повторов, двойных отрицаний и сленга</a:t>
            </a:r>
            <a:r>
              <a:rPr lang="ru-RU"/>
              <a:t>. </a:t>
            </a:r>
            <a:endParaRPr lang="ru-RU" dirty="0"/>
          </a:p>
          <a:p>
            <a:pPr fontAlgn="base"/>
            <a:r>
              <a:rPr lang="ru-RU" dirty="0" smtClean="0"/>
              <a:t>По </a:t>
            </a:r>
            <a:r>
              <a:rPr lang="ru-RU" dirty="0"/>
              <a:t>возможности, текст вопроса не должен содержать сложноподчиненные конструкции.</a:t>
            </a:r>
          </a:p>
          <a:p>
            <a:pPr fontAlgn="base"/>
            <a:r>
              <a:rPr lang="ru-RU" dirty="0" smtClean="0"/>
              <a:t>Среднее </a:t>
            </a:r>
            <a:r>
              <a:rPr lang="ru-RU" dirty="0"/>
              <a:t>время решения вопроса – не более 2-3 минут.</a:t>
            </a:r>
          </a:p>
          <a:p>
            <a:r>
              <a:rPr lang="ru-RU" dirty="0" smtClean="0"/>
              <a:t>Желательно </a:t>
            </a:r>
            <a:r>
              <a:rPr lang="ru-RU" dirty="0"/>
              <a:t>использование рисунков, формул и других поясняющих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7232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Особенности построения задания на установление соответствия: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615238" cy="48466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i="1" smtClean="0"/>
          </a:p>
          <a:p>
            <a:pPr algn="ctr" eaLnBrk="1" hangingPunct="1">
              <a:buFontTx/>
              <a:buNone/>
            </a:pPr>
            <a:r>
              <a:rPr lang="ru-RU" altLang="ru-RU" i="1" smtClean="0"/>
              <a:t>- задание должно состоять из однородных элементов, обобщенных до двух множеств и формулирования критерия их соответствия </a:t>
            </a:r>
          </a:p>
        </p:txBody>
      </p:sp>
    </p:spTree>
    <p:extLst>
      <p:ext uri="{BB962C8B-B14F-4D97-AF65-F5344CB8AC3E}">
        <p14:creationId xmlns:p14="http://schemas.microsoft.com/office/powerpoint/2010/main" val="19702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подходы к разработке тестовых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 начала создания Банка вопросов Вам следует определиться, какова будет структура будущего фонда оценочных средств (ФОС).</a:t>
            </a:r>
          </a:p>
          <a:p>
            <a:r>
              <a:rPr lang="ru-RU" dirty="0" smtClean="0"/>
              <a:t>Вопросы следует группировать по категориям:</a:t>
            </a:r>
          </a:p>
          <a:p>
            <a:pPr lvl="1"/>
            <a:r>
              <a:rPr lang="ru-RU" b="1" dirty="0" smtClean="0"/>
              <a:t>темы</a:t>
            </a:r>
            <a:r>
              <a:rPr lang="ru-RU" dirty="0" smtClean="0"/>
              <a:t> (модули);</a:t>
            </a:r>
          </a:p>
          <a:p>
            <a:pPr lvl="1"/>
            <a:r>
              <a:rPr lang="ru-RU" b="1" dirty="0" smtClean="0"/>
              <a:t>компетенции</a:t>
            </a:r>
            <a:r>
              <a:rPr lang="ru-RU" dirty="0" smtClean="0"/>
              <a:t>;</a:t>
            </a:r>
          </a:p>
          <a:p>
            <a:pPr lvl="1"/>
            <a:r>
              <a:rPr lang="ru-RU" b="1" dirty="0" smtClean="0"/>
              <a:t>уровни</a:t>
            </a:r>
            <a:r>
              <a:rPr lang="ru-RU" dirty="0" smtClean="0"/>
              <a:t> (оценка знаний, умений</a:t>
            </a:r>
            <a:r>
              <a:rPr lang="ru-RU" dirty="0"/>
              <a:t>, навыков </a:t>
            </a:r>
            <a:r>
              <a:rPr lang="ru-RU" dirty="0" smtClean="0"/>
              <a:t>и/или </a:t>
            </a:r>
            <a:r>
              <a:rPr lang="ru-RU" dirty="0"/>
              <a:t>опыта </a:t>
            </a:r>
            <a:r>
              <a:rPr lang="ru-RU" dirty="0" smtClean="0"/>
              <a:t>деятельности обучающегося).</a:t>
            </a:r>
            <a:endParaRPr lang="ru-RU" dirty="0"/>
          </a:p>
          <a:p>
            <a:pPr marL="457200" lvl="1" indent="0">
              <a:buNone/>
            </a:pPr>
            <a:r>
              <a:rPr lang="ru-RU" dirty="0" smtClean="0"/>
              <a:t>Такой подход позволит Вам в будущем создавать качественные тесты.</a:t>
            </a:r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85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Особенности построения задания на установление соответствия: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9725"/>
            <a:ext cx="7696200" cy="48466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smtClean="0"/>
              <a:t>Построение задания всегда начинается со слова «Соответствие….»  </a:t>
            </a:r>
          </a:p>
          <a:p>
            <a:pPr algn="ctr" eaLnBrk="1" hangingPunct="1">
              <a:buFontTx/>
              <a:buNone/>
            </a:pPr>
            <a:endParaRPr lang="ru-RU" altLang="ru-RU" sz="2400" smtClean="0"/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 Далее формулируется обобщающие характеристики этих множеств.</a:t>
            </a:r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Задание строится по схеме: </a:t>
            </a:r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«</a:t>
            </a:r>
            <a:r>
              <a:rPr lang="ru-RU" altLang="ru-RU" sz="2400" i="1" smtClean="0"/>
              <a:t>Соответствие чего? (кого?) чему? (кому?)»</a:t>
            </a:r>
          </a:p>
          <a:p>
            <a:pPr algn="ctr"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</p:txBody>
      </p:sp>
    </p:spTree>
    <p:extLst>
      <p:ext uri="{BB962C8B-B14F-4D97-AF65-F5344CB8AC3E}">
        <p14:creationId xmlns:p14="http://schemas.microsoft.com/office/powerpoint/2010/main" val="36439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Особенности построения задания на установление соответствия: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09725"/>
            <a:ext cx="7715250" cy="48466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2400" smtClean="0"/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Количество элементов одного из множеств всегда должно быть больше другого.</a:t>
            </a:r>
          </a:p>
          <a:p>
            <a:pPr algn="ctr" eaLnBrk="1" hangingPunct="1"/>
            <a:endParaRPr lang="ru-RU" altLang="ru-RU" sz="2400" smtClean="0"/>
          </a:p>
          <a:p>
            <a:pPr algn="ctr" eaLnBrk="1" hangingPunct="1">
              <a:buFontTx/>
              <a:buNone/>
            </a:pPr>
            <a:endParaRPr lang="ru-RU" altLang="ru-RU" sz="2400" smtClean="0"/>
          </a:p>
          <a:p>
            <a:pPr algn="ctr" eaLnBrk="1" hangingPunct="1">
              <a:buFontTx/>
              <a:buNone/>
            </a:pPr>
            <a:r>
              <a:rPr lang="ru-RU" altLang="ru-RU" sz="2400" smtClean="0"/>
              <a:t>Элементы одного множества должны быть однородными и принадлежать одному классу.</a:t>
            </a:r>
          </a:p>
        </p:txBody>
      </p:sp>
    </p:spTree>
    <p:extLst>
      <p:ext uri="{BB962C8B-B14F-4D97-AF65-F5344CB8AC3E}">
        <p14:creationId xmlns:p14="http://schemas.microsoft.com/office/powerpoint/2010/main" val="39465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/>
              <a:t>Примеры построения заданий в тестовой форме на установление соответствия: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981200"/>
            <a:ext cx="8462962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/>
              <a:t>Соответствие окраски баллонов наименованию, хранимого в нем газа:</a:t>
            </a:r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/>
              <a:t>серая                        нефтегаз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/>
              <a:t>темно-зеленая          водород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/>
              <a:t>коричневая               гелий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/>
              <a:t>голубая 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/>
              <a:t>фиолетовая  </a:t>
            </a:r>
          </a:p>
        </p:txBody>
      </p:sp>
    </p:spTree>
    <p:extLst>
      <p:ext uri="{BB962C8B-B14F-4D97-AF65-F5344CB8AC3E}">
        <p14:creationId xmlns:p14="http://schemas.microsoft.com/office/powerpoint/2010/main" val="2321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/>
              <a:t>Соответствие названия стадиальной группы гоминид и рисунка черепа:</a:t>
            </a:r>
            <a:br>
              <a:rPr lang="ru-RU" sz="2800"/>
            </a:br>
            <a:endParaRPr lang="ru-RU" sz="28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/>
              <a:t>австралопитек 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африканский</a:t>
            </a:r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r>
              <a:rPr lang="ru-RU" altLang="ru-RU" sz="2400" smtClean="0"/>
              <a:t>китайский питекантроп</a:t>
            </a:r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endParaRPr lang="ru-RU" altLang="ru-RU" sz="2400" smtClean="0"/>
          </a:p>
          <a:p>
            <a:pPr eaLnBrk="1" hangingPunct="1">
              <a:buFontTx/>
              <a:buNone/>
            </a:pPr>
            <a:r>
              <a:rPr lang="ru-RU" altLang="ru-RU" sz="2400" smtClean="0"/>
              <a:t>неандерталец</a:t>
            </a:r>
          </a:p>
          <a:p>
            <a:pPr eaLnBrk="1" hangingPunct="1">
              <a:buFontTx/>
              <a:buNone/>
            </a:pPr>
            <a:r>
              <a:rPr lang="ru-RU" altLang="ru-RU" sz="2400" b="1" i="1" smtClean="0"/>
              <a:t> 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5219700" y="1196975"/>
          <a:ext cx="1854200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3" imgW="2285714" imgH="2228571" progId="Paint.Picture">
                  <p:embed/>
                </p:oleObj>
              </mc:Choice>
              <mc:Fallback>
                <p:oleObj name="Bitmap Image" r:id="rId3" imgW="2285714" imgH="2228571" progId="Paint.Picture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196975"/>
                        <a:ext cx="1854200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3" name="Object 6"/>
          <p:cNvGraphicFramePr>
            <a:graphicFrameLocks noChangeAspect="1"/>
          </p:cNvGraphicFramePr>
          <p:nvPr/>
        </p:nvGraphicFramePr>
        <p:xfrm>
          <a:off x="5219700" y="3068638"/>
          <a:ext cx="1871663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Bitmap Image" r:id="rId5" imgW="2285714" imgH="2228571" progId="Paint.Picture">
                  <p:embed/>
                </p:oleObj>
              </mc:Choice>
              <mc:Fallback>
                <p:oleObj name="Bitmap Image" r:id="rId5" imgW="2285714" imgH="2228571" progId="Paint.Picture">
                  <p:embed/>
                  <p:pic>
                    <p:nvPicPr>
                      <p:cNvPr id="1946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068638"/>
                        <a:ext cx="1871663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5" name="Object 8"/>
          <p:cNvGraphicFramePr>
            <a:graphicFrameLocks noChangeAspect="1"/>
          </p:cNvGraphicFramePr>
          <p:nvPr/>
        </p:nvGraphicFramePr>
        <p:xfrm>
          <a:off x="5219700" y="4978400"/>
          <a:ext cx="19272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Bitmap Image" r:id="rId7" imgW="2285714" imgH="2228571" progId="Paint.Picture">
                  <p:embed/>
                </p:oleObj>
              </mc:Choice>
              <mc:Fallback>
                <p:oleObj name="Bitmap Image" r:id="rId7" imgW="2285714" imgH="2228571" progId="Paint.Picture">
                  <p:embed/>
                  <p:pic>
                    <p:nvPicPr>
                      <p:cNvPr id="1946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978400"/>
                        <a:ext cx="1927225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812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/>
              <a:t>Соответствие структурных слоев клеток листа   характеристикам: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825" y="1412875"/>
            <a:ext cx="3749675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кожица листа - эпидермис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губчатая паренхима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столбчатая паренхима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проводящий пучок  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929063" y="1817688"/>
            <a:ext cx="4824412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Состоит из бесцветных клеток, выделяющих воскообразное вещество - кутин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Состоит из рыхлых  слоев клеток, содержащих хлоропласты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Состоит из плотных  слоев клеток, содержащих хлоропласты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Представлен ситовидными трубками, сосудами и механическими волокнами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Поры, окруженные замыкающими клетками, содержащими хлоропласты</a:t>
            </a:r>
          </a:p>
        </p:txBody>
      </p:sp>
    </p:spTree>
    <p:extLst>
      <p:ext uri="{BB962C8B-B14F-4D97-AF65-F5344CB8AC3E}">
        <p14:creationId xmlns:p14="http://schemas.microsoft.com/office/powerpoint/2010/main" val="1810483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908720"/>
            <a:ext cx="72728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Задания закрытого типа</a:t>
            </a:r>
          </a:p>
          <a:p>
            <a:endParaRPr lang="ru-RU" sz="2400" b="1" dirty="0"/>
          </a:p>
          <a:p>
            <a:endParaRPr lang="ru-RU" sz="2400" dirty="0"/>
          </a:p>
          <a:p>
            <a:r>
              <a:rPr lang="ru-RU" sz="2800" b="1" dirty="0">
                <a:latin typeface="Times New Roman" pitchFamily="18" charset="0"/>
              </a:rPr>
              <a:t>множественный выбор </a:t>
            </a:r>
            <a:r>
              <a:rPr lang="ru-RU" sz="2800" dirty="0">
                <a:latin typeface="Times New Roman" pitchFamily="18" charset="0"/>
              </a:rPr>
              <a:t>– позволяет выбирать один или несколько правильных ответов из заданного списка</a:t>
            </a:r>
          </a:p>
          <a:p>
            <a:endParaRPr lang="ru-RU" sz="2400" dirty="0"/>
          </a:p>
          <a:p>
            <a:r>
              <a:rPr lang="ru-RU" sz="2800" b="1" dirty="0">
                <a:latin typeface="Times New Roman" pitchFamily="18" charset="0"/>
              </a:rPr>
              <a:t> верно/неверно  </a:t>
            </a:r>
            <a:r>
              <a:rPr lang="ru-RU" sz="2800" dirty="0">
                <a:latin typeface="Times New Roman" pitchFamily="18" charset="0"/>
              </a:rPr>
              <a:t>- вопрос альтернативного типа (да/нет) - самый неиспользуемый</a:t>
            </a:r>
          </a:p>
        </p:txBody>
      </p:sp>
    </p:spTree>
    <p:extLst>
      <p:ext uri="{BB962C8B-B14F-4D97-AF65-F5344CB8AC3E}">
        <p14:creationId xmlns:p14="http://schemas.microsoft.com/office/powerpoint/2010/main" val="940494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Общие рекомендации к составлению заданий в  тестовой форме закрытого типа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00593" y="2011407"/>
            <a:ext cx="8742815" cy="44291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>
                <a:latin typeface="Times New Roman" pitchFamily="18" charset="0"/>
              </a:rPr>
              <a:t>В тексте задания должна быть устранена всякая двусмысленность и неясность  формулировок.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latin typeface="Times New Roman" pitchFamily="18" charset="0"/>
              </a:rPr>
              <a:t>Необходимо соблюдать единый стиль оформления заданий, входящих в один тест.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latin typeface="Times New Roman" pitchFamily="18" charset="0"/>
              </a:rPr>
              <a:t>Содержание ТЗ должно быть ориентировано на получение от тестируемого однозначного ответа.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latin typeface="Times New Roman" pitchFamily="18" charset="0"/>
              </a:rPr>
              <a:t>Основные термины ТЗ должны быть ясно и четко определены.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B1277E6B-3628-4E7B-89BA-3BAA48E2E4CD}" type="slidenum">
              <a:rPr lang="ru-RU" altLang="en-US">
                <a:latin typeface="+mj-lt"/>
              </a:rPr>
              <a:pPr defTabSz="914423">
                <a:defRPr/>
              </a:pPr>
              <a:t>26</a:t>
            </a:fld>
            <a:endParaRPr lang="ru-RU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013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Общие рекомендации к составлению заданий в  тестовой форме закрытого типа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6530" y="1713712"/>
            <a:ext cx="8810940" cy="4763113"/>
          </a:xfrm>
        </p:spPr>
        <p:txBody>
          <a:bodyPr/>
          <a:lstStyle/>
          <a:p>
            <a:r>
              <a:rPr lang="ru-RU" altLang="ru-RU" sz="2800">
                <a:latin typeface="Times New Roman" pitchFamily="18" charset="0"/>
              </a:rPr>
              <a:t>ТЗ должны быть рассчитаны на оценку уровня учебных достижений</a:t>
            </a:r>
            <a:r>
              <a:rPr lang="en-US" altLang="ru-RU" sz="2800">
                <a:latin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</a:rPr>
              <a:t>обучающихся, в конкретной области знаний.</a:t>
            </a:r>
          </a:p>
          <a:p>
            <a:r>
              <a:rPr lang="ru-RU" altLang="ru-RU" sz="2800">
                <a:latin typeface="Times New Roman" pitchFamily="18" charset="0"/>
              </a:rPr>
              <a:t>ТЗ должны формулироваться в виде свернутых кратких суждений. Количество  слов в задании не должно превышать 10-12, если при этом не искажается структура тестовой ситуации. </a:t>
            </a:r>
          </a:p>
          <a:p>
            <a:r>
              <a:rPr lang="ru-RU" altLang="ru-RU" sz="2800">
                <a:latin typeface="Times New Roman" pitchFamily="18" charset="0"/>
              </a:rPr>
              <a:t>Синтаксическое построение должно быть простым, без двойных отрицаний и повторов.</a:t>
            </a:r>
          </a:p>
          <a:p>
            <a:endParaRPr lang="ru-RU" altLang="ru-RU" sz="2800">
              <a:latin typeface="Times New Roman" pitchFamily="18" charset="0"/>
            </a:endParaRPr>
          </a:p>
          <a:p>
            <a:endParaRPr lang="ru-RU" altLang="ru-RU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C6627137-AEBD-4806-9CDB-176E76BF6258}" type="slidenum">
              <a:rPr lang="ru-RU" altLang="en-US">
                <a:latin typeface="+mj-lt"/>
              </a:rPr>
              <a:pPr defTabSz="914423">
                <a:defRPr/>
              </a:pPr>
              <a:t>27</a:t>
            </a:fld>
            <a:endParaRPr lang="ru-RU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251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73490"/>
            <a:ext cx="9144000" cy="6867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ответах 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 рекомендуется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использовать слова «все», «ни одного», «никогда», «всегда» и т.п., так как  они способствуют угадыванию правильного ответа</a:t>
            </a:r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78812" y="2000381"/>
            <a:ext cx="4052225" cy="450007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Корень выполняет функцию:</a:t>
            </a:r>
          </a:p>
          <a:p>
            <a:r>
              <a:rPr lang="ru-RU" altLang="ru-RU" dirty="0" smtClean="0">
                <a:latin typeface="Times New Roman" pitchFamily="18" charset="0"/>
              </a:rPr>
              <a:t>всасывающую</a:t>
            </a:r>
          </a:p>
          <a:p>
            <a:r>
              <a:rPr lang="ru-RU" altLang="ru-RU" dirty="0" smtClean="0">
                <a:latin typeface="Times New Roman" pitchFamily="18" charset="0"/>
              </a:rPr>
              <a:t>механическую</a:t>
            </a:r>
          </a:p>
          <a:p>
            <a:r>
              <a:rPr lang="ru-RU" altLang="ru-RU" dirty="0" smtClean="0">
                <a:latin typeface="Times New Roman" pitchFamily="18" charset="0"/>
              </a:rPr>
              <a:t>проводящую</a:t>
            </a:r>
          </a:p>
          <a:p>
            <a:r>
              <a:rPr lang="ru-RU" altLang="ru-RU" dirty="0" smtClean="0">
                <a:latin typeface="Times New Roman" pitchFamily="18" charset="0"/>
              </a:rPr>
              <a:t>все эти функции</a:t>
            </a:r>
          </a:p>
          <a:p>
            <a:endParaRPr lang="ru-RU" altLang="ru-RU" dirty="0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96487" y="2071262"/>
            <a:ext cx="3480725" cy="452999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Функции корня:</a:t>
            </a:r>
          </a:p>
          <a:p>
            <a:r>
              <a:rPr lang="ru-RU" altLang="ru-RU" smtClean="0">
                <a:latin typeface="Times New Roman" pitchFamily="18" charset="0"/>
              </a:rPr>
              <a:t> всасывающая</a:t>
            </a:r>
          </a:p>
          <a:p>
            <a:r>
              <a:rPr lang="ru-RU" altLang="ru-RU" smtClean="0">
                <a:latin typeface="Times New Roman" pitchFamily="18" charset="0"/>
              </a:rPr>
              <a:t>механическая</a:t>
            </a:r>
          </a:p>
          <a:p>
            <a:r>
              <a:rPr lang="ru-RU" altLang="ru-RU" smtClean="0">
                <a:latin typeface="Times New Roman" pitchFamily="18" charset="0"/>
              </a:rPr>
              <a:t>проводящая</a:t>
            </a:r>
          </a:p>
          <a:p>
            <a:r>
              <a:rPr lang="ru-RU" altLang="ru-RU" smtClean="0">
                <a:latin typeface="Times New Roman" pitchFamily="18" charset="0"/>
              </a:rPr>
              <a:t>регулирующая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0EE0FF7-32E6-4534-88AF-D352CBE30AE6}" type="slidenum">
              <a:rPr lang="ru-RU" altLang="en-US">
                <a:latin typeface="+mj-lt"/>
              </a:rPr>
              <a:pPr defTabSz="914423">
                <a:defRPr/>
              </a:pPr>
              <a:t>28</a:t>
            </a:fld>
            <a:endParaRPr lang="ru-RU" altLang="en-US">
              <a:latin typeface="+mj-lt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390391" y="4572526"/>
          <a:ext cx="1440735" cy="172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3" imgW="4000320" imgH="3147480" progId="MS_ClipArt_Gallery.2">
                  <p:embed/>
                </p:oleObj>
              </mc:Choice>
              <mc:Fallback>
                <p:oleObj name="Clip" r:id="rId3" imgW="4000320" imgH="3147480" progId="MS_ClipArt_Gallery.2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0391" y="4572526"/>
                        <a:ext cx="1440735" cy="172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75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7009"/>
            <a:ext cx="9144000" cy="7859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ТЗ должны содержать не менее 4 вариантов ответов 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Варианты ответов  не должны содержать перечислений. 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2578445"/>
            <a:ext cx="4366361" cy="389365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Составные части микроскопа:</a:t>
            </a:r>
          </a:p>
          <a:p>
            <a:r>
              <a:rPr lang="ru-RU" altLang="ru-RU" strike="sngStrike" dirty="0" smtClean="0">
                <a:latin typeface="Times New Roman" pitchFamily="18" charset="0"/>
              </a:rPr>
              <a:t>объектив, окуляр, тубус, зеркало</a:t>
            </a:r>
          </a:p>
          <a:p>
            <a:r>
              <a:rPr lang="ru-RU" altLang="ru-RU" dirty="0" smtClean="0">
                <a:latin typeface="Times New Roman" pitchFamily="18" charset="0"/>
              </a:rPr>
              <a:t>предметное стекло</a:t>
            </a:r>
          </a:p>
          <a:p>
            <a:r>
              <a:rPr lang="ru-RU" altLang="ru-RU" dirty="0" smtClean="0">
                <a:latin typeface="Times New Roman" pitchFamily="18" charset="0"/>
              </a:rPr>
              <a:t> световой луч</a:t>
            </a:r>
          </a:p>
          <a:p>
            <a:r>
              <a:rPr lang="ru-RU" altLang="ru-RU" dirty="0" smtClean="0">
                <a:latin typeface="Times New Roman" pitchFamily="18" charset="0"/>
              </a:rPr>
              <a:t>пинцет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912629" y="2578445"/>
            <a:ext cx="4231371" cy="427955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Составные части микроскопа: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</a:rPr>
              <a:t>объектив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</a:rPr>
              <a:t>окуляр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</a:rPr>
              <a:t>тубус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</a:rPr>
              <a:t>пинцет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</a:rPr>
              <a:t>зеркало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</a:rPr>
              <a:t>световой луч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4CCD68B3-2C4C-4EA4-BE0B-21EB6E89373D}" type="slidenum">
              <a:rPr lang="ru-RU" altLang="en-US">
                <a:latin typeface="+mj-lt"/>
              </a:rPr>
              <a:pPr defTabSz="914423">
                <a:defRPr/>
              </a:pPr>
              <a:t>29</a:t>
            </a:fld>
            <a:endParaRPr lang="ru-RU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8811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оценки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84986"/>
              </p:ext>
            </p:extLst>
          </p:nvPr>
        </p:nvGraphicFramePr>
        <p:xfrm>
          <a:off x="354360" y="1196752"/>
          <a:ext cx="8435280" cy="533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376">
                  <a:extLst>
                    <a:ext uri="{9D8B030D-6E8A-4147-A177-3AD203B41FA5}">
                      <a16:colId xmlns:a16="http://schemas.microsoft.com/office/drawing/2014/main" val="583599556"/>
                    </a:ext>
                  </a:extLst>
                </a:gridCol>
                <a:gridCol w="6593904">
                  <a:extLst>
                    <a:ext uri="{9D8B030D-6E8A-4147-A177-3AD203B41FA5}">
                      <a16:colId xmlns:a16="http://schemas.microsoft.com/office/drawing/2014/main" val="4160449370"/>
                    </a:ext>
                  </a:extLst>
                </a:gridCol>
              </a:tblGrid>
              <a:tr h="661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Тестовые задания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Средство, позволяющее выявить уровень и качество усвоения материала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Может быть использовано для оценки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знаний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обучающихся.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2631365"/>
                  </a:ext>
                </a:extLst>
              </a:tr>
              <a:tr h="2291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Задания </a:t>
                      </a:r>
                      <a:r>
                        <a:rPr lang="ru-RU" sz="2000" b="1" dirty="0" err="1" smtClean="0">
                          <a:effectLst/>
                        </a:rPr>
                        <a:t>репродуктив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</a:rPr>
                        <a:t>ного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уровня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Средство, позволяющее оценивать и диагностировать знания фактического материала (базовые понятия, алгоритмы, факты) и умения правильно использовать специальные термины и понятия, узнавание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объектов</a:t>
                      </a:r>
                      <a:r>
                        <a:rPr lang="ru-RU" sz="2000" dirty="0" smtClean="0"/>
                        <a:t> изучения в рамках определенной темы (раздела) дисциплины</a:t>
                      </a:r>
                      <a:r>
                        <a:rPr lang="ru-RU" sz="2000" dirty="0" smtClean="0"/>
                        <a:t>. Может </a:t>
                      </a:r>
                      <a:r>
                        <a:rPr lang="ru-RU" sz="2000" dirty="0" smtClean="0"/>
                        <a:t>быть использовано для оценки </a:t>
                      </a:r>
                      <a:r>
                        <a:rPr lang="ru-RU" sz="2000" b="1" dirty="0" smtClean="0"/>
                        <a:t>знаний и умений </a:t>
                      </a:r>
                      <a:r>
                        <a:rPr lang="ru-RU" sz="2000" dirty="0" smtClean="0"/>
                        <a:t>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25004"/>
                  </a:ext>
                </a:extLst>
              </a:tr>
              <a:tr h="1983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реконструктивного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уровня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Средство, позволяющее оценивать и диагностировать умения синтезировать, анализировать, обобщать фактический и теоретический материал с формулированием конкретных выводов, установлением причинно-следственных связей.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Может быть использовано для оценки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знаний, умений, навыков и (или) опыта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 обучающихся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6965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75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500" dirty="0">
                <a:latin typeface="Times New Roman" pitchFamily="18" charset="0"/>
              </a:rPr>
              <a:t>Общие рекомендации к составлению заданий в  тестовой форме закрытого типа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ru-RU" dirty="0" smtClean="0"/>
          </a:p>
          <a:p>
            <a:pPr algn="ctr"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В</a:t>
            </a:r>
            <a:r>
              <a:rPr lang="ru-RU" altLang="ru-RU" i="1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конце ответов не ставятся какие-либо знаки препинания, если они не являются содержанием данного варианта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02D2DBC0-17E5-4DE2-90E1-25CB1CA6C3AC}" type="slidenum">
              <a:rPr lang="ru-RU" altLang="en-US">
                <a:latin typeface="+mj-lt"/>
              </a:rPr>
              <a:pPr defTabSz="914423">
                <a:defRPr/>
              </a:pPr>
              <a:t>30</a:t>
            </a:fld>
            <a:endParaRPr lang="ru-RU" altLang="en-US">
              <a:latin typeface="+mj-lt"/>
            </a:endParaRPr>
          </a:p>
        </p:txBody>
      </p:sp>
      <p:pic>
        <p:nvPicPr>
          <p:cNvPr id="21509" name="Picture 4" descr="оценка учител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15" y="4144098"/>
            <a:ext cx="2863808" cy="242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34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1657009"/>
            <a:ext cx="8865189" cy="4804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Содержание ТЗ не должно отражать понимание и мнение отдельного автора, либо необходимы четкие указания и ссылки на определенного автора</a:t>
            </a:r>
            <a:r>
              <a:rPr lang="ru-RU" sz="3100" dirty="0">
                <a:latin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</a:rPr>
            </a:br>
            <a:endParaRPr lang="ru-RU" sz="3100" dirty="0">
              <a:latin typeface="Times New Roman" pitchFamily="18" charset="0"/>
            </a:endParaRPr>
          </a:p>
        </p:txBody>
      </p:sp>
      <p:sp>
        <p:nvSpPr>
          <p:cNvPr id="646147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200593" y="2285475"/>
            <a:ext cx="8686043" cy="4572525"/>
          </a:xfrm>
        </p:spPr>
        <p:txBody>
          <a:bodyPr/>
          <a:lstStyle/>
          <a:p>
            <a:pPr marL="430317" indent="-430317" defTabSz="682714">
              <a:buNone/>
              <a:tabLst>
                <a:tab pos="6931960" algn="l"/>
              </a:tabLst>
            </a:pPr>
            <a:r>
              <a:rPr lang="ru-RU" altLang="ru-RU" sz="2700">
                <a:latin typeface="Times New Roman" pitchFamily="18" charset="0"/>
              </a:rPr>
              <a:t>2)Виды педагогического общения (по Леонтьеву):</a:t>
            </a:r>
          </a:p>
          <a:p>
            <a:pPr marL="430317" indent="-430317" defTabSz="682714">
              <a:buNone/>
              <a:tabLst>
                <a:tab pos="6931960" algn="l"/>
              </a:tabLst>
            </a:pPr>
            <a:r>
              <a:rPr lang="ru-RU" altLang="ru-RU" sz="2700">
                <a:latin typeface="Times New Roman" pitchFamily="18" charset="0"/>
              </a:rPr>
              <a:t>□ социально-ориентированное</a:t>
            </a:r>
          </a:p>
          <a:p>
            <a:pPr marL="430317" indent="-430317" defTabSz="682714">
              <a:buNone/>
              <a:tabLst>
                <a:tab pos="6931960" algn="l"/>
              </a:tabLst>
            </a:pPr>
            <a:r>
              <a:rPr lang="ru-RU" altLang="ru-RU" sz="2700">
                <a:latin typeface="Times New Roman" pitchFamily="18" charset="0"/>
              </a:rPr>
              <a:t>□ предметно-ориентированное</a:t>
            </a:r>
          </a:p>
          <a:p>
            <a:pPr marL="430317" indent="-430317" defTabSz="682714">
              <a:buNone/>
              <a:tabLst>
                <a:tab pos="6931960" algn="l"/>
              </a:tabLst>
            </a:pPr>
            <a:r>
              <a:rPr lang="ru-RU" altLang="ru-RU" sz="2700">
                <a:latin typeface="Times New Roman" pitchFamily="18" charset="0"/>
              </a:rPr>
              <a:t>□ жизненно-ориентированное</a:t>
            </a:r>
          </a:p>
          <a:p>
            <a:pPr marL="430317" indent="-430317" defTabSz="682714">
              <a:buNone/>
              <a:tabLst>
                <a:tab pos="6931960" algn="l"/>
              </a:tabLst>
            </a:pPr>
            <a:r>
              <a:rPr lang="ru-RU" altLang="ru-RU" sz="2700">
                <a:latin typeface="Times New Roman" pitchFamily="18" charset="0"/>
              </a:rPr>
              <a:t>□ научно-ориентированное</a:t>
            </a:r>
          </a:p>
          <a:p>
            <a:pPr marL="430317" indent="-430317" defTabSz="682714">
              <a:buClr>
                <a:srgbClr val="000000"/>
              </a:buClr>
              <a:buFontTx/>
              <a:buAutoNum type="arabicPeriod"/>
              <a:tabLst>
                <a:tab pos="6931960" algn="l"/>
              </a:tabLst>
            </a:pPr>
            <a:endParaRPr lang="en-US" altLang="ru-RU" sz="2700">
              <a:latin typeface="Times New Roman" pitchFamily="18" charset="0"/>
            </a:endParaRP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886BDF86-5CBB-4814-AA60-EC141E8FD9D9}" type="slidenum">
              <a:rPr lang="ru-RU" altLang="en-US">
                <a:latin typeface="+mj-lt"/>
              </a:rPr>
              <a:pPr defTabSz="914423">
                <a:defRPr/>
              </a:pPr>
              <a:t>31</a:t>
            </a:fld>
            <a:endParaRPr lang="ru-RU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312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222040" y="522934"/>
            <a:ext cx="8921960" cy="1140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latin typeface="Times New Roman" pitchFamily="18" charset="0"/>
              </a:rPr>
              <a:t>В основную часть задания необходимо включать все слова, с помощью которых формулируется задание, а в ответ должны быть вынесены только </a:t>
            </a:r>
            <a:r>
              <a:rPr lang="ru-RU" sz="2800" dirty="0" err="1">
                <a:latin typeface="Times New Roman" pitchFamily="18" charset="0"/>
              </a:rPr>
              <a:t>дистракторы</a:t>
            </a:r>
            <a:r>
              <a:rPr lang="ru-RU" sz="2800" dirty="0">
                <a:latin typeface="Times New Roman" pitchFamily="18" charset="0"/>
              </a:rPr>
              <a:t>  по данной проблеме: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27926"/>
            <a:ext cx="4500090" cy="448747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   </a:t>
            </a:r>
            <a:r>
              <a:rPr lang="ru-RU" altLang="ru-RU" strike="sngStrike" dirty="0" smtClean="0">
                <a:latin typeface="Times New Roman" pitchFamily="18" charset="0"/>
              </a:rPr>
              <a:t>Согласно Конституции США президент избирается на срок:</a:t>
            </a:r>
          </a:p>
          <a:p>
            <a:r>
              <a:rPr lang="ru-RU" altLang="ru-RU" strike="sngStrike" dirty="0" smtClean="0">
                <a:latin typeface="Times New Roman" pitchFamily="18" charset="0"/>
              </a:rPr>
              <a:t>3 года</a:t>
            </a:r>
          </a:p>
          <a:p>
            <a:r>
              <a:rPr lang="ru-RU" altLang="ru-RU" strike="sngStrike" dirty="0" smtClean="0">
                <a:latin typeface="Times New Roman" pitchFamily="18" charset="0"/>
              </a:rPr>
              <a:t>4 года</a:t>
            </a:r>
          </a:p>
          <a:p>
            <a:r>
              <a:rPr lang="ru-RU" altLang="ru-RU" strike="sngStrike" dirty="0" smtClean="0">
                <a:latin typeface="Times New Roman" pitchFamily="18" charset="0"/>
              </a:rPr>
              <a:t>5 лет</a:t>
            </a:r>
          </a:p>
          <a:p>
            <a:r>
              <a:rPr lang="ru-RU" altLang="ru-RU" strike="sngStrike" dirty="0" smtClean="0">
                <a:latin typeface="Times New Roman" pitchFamily="18" charset="0"/>
              </a:rPr>
              <a:t>7 лет</a:t>
            </a:r>
          </a:p>
          <a:p>
            <a:endParaRPr lang="ru-RU" altLang="ru-RU" strike="sngStrike" dirty="0" smtClean="0">
              <a:latin typeface="Times New Roman" pitchFamily="18" charset="0"/>
            </a:endParaRPr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96487" y="1927927"/>
            <a:ext cx="3746921" cy="452999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>
                <a:latin typeface="Times New Roman" pitchFamily="18" charset="0"/>
              </a:rPr>
              <a:t>Срок избрания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президента согласно Конституции США (годы):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Times New Roman" pitchFamily="18" charset="0"/>
              </a:rPr>
              <a:t>3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Times New Roman" pitchFamily="18" charset="0"/>
              </a:rPr>
              <a:t>4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Times New Roman" pitchFamily="18" charset="0"/>
              </a:rPr>
              <a:t>5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Times New Roman" pitchFamily="18" charset="0"/>
              </a:rPr>
              <a:t>7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Times New Roman" pitchFamily="18" charset="0"/>
              </a:rPr>
              <a:t>9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Times New Roman" pitchFamily="18" charset="0"/>
              </a:rPr>
              <a:t>2</a:t>
            </a:r>
          </a:p>
          <a:p>
            <a:pPr>
              <a:lnSpc>
                <a:spcPct val="80000"/>
              </a:lnSpc>
            </a:pPr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F658137C-F4E0-4BEF-A2AD-3377E844FFB2}" type="slidenum">
              <a:rPr lang="ru-RU" altLang="en-US">
                <a:latin typeface="+mj-lt"/>
              </a:rPr>
              <a:pPr defTabSz="914423">
                <a:defRPr/>
              </a:pPr>
              <a:t>32</a:t>
            </a:fld>
            <a:endParaRPr lang="ru-RU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685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7364" y="1571953"/>
            <a:ext cx="6260007" cy="4572526"/>
          </a:xfrm>
        </p:spPr>
        <p:txBody>
          <a:bodyPr/>
          <a:lstStyle/>
          <a:p>
            <a:pPr marL="380665" indent="-380665">
              <a:buNone/>
            </a:pPr>
            <a:r>
              <a:rPr lang="en-US" altLang="ru-RU" sz="3100" i="1" dirty="0">
                <a:latin typeface="Times New Roman" pitchFamily="18" charset="0"/>
              </a:rPr>
              <a:t>    </a:t>
            </a:r>
            <a:r>
              <a:rPr lang="ru-RU" altLang="ru-RU" sz="3100" b="1" dirty="0">
                <a:latin typeface="Times New Roman" pitchFamily="18" charset="0"/>
              </a:rPr>
              <a:t>Никогда не составляются задания с выбором неправильного ответа </a:t>
            </a:r>
            <a:r>
              <a:rPr lang="ru-RU" altLang="ru-RU" sz="3100" dirty="0">
                <a:latin typeface="Times New Roman" pitchFamily="18" charset="0"/>
              </a:rPr>
              <a:t>– это не корректно по отношению к учебному процессу, поскольку последний сосредоточен на получении правильных знаний.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407613" y="2706028"/>
          <a:ext cx="2224182" cy="2184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3" imgW="4000320" imgH="3147480" progId="MS_ClipArt_Gallery.2">
                  <p:embed/>
                </p:oleObj>
              </mc:Choice>
              <mc:Fallback>
                <p:oleObj name="Clip" r:id="rId3" imgW="4000320" imgH="3147480" progId="MS_ClipArt_Gallery.2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613" y="2706028"/>
                        <a:ext cx="2224182" cy="2184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7E93B80E-AED7-4502-8746-00196CE78274}" type="slidenum">
              <a:rPr lang="ru-RU" altLang="en-US">
                <a:latin typeface="+mj-lt"/>
              </a:rPr>
              <a:pPr defTabSz="914423">
                <a:defRPr/>
              </a:pPr>
              <a:t>33</a:t>
            </a:fld>
            <a:endParaRPr lang="ru-RU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789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23302" y="1798768"/>
            <a:ext cx="8460219" cy="458827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Задание составляется таким образом, чтобы ключевое слово (чаще всего - существительное) стояло на первом месте в формулировке задания, что способствует более точному формулированию текстовой части задания.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7DEF57BD-827A-4696-8754-BACADE754DE1}" type="slidenum">
              <a:rPr lang="ru-RU" altLang="en-US">
                <a:latin typeface="+mj-lt"/>
              </a:rPr>
              <a:pPr defTabSz="914423">
                <a:defRPr/>
              </a:pPr>
              <a:t>34</a:t>
            </a:fld>
            <a:endParaRPr lang="ru-RU" altLang="en-US">
              <a:latin typeface="+mj-lt"/>
            </a:endParaRPr>
          </a:p>
        </p:txBody>
      </p:sp>
      <p:pic>
        <p:nvPicPr>
          <p:cNvPr id="24580" name="Picture 4" descr="оценка учител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21" y="4528423"/>
            <a:ext cx="2746480" cy="23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7508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14137" y="1671185"/>
            <a:ext cx="8283596" cy="4329959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 dirty="0">
                <a:latin typeface="Times New Roman" pitchFamily="18" charset="0"/>
              </a:rPr>
              <a:t>Написание текста задания всегда начинается с заглавной буквы, в конце задания ставится двоеточие.</a:t>
            </a:r>
          </a:p>
          <a:p>
            <a:pPr algn="ctr">
              <a:buFont typeface="Wingdings" pitchFamily="2" charset="2"/>
              <a:buNone/>
            </a:pPr>
            <a:endParaRPr lang="ru-RU" altLang="ru-RU" sz="2800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2800" dirty="0">
                <a:latin typeface="Times New Roman" pitchFamily="18" charset="0"/>
              </a:rPr>
              <a:t>Варианты ответов </a:t>
            </a:r>
            <a:r>
              <a:rPr lang="ru-RU" altLang="ru-RU" sz="2800" dirty="0" smtClean="0">
                <a:latin typeface="Times New Roman" pitchFamily="18" charset="0"/>
              </a:rPr>
              <a:t>пишутся </a:t>
            </a:r>
            <a:r>
              <a:rPr lang="ru-RU" altLang="ru-RU" sz="2800" dirty="0">
                <a:latin typeface="Times New Roman" pitchFamily="18" charset="0"/>
              </a:rPr>
              <a:t>с маленькой буквы (если они не являются именем собственным).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1DEC9F05-592C-4EFF-8EA9-559CDB3EAA58}" type="slidenum">
              <a:rPr lang="ru-RU" altLang="en-US">
                <a:latin typeface="+mj-lt"/>
              </a:rPr>
              <a:pPr defTabSz="914423">
                <a:defRPr/>
              </a:pPr>
              <a:t>35</a:t>
            </a:fld>
            <a:endParaRPr lang="ru-RU" altLang="en-US">
              <a:latin typeface="+mj-lt"/>
            </a:endParaRPr>
          </a:p>
        </p:txBody>
      </p:sp>
      <p:pic>
        <p:nvPicPr>
          <p:cNvPr id="25604" name="Picture 4" descr="оценка учител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42" y="4714285"/>
            <a:ext cx="2167411" cy="18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08503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434" y="2143716"/>
            <a:ext cx="8688566" cy="398658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>
                <a:latin typeface="Times New Roman" pitchFamily="18" charset="0"/>
              </a:rPr>
              <a:t>Породы – «основные лесообразователи по Г.Ф.Морозову»:</a:t>
            </a:r>
            <a:endParaRPr lang="en-US" altLang="ru-RU" sz="280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80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>
                <a:latin typeface="Times New Roman" pitchFamily="18" charset="0"/>
                <a:sym typeface="Wingdings 2" pitchFamily="18" charset="2"/>
              </a:rPr>
              <a:t></a:t>
            </a:r>
            <a:r>
              <a:rPr lang="ru-RU" altLang="ru-RU" sz="2800">
                <a:latin typeface="Times New Roman" pitchFamily="18" charset="0"/>
              </a:rPr>
              <a:t>  береза    </a:t>
            </a:r>
            <a:r>
              <a:rPr lang="en-US" altLang="ru-RU" sz="2800">
                <a:latin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</a:rPr>
              <a:t>		</a:t>
            </a:r>
            <a:r>
              <a:rPr lang="ru-RU" altLang="ru-RU" sz="2800">
                <a:latin typeface="Times New Roman" pitchFamily="18" charset="0"/>
                <a:sym typeface="Wingdings 2" pitchFamily="18" charset="2"/>
              </a:rPr>
              <a:t></a:t>
            </a:r>
            <a:r>
              <a:rPr lang="ru-RU" altLang="ru-RU" sz="2800">
                <a:latin typeface="Times New Roman" pitchFamily="18" charset="0"/>
              </a:rPr>
              <a:t>  клен</a:t>
            </a:r>
            <a:endParaRPr lang="ru-RU" altLang="ru-RU" sz="2800">
              <a:latin typeface="Times New Roman" pitchFamily="18" charset="0"/>
              <a:sym typeface="Wingdings 2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>
                <a:latin typeface="Times New Roman" pitchFamily="18" charset="0"/>
                <a:sym typeface="Wingdings 2" pitchFamily="18" charset="2"/>
              </a:rPr>
              <a:t></a:t>
            </a:r>
            <a:r>
              <a:rPr lang="ru-RU" altLang="ru-RU" sz="2800">
                <a:latin typeface="Times New Roman" pitchFamily="18" charset="0"/>
              </a:rPr>
              <a:t>  сосна     </a:t>
            </a:r>
            <a:r>
              <a:rPr lang="en-US" altLang="ru-RU" sz="2800">
                <a:latin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</a:rPr>
              <a:t>		</a:t>
            </a:r>
            <a:r>
              <a:rPr lang="ru-RU" altLang="ru-RU" sz="2800">
                <a:latin typeface="Times New Roman" pitchFamily="18" charset="0"/>
                <a:sym typeface="Wingdings 2" pitchFamily="18" charset="2"/>
              </a:rPr>
              <a:t></a:t>
            </a:r>
            <a:r>
              <a:rPr lang="ru-RU" altLang="ru-RU" sz="2800">
                <a:latin typeface="Times New Roman" pitchFamily="18" charset="0"/>
              </a:rPr>
              <a:t>  осина</a:t>
            </a:r>
            <a:endParaRPr lang="ru-RU" altLang="ru-RU" sz="2800">
              <a:latin typeface="Times New Roman" pitchFamily="18" charset="0"/>
              <a:sym typeface="Wingdings 2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>
                <a:latin typeface="Times New Roman" pitchFamily="18" charset="0"/>
                <a:sym typeface="Wingdings 2" pitchFamily="18" charset="2"/>
              </a:rPr>
              <a:t></a:t>
            </a:r>
            <a:r>
              <a:rPr lang="ru-RU" altLang="ru-RU" sz="2800">
                <a:latin typeface="Times New Roman" pitchFamily="18" charset="0"/>
              </a:rPr>
              <a:t>  ель        		</a:t>
            </a:r>
            <a:r>
              <a:rPr lang="ru-RU" altLang="ru-RU" sz="2800">
                <a:latin typeface="Times New Roman" pitchFamily="18" charset="0"/>
                <a:sym typeface="Wingdings 2" pitchFamily="18" charset="2"/>
              </a:rPr>
              <a:t></a:t>
            </a:r>
            <a:r>
              <a:rPr lang="ru-RU" altLang="ru-RU" sz="2800">
                <a:latin typeface="Times New Roman" pitchFamily="18" charset="0"/>
              </a:rPr>
              <a:t>  дуб</a:t>
            </a:r>
            <a:endParaRPr lang="ru-RU" altLang="ru-RU" sz="2800">
              <a:latin typeface="Times New Roman" pitchFamily="18" charset="0"/>
              <a:sym typeface="Wingdings 2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>
                <a:latin typeface="Times New Roman" pitchFamily="18" charset="0"/>
                <a:sym typeface="Wingdings 2" pitchFamily="18" charset="2"/>
              </a:rPr>
              <a:t></a:t>
            </a:r>
            <a:r>
              <a:rPr lang="ru-RU" altLang="ru-RU" sz="2800">
                <a:latin typeface="Times New Roman" pitchFamily="18" charset="0"/>
              </a:rPr>
              <a:t>  ясень</a:t>
            </a:r>
            <a:endParaRPr lang="ru-RU" altLang="ru-RU" sz="2800">
              <a:latin typeface="Times New Roman" pitchFamily="18" charset="0"/>
              <a:sym typeface="Wingdings 2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8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800">
              <a:latin typeface="Times New Roman" pitchFamily="18" charset="0"/>
            </a:endParaRP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334441" y="3287242"/>
          <a:ext cx="1599695" cy="284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3" imgW="3848040" imgH="5478120" progId="MS_ClipArt_Gallery.2">
                  <p:embed/>
                </p:oleObj>
              </mc:Choice>
              <mc:Fallback>
                <p:oleObj name="Clip" r:id="rId3" imgW="3848040" imgH="5478120" progId="MS_ClipArt_Gallery.2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441" y="3287242"/>
                        <a:ext cx="1599695" cy="284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F528B75-138E-4B72-966E-9C7CD9E313EB}" type="slidenum">
              <a:rPr lang="ru-RU" altLang="en-US">
                <a:latin typeface="+mj-lt"/>
              </a:rPr>
              <a:pPr defTabSz="914423">
                <a:defRPr/>
              </a:pPr>
              <a:t>36</a:t>
            </a:fld>
            <a:endParaRPr lang="ru-RU" altLang="en-US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2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3212" r="28819" b="4346"/>
          <a:stretch>
            <a:fillRect/>
          </a:stretch>
        </p:blipFill>
        <p:spPr>
          <a:xfrm>
            <a:off x="223302" y="1000192"/>
            <a:ext cx="3161543" cy="5263995"/>
          </a:xfrm>
          <a:noFill/>
        </p:spPr>
      </p:pic>
      <p:sp>
        <p:nvSpPr>
          <p:cNvPr id="4710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606885" y="1089972"/>
            <a:ext cx="5537115" cy="5410481"/>
          </a:xfrm>
        </p:spPr>
        <p:txBody>
          <a:bodyPr>
            <a:normAutofit lnSpcReduction="10000"/>
          </a:bodyPr>
          <a:lstStyle/>
          <a:p>
            <a:pPr marL="0" indent="41377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i="1" dirty="0">
                <a:latin typeface="Times New Roman" pitchFamily="18" charset="0"/>
              </a:rPr>
              <a:t>Выдающиеся русские иконописцы, авторы икон: </a:t>
            </a: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£"/>
              <a:defRPr/>
            </a:pPr>
            <a:r>
              <a:rPr lang="ru-RU" dirty="0" smtClean="0">
                <a:latin typeface="Times New Roman" pitchFamily="18" charset="0"/>
              </a:rPr>
              <a:t>Андрей Рублев</a:t>
            </a: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£"/>
              <a:defRPr/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Сильвестр</a:t>
            </a:r>
            <a:endParaRPr lang="ru-RU" dirty="0" smtClean="0">
              <a:latin typeface="Times New Roman" pitchFamily="18" charset="0"/>
              <a:sym typeface="Wingdings 2" pitchFamily="18" charset="2"/>
            </a:endParaRP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£"/>
              <a:defRPr/>
            </a:pPr>
            <a:r>
              <a:rPr lang="ru-RU" dirty="0" smtClean="0">
                <a:latin typeface="Times New Roman" pitchFamily="18" charset="0"/>
              </a:rPr>
              <a:t>Иван Федоров </a:t>
            </a: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£"/>
              <a:defRPr/>
            </a:pPr>
            <a:r>
              <a:rPr lang="ru-RU" dirty="0" smtClean="0">
                <a:latin typeface="Times New Roman" pitchFamily="18" charset="0"/>
              </a:rPr>
              <a:t>Петр </a:t>
            </a:r>
            <a:r>
              <a:rPr lang="ru-RU" dirty="0" err="1" smtClean="0">
                <a:latin typeface="Times New Roman" pitchFamily="18" charset="0"/>
              </a:rPr>
              <a:t>Мстиславец</a:t>
            </a:r>
            <a:endParaRPr lang="ru-RU" dirty="0" smtClean="0">
              <a:latin typeface="Times New Roman" pitchFamily="18" charset="0"/>
              <a:sym typeface="Wingdings 2" pitchFamily="18" charset="2"/>
            </a:endParaRP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£"/>
              <a:defRPr/>
            </a:pPr>
            <a:r>
              <a:rPr lang="ru-RU" dirty="0" smtClean="0">
                <a:latin typeface="Times New Roman" pitchFamily="18" charset="0"/>
              </a:rPr>
              <a:t>Иван </a:t>
            </a:r>
            <a:r>
              <a:rPr lang="ru-RU" dirty="0" err="1" smtClean="0">
                <a:latin typeface="Times New Roman" pitchFamily="18" charset="0"/>
              </a:rPr>
              <a:t>Пересветов</a:t>
            </a:r>
            <a:endParaRPr lang="ru-RU" dirty="0" smtClean="0">
              <a:latin typeface="Times New Roman" pitchFamily="18" charset="0"/>
            </a:endParaRP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£"/>
              <a:defRPr/>
            </a:pPr>
            <a:r>
              <a:rPr lang="ru-RU" dirty="0" smtClean="0">
                <a:latin typeface="Times New Roman" pitchFamily="18" charset="0"/>
              </a:rPr>
              <a:t>Максим Грек</a:t>
            </a:r>
            <a:endParaRPr lang="ru-RU" dirty="0" smtClean="0">
              <a:latin typeface="Times New Roman" pitchFamily="18" charset="0"/>
              <a:sym typeface="Wingdings 2" pitchFamily="18" charset="2"/>
            </a:endParaRP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£"/>
              <a:defRPr/>
            </a:pPr>
            <a:r>
              <a:rPr lang="ru-RU" dirty="0" smtClean="0">
                <a:latin typeface="Times New Roman" pitchFamily="18" charset="0"/>
              </a:rPr>
              <a:t>Василий Ермолин</a:t>
            </a: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£"/>
              <a:defRPr/>
            </a:pPr>
            <a:r>
              <a:rPr lang="ru-RU" dirty="0" smtClean="0">
                <a:latin typeface="Times New Roman" pitchFamily="18" charset="0"/>
              </a:rPr>
              <a:t>Федор Конь</a:t>
            </a:r>
            <a:endParaRPr lang="ru-RU" dirty="0" smtClean="0">
              <a:latin typeface="Times New Roman" pitchFamily="18" charset="0"/>
              <a:sym typeface="Wingdings 2" pitchFamily="18" charset="2"/>
            </a:endParaRP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R"/>
              <a:defRPr/>
            </a:pPr>
            <a:r>
              <a:rPr lang="ru-RU" dirty="0" err="1" smtClean="0">
                <a:latin typeface="Times New Roman" pitchFamily="18" charset="0"/>
              </a:rPr>
              <a:t>Симон</a:t>
            </a:r>
            <a:r>
              <a:rPr lang="ru-RU" dirty="0" smtClean="0">
                <a:latin typeface="Times New Roman" pitchFamily="18" charset="0"/>
              </a:rPr>
              <a:t> Ушаков</a:t>
            </a:r>
          </a:p>
          <a:p>
            <a:pPr marL="274293" indent="-274293">
              <a:lnSpc>
                <a:spcPct val="90000"/>
              </a:lnSpc>
              <a:buClr>
                <a:schemeClr val="tx1"/>
              </a:buClr>
              <a:buSzPct val="85000"/>
              <a:buFont typeface="Wingdings 2" pitchFamily="18" charset="2"/>
              <a:buChar char="R"/>
              <a:defRPr/>
            </a:pPr>
            <a:r>
              <a:rPr lang="ru-RU" dirty="0" smtClean="0">
                <a:latin typeface="Times New Roman" pitchFamily="18" charset="0"/>
              </a:rPr>
              <a:t> Дионисий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3">
              <a:defRPr/>
            </a:pPr>
            <a:fld id="{E9F83235-7750-433C-B53E-00A1002688B2}" type="slidenum">
              <a:rPr lang="ru-RU" altLang="en-US">
                <a:latin typeface="+mj-lt"/>
              </a:rPr>
              <a:pPr defTabSz="914423">
                <a:defRPr/>
              </a:pPr>
              <a:t>37</a:t>
            </a:fld>
            <a:endParaRPr lang="ru-RU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301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756997"/>
            <a:ext cx="9144000" cy="6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898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31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altLang="ru-RU" sz="1108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215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445728"/>
            <a:ext cx="9144000" cy="8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898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108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3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ru-RU" sz="1108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215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302977"/>
            <a:ext cx="9144000" cy="8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108">
              <a:latin typeface="Garamond" panose="02020404030301010803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3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ru-RU" sz="1108"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215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45174" y="2505808"/>
            <a:ext cx="7666892" cy="17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108">
              <a:latin typeface="Garamond" panose="02020404030301010803" pitchFamily="18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SzPct val="60000"/>
              <a:buFont typeface="Wingdings" panose="05000000000000000000" pitchFamily="2" charset="2"/>
              <a:buNone/>
            </a:pPr>
            <a:r>
              <a:rPr lang="ru-RU" altLang="ru-RU" sz="3692" b="1">
                <a:latin typeface="Times New Roman" panose="02020603050405020304" pitchFamily="18" charset="0"/>
              </a:rPr>
              <a:t>Особенности построения тестовых заданий в открытой форме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3692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756997"/>
            <a:ext cx="9144000" cy="6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898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3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ru-RU" sz="1108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215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445728"/>
            <a:ext cx="9144000" cy="8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898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108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3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ru-RU" sz="1108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215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79028" y="4957397"/>
            <a:ext cx="5835162" cy="11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108">
              <a:latin typeface="Garamond" panose="02020404030301010803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32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585" b="1">
                <a:solidFill>
                  <a:srgbClr val="5624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585">
                <a:solidFill>
                  <a:srgbClr val="562406"/>
                </a:solidFill>
                <a:latin typeface="Times New Roman" panose="02020603050405020304" pitchFamily="18" charset="0"/>
              </a:rPr>
              <a:t> </a:t>
            </a:r>
            <a:endParaRPr lang="ru-RU" altLang="ru-RU" sz="2585">
              <a:solidFill>
                <a:srgbClr val="562406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ru-RU" sz="2585"/>
          </a:p>
        </p:txBody>
      </p:sp>
    </p:spTree>
    <p:extLst>
      <p:ext uri="{BB962C8B-B14F-4D97-AF65-F5344CB8AC3E}">
        <p14:creationId xmlns:p14="http://schemas.microsoft.com/office/powerpoint/2010/main" val="11909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38" y="902677"/>
            <a:ext cx="8641374" cy="9788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323" b="1"/>
              <a:t>Общие рекомендации к составлению заданий в тестовой форме открытого типа:</a:t>
            </a:r>
            <a:br>
              <a:rPr lang="ru-RU" altLang="ru-RU" sz="3323" b="1"/>
            </a:br>
            <a:r>
              <a:rPr lang="ru-RU" altLang="ru-RU" sz="2677" b="1">
                <a:solidFill>
                  <a:srgbClr val="FA3116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1" y="2092569"/>
            <a:ext cx="6198577" cy="426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Должна быть четкая формулировка задания, требующая однозначного ответа.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u-RU" sz="2954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Каждое задание должно быть нацелено только на одно дополнение, место для которого выделено особым способом (например, …).</a:t>
            </a:r>
          </a:p>
        </p:txBody>
      </p:sp>
      <p:pic>
        <p:nvPicPr>
          <p:cNvPr id="4100" name="Picture 4" descr="стар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70" y="2439866"/>
            <a:ext cx="2343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Факторы, от которых зависит качество подготовки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обучаемого:</a:t>
            </a:r>
            <a:endParaRPr lang="ru-RU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844675"/>
            <a:ext cx="8826500" cy="4098925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</a:rPr>
              <a:t>50% - когнитивные </a:t>
            </a:r>
            <a:r>
              <a:rPr lang="ru-RU" altLang="ru-RU" dirty="0" smtClean="0">
                <a:latin typeface="Times New Roman" pitchFamily="18" charset="0"/>
              </a:rPr>
              <a:t>(интеллект, память, внимание и др.);</a:t>
            </a:r>
          </a:p>
          <a:p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</a:rPr>
              <a:t>25% - аффективные  </a:t>
            </a:r>
            <a:r>
              <a:rPr lang="ru-RU" altLang="ru-RU" dirty="0" smtClean="0">
                <a:latin typeface="Times New Roman" pitchFamily="18" charset="0"/>
              </a:rPr>
              <a:t>(мотив обучения, эмоциональное отношение к преподавателю, предмету, членам студенческой группы);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Times New Roman" pitchFamily="18" charset="0"/>
              </a:rPr>
              <a:t>15%  - качество обучения;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5-10% - педагогический контроль. </a:t>
            </a:r>
          </a:p>
        </p:txBody>
      </p:sp>
    </p:spTree>
    <p:extLst>
      <p:ext uri="{BB962C8B-B14F-4D97-AF65-F5344CB8AC3E}">
        <p14:creationId xmlns:p14="http://schemas.microsoft.com/office/powerpoint/2010/main" val="35520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38" y="826477"/>
            <a:ext cx="8575431" cy="10550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323" b="1"/>
              <a:t>Общие рекомендации к составлению заданий в тестовой форме открытого типа:</a:t>
            </a:r>
            <a:br>
              <a:rPr lang="ru-RU" altLang="ru-RU" sz="3323" b="1"/>
            </a:br>
            <a:endParaRPr lang="ru-RU" altLang="ru-RU" sz="3323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577" y="1740877"/>
            <a:ext cx="5750169" cy="4182208"/>
          </a:xfrm>
        </p:spPr>
        <p:txBody>
          <a:bodyPr/>
          <a:lstStyle/>
          <a:p>
            <a:pPr eaLnBrk="1" hangingPunct="1"/>
            <a:endParaRPr lang="en-US" altLang="ru-RU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Свободное пространство для дополнения ставится на месте ключевого элемента, знание которого является наиболее существенным для контролируемого материала.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  <p:pic>
        <p:nvPicPr>
          <p:cNvPr id="5124" name="Picture 4" descr="стар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1966546"/>
            <a:ext cx="2552700" cy="41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4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3931" y="571500"/>
            <a:ext cx="8508023" cy="100378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323" b="1"/>
              <a:t>Общие рекомендации к составлению заданий в тестовой форме открытого типа:</a:t>
            </a:r>
            <a:br>
              <a:rPr lang="ru-RU" altLang="ru-RU" sz="3323" b="1"/>
            </a:br>
            <a:endParaRPr lang="ru-RU" altLang="ru-RU" sz="3323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05" y="1740877"/>
            <a:ext cx="5780942" cy="4182208"/>
          </a:xfrm>
        </p:spPr>
        <p:txBody>
          <a:bodyPr/>
          <a:lstStyle/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Дополнения лучше размещать в конце задания или в начале.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u-RU" sz="2954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В качестве ответа принимается слово или словосочетание, состоящее не более, чем из двух слов.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  <p:pic>
        <p:nvPicPr>
          <p:cNvPr id="6148" name="Picture 4" descr="стар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1966546"/>
            <a:ext cx="2552700" cy="41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0212"/>
            <a:ext cx="8959362" cy="10550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323" b="1"/>
              <a:t>Общие рекомендации к составлению заданий в тестовой форме открытого типа:</a:t>
            </a:r>
            <a:r>
              <a:rPr lang="ru-RU" altLang="ru-RU" sz="2677" b="1"/>
              <a:t/>
            </a:r>
            <a:br>
              <a:rPr lang="ru-RU" altLang="ru-RU" sz="2677" b="1"/>
            </a:br>
            <a:endParaRPr lang="ru-RU" altLang="ru-RU" sz="2677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639" y="2092569"/>
            <a:ext cx="6115050" cy="40400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954">
                <a:latin typeface="Times New Roman" panose="02020603050405020304" pitchFamily="18" charset="0"/>
              </a:rPr>
              <a:t>Предусматривать варианты написания имен собственных в различных сочетаниях и с различным количеством пробелов.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	Например: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	И.И. Потапов, И. Потапов, И.И.Потапов, И.Потапов, ПотаповИ.И.,       Потапов И., ПотаповИ.И., ПотаповИ.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  <p:pic>
        <p:nvPicPr>
          <p:cNvPr id="7172" name="Picture 4" descr="стар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1966546"/>
            <a:ext cx="2552700" cy="41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89" y="826477"/>
            <a:ext cx="8573965" cy="10550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323" b="1"/>
              <a:t>Общие рекомендации к составлению заданий в тестовой форме открытого типа:</a:t>
            </a:r>
            <a:br>
              <a:rPr lang="ru-RU" altLang="ru-RU" sz="3323" b="1"/>
            </a:br>
            <a:endParaRPr lang="ru-RU" altLang="ru-RU" sz="3323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636" y="1701312"/>
            <a:ext cx="8506557" cy="4585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954">
                <a:latin typeface="Times New Roman" panose="02020603050405020304" pitchFamily="18" charset="0"/>
              </a:rPr>
              <a:t>Предусматривать варианты написания имен нарицательных в различных падежах. </a:t>
            </a:r>
          </a:p>
          <a:p>
            <a:pPr eaLnBrk="1" hangingPunct="1">
              <a:lnSpc>
                <a:spcPct val="90000"/>
              </a:lnSpc>
            </a:pPr>
            <a:endParaRPr lang="en-US" altLang="ru-RU" sz="2954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954">
                <a:latin typeface="Times New Roman" panose="02020603050405020304" pitchFamily="18" charset="0"/>
              </a:rPr>
              <a:t>Предусмотреть орфографические ошибки в словах малознакомых и труднопроизносимых.</a:t>
            </a:r>
          </a:p>
          <a:p>
            <a:pPr eaLnBrk="1" hangingPunct="1">
              <a:lnSpc>
                <a:spcPct val="90000"/>
              </a:lnSpc>
            </a:pPr>
            <a:endParaRPr lang="en-US" altLang="ru-RU" sz="2954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954">
                <a:latin typeface="Times New Roman" panose="02020603050405020304" pitchFamily="18" charset="0"/>
              </a:rPr>
              <a:t>В конце открытого типа задания обязательно указываются единицы измерения, если это числовые величины.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846"/>
          </a:p>
        </p:txBody>
      </p:sp>
    </p:spTree>
    <p:extLst>
      <p:ext uri="{BB962C8B-B14F-4D97-AF65-F5344CB8AC3E}">
        <p14:creationId xmlns:p14="http://schemas.microsoft.com/office/powerpoint/2010/main" val="37190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3931" y="504092"/>
            <a:ext cx="8540262" cy="10550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323"/>
              <a:t>Методика составления задания в тестовой форме открытого типа (1вариант):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04" y="1740877"/>
            <a:ext cx="8005396" cy="4182208"/>
          </a:xfrm>
        </p:spPr>
        <p:txBody>
          <a:bodyPr/>
          <a:lstStyle/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Сначала формулируется короткий и точный вопрос-суждение.</a:t>
            </a:r>
          </a:p>
          <a:p>
            <a:pPr eaLnBrk="1" hangingPunct="1"/>
            <a:endParaRPr lang="ru-RU" altLang="ru-RU" sz="2954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Затем формулируется полный ответ.</a:t>
            </a:r>
          </a:p>
          <a:p>
            <a:pPr eaLnBrk="1" hangingPunct="1"/>
            <a:endParaRPr lang="ru-RU" altLang="ru-RU" sz="2954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Далее из ответа исключается ключевое слово, которое испытуемый должен дополнить.</a:t>
            </a:r>
          </a:p>
        </p:txBody>
      </p:sp>
      <p:pic>
        <p:nvPicPr>
          <p:cNvPr id="9220" name="Picture 4" descr="учитель с указ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70" y="5143500"/>
            <a:ext cx="1755531" cy="145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6574" y="520212"/>
            <a:ext cx="7970226" cy="1055077"/>
          </a:xfrm>
        </p:spPr>
        <p:txBody>
          <a:bodyPr/>
          <a:lstStyle/>
          <a:p>
            <a:pPr eaLnBrk="1" hangingPunct="1"/>
            <a:r>
              <a:rPr lang="ru-RU" altLang="ru-RU" sz="3323"/>
              <a:t>Пример:</a:t>
            </a:r>
            <a:r>
              <a:rPr lang="ru-RU" altLang="ru-RU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223" y="1780443"/>
            <a:ext cx="6296758" cy="411040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Кто считается первым греческим философом?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954" i="1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i="1">
                <a:latin typeface="Times New Roman" panose="02020603050405020304" pitchFamily="18" charset="0"/>
              </a:rPr>
              <a:t>Ответ:</a:t>
            </a:r>
            <a:r>
              <a:rPr lang="ru-RU" altLang="ru-RU" sz="2954">
                <a:latin typeface="Times New Roman" panose="02020603050405020304" pitchFamily="18" charset="0"/>
              </a:rPr>
              <a:t> </a:t>
            </a:r>
            <a:r>
              <a:rPr lang="ru-RU" altLang="ru-RU" sz="2954" u="sng">
                <a:latin typeface="Times New Roman" panose="02020603050405020304" pitchFamily="18" charset="0"/>
              </a:rPr>
              <a:t>первым греческим философом считается </a:t>
            </a:r>
            <a:r>
              <a:rPr lang="ru-RU" altLang="ru-RU" sz="2954">
                <a:latin typeface="Times New Roman" panose="02020603050405020304" pitchFamily="18" charset="0"/>
              </a:rPr>
              <a:t>Фалес.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954" i="1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b="1" i="1">
                <a:solidFill>
                  <a:srgbClr val="FF0000"/>
                </a:solidFill>
                <a:latin typeface="Times New Roman" panose="02020603050405020304" pitchFamily="18" charset="0"/>
              </a:rPr>
              <a:t>ТЗ:</a:t>
            </a:r>
            <a:r>
              <a:rPr lang="ru-RU" altLang="ru-RU" sz="2954" b="1">
                <a:solidFill>
                  <a:srgbClr val="FF0000"/>
                </a:solidFill>
                <a:latin typeface="Times New Roman" panose="02020603050405020304" pitchFamily="18" charset="0"/>
              </a:rPr>
              <a:t> Первым греческим философом считается</a:t>
            </a:r>
            <a:r>
              <a:rPr lang="en-US" altLang="ru-RU" sz="2954" b="1">
                <a:solidFill>
                  <a:srgbClr val="FF0000"/>
                </a:solidFill>
                <a:latin typeface="Times New Roman" panose="02020603050405020304" pitchFamily="18" charset="0"/>
              </a:rPr>
              <a:t> …</a:t>
            </a:r>
            <a:endParaRPr lang="ru-RU" altLang="ru-RU" sz="2954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4" name="Picture 4" descr="Оратор, ри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23" y="1966547"/>
            <a:ext cx="2116015" cy="405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89" y="703384"/>
            <a:ext cx="8826011" cy="94517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323"/>
              <a:t>Методика составления задания в тестовой форме открытого типа (2 вариант):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1740877"/>
            <a:ext cx="8071338" cy="4182208"/>
          </a:xfrm>
        </p:spPr>
        <p:txBody>
          <a:bodyPr/>
          <a:lstStyle/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Сначала берется определение какого-либо понятия.</a:t>
            </a:r>
          </a:p>
          <a:p>
            <a:pPr eaLnBrk="1" hangingPunct="1"/>
            <a:endParaRPr lang="ru-RU" altLang="ru-RU" sz="2954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954">
                <a:latin typeface="Times New Roman" panose="02020603050405020304" pitchFamily="18" charset="0"/>
              </a:rPr>
              <a:t>Затем из определения убирается ключевое слово, которое определяется данным суждением.</a:t>
            </a:r>
          </a:p>
        </p:txBody>
      </p:sp>
      <p:pic>
        <p:nvPicPr>
          <p:cNvPr id="11268" name="Picture 4" descr="учитель с указ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39" y="4359520"/>
            <a:ext cx="2435469" cy="20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323"/>
              <a:t>Пример: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20" y="1740877"/>
            <a:ext cx="8374673" cy="452364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b="1" i="1">
                <a:latin typeface="Times New Roman" panose="02020603050405020304" pitchFamily="18" charset="0"/>
              </a:rPr>
              <a:t>Инициаторы </a:t>
            </a:r>
            <a:r>
              <a:rPr lang="ru-RU" altLang="ru-RU" sz="2954" i="1">
                <a:latin typeface="Times New Roman" panose="02020603050405020304" pitchFamily="18" charset="0"/>
              </a:rPr>
              <a:t>– </a:t>
            </a:r>
            <a:r>
              <a:rPr lang="ru-RU" altLang="ru-RU" sz="2954">
                <a:latin typeface="Times New Roman" panose="02020603050405020304" pitchFamily="18" charset="0"/>
              </a:rPr>
              <a:t>это вещества, которые распадаясь на радикалы при определенной температуре, генерируют атом галогена.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954" i="1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954" i="1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solidFill>
                  <a:srgbClr val="FF0000"/>
                </a:solidFill>
                <a:latin typeface="Times New Roman" panose="02020603050405020304" pitchFamily="18" charset="0"/>
              </a:rPr>
              <a:t>... - вещества, которые распадаясь на радикалы при определенной температуре, генерируют атом галогена.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i="1">
                <a:latin typeface="Times New Roman" panose="02020603050405020304" pitchFamily="18" charset="0"/>
              </a:rPr>
              <a:t>Правильные варианты ответа: инициаторы</a:t>
            </a:r>
          </a:p>
        </p:txBody>
      </p:sp>
    </p:spTree>
    <p:extLst>
      <p:ext uri="{BB962C8B-B14F-4D97-AF65-F5344CB8AC3E}">
        <p14:creationId xmlns:p14="http://schemas.microsoft.com/office/powerpoint/2010/main" val="6905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28" y="659423"/>
            <a:ext cx="8641373" cy="10550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323" b="1"/>
              <a:t>Особенности построения заданий в тестовой форме открытого типа: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1740877"/>
            <a:ext cx="8242789" cy="418220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1. Принцип логической определенности содержания задания: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954" i="1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i="1">
                <a:solidFill>
                  <a:srgbClr val="FF0000"/>
                </a:solidFill>
                <a:latin typeface="Times New Roman" panose="02020603050405020304" pitchFamily="18" charset="0"/>
              </a:rPr>
              <a:t>Пример:</a:t>
            </a:r>
            <a:r>
              <a:rPr lang="ru-RU" altLang="ru-RU" sz="2954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solidFill>
                  <a:srgbClr val="FF0000"/>
                </a:solidFill>
                <a:latin typeface="Times New Roman" panose="02020603050405020304" pitchFamily="18" charset="0"/>
              </a:rPr>
              <a:t>Автор планетарной модели строения атома …</a:t>
            </a:r>
          </a:p>
        </p:txBody>
      </p:sp>
      <p:pic>
        <p:nvPicPr>
          <p:cNvPr id="13316" name="Picture 4" descr="j0300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82" y="4681905"/>
            <a:ext cx="2007577" cy="169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323" b="1"/>
              <a:t>Особенности построения заданий в тестовой форме открытого типа: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912327"/>
            <a:ext cx="7023589" cy="379827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</a:rPr>
              <a:t>2</a:t>
            </a:r>
            <a:r>
              <a:rPr lang="ru-RU" altLang="ru-RU" sz="2954">
                <a:latin typeface="Times New Roman" panose="02020603050405020304" pitchFamily="18" charset="0"/>
              </a:rPr>
              <a:t>. Принцип фасетности:</a:t>
            </a:r>
            <a:endParaRPr lang="en-US" altLang="ru-RU" sz="2954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b="1" i="1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b="1" i="1">
                <a:latin typeface="Times New Roman" panose="02020603050405020304" pitchFamily="18" charset="0"/>
              </a:rPr>
              <a:t>	</a:t>
            </a:r>
            <a:r>
              <a:rPr lang="ru-RU" altLang="ru-RU" sz="2954">
                <a:latin typeface="Times New Roman" panose="02020603050405020304" pitchFamily="18" charset="0"/>
              </a:rPr>
              <a:t>Б</a:t>
            </a:r>
            <a:r>
              <a:rPr lang="en-US" altLang="ru-RU" sz="2954">
                <a:latin typeface="Times New Roman" panose="02020603050405020304" pitchFamily="18" charset="0"/>
              </a:rPr>
              <a:t>уква</a:t>
            </a:r>
            <a:r>
              <a:rPr lang="ru-RU" altLang="ru-RU" sz="2954">
                <a:latin typeface="Times New Roman" panose="02020603050405020304" pitchFamily="18" charset="0"/>
              </a:rPr>
              <a:t>,</a:t>
            </a:r>
            <a:r>
              <a:rPr lang="en-US" altLang="ru-RU" sz="2954">
                <a:latin typeface="Times New Roman" panose="02020603050405020304" pitchFamily="18" charset="0"/>
              </a:rPr>
              <a:t> пропущен</a:t>
            </a:r>
            <a:r>
              <a:rPr lang="ru-RU" altLang="ru-RU" sz="2954">
                <a:latin typeface="Times New Roman" panose="02020603050405020304" pitchFamily="18" charset="0"/>
              </a:rPr>
              <a:t>ная в</a:t>
            </a:r>
            <a:r>
              <a:rPr lang="en-US" altLang="ru-RU" sz="2954">
                <a:latin typeface="Times New Roman" panose="02020603050405020304" pitchFamily="18" charset="0"/>
              </a:rPr>
              <a:t> </a:t>
            </a:r>
            <a:r>
              <a:rPr lang="ru-RU" altLang="ru-RU" sz="2954">
                <a:latin typeface="Times New Roman" panose="02020603050405020304" pitchFamily="18" charset="0"/>
              </a:rPr>
              <a:t>слове</a:t>
            </a:r>
            <a:r>
              <a:rPr lang="en-US" altLang="ru-RU" sz="2954">
                <a:latin typeface="Times New Roman" panose="02020603050405020304" pitchFamily="18" charset="0"/>
              </a:rPr>
              <a:t> {пр...вилегированный</a:t>
            </a:r>
            <a:r>
              <a:rPr lang="ru-RU" altLang="ru-RU" sz="2954">
                <a:latin typeface="Times New Roman" panose="02020603050405020304" pitchFamily="18" charset="0"/>
              </a:rPr>
              <a:t>, э</a:t>
            </a:r>
            <a:r>
              <a:rPr lang="en-US" altLang="ru-RU" sz="2954">
                <a:latin typeface="Times New Roman" panose="02020603050405020304" pitchFamily="18" charset="0"/>
              </a:rPr>
              <a:t>ш..лон</a:t>
            </a:r>
            <a:r>
              <a:rPr lang="ru-RU" altLang="ru-RU" sz="2954">
                <a:latin typeface="Times New Roman" panose="02020603050405020304" pitchFamily="18" charset="0"/>
              </a:rPr>
              <a:t>, </a:t>
            </a:r>
            <a:r>
              <a:rPr lang="en-US" altLang="ru-RU" sz="2954">
                <a:latin typeface="Times New Roman" panose="02020603050405020304" pitchFamily="18" charset="0"/>
              </a:rPr>
              <a:t>пр...образовать</a:t>
            </a:r>
            <a:r>
              <a:rPr lang="ru-RU" altLang="ru-RU" sz="2954">
                <a:latin typeface="Times New Roman" panose="02020603050405020304" pitchFamily="18" charset="0"/>
              </a:rPr>
              <a:t>, </a:t>
            </a:r>
            <a:r>
              <a:rPr lang="en-US" altLang="ru-RU" sz="2954">
                <a:latin typeface="Times New Roman" panose="02020603050405020304" pitchFamily="18" charset="0"/>
              </a:rPr>
              <a:t>през...дент</a:t>
            </a:r>
            <a:r>
              <a:rPr lang="ru-RU" altLang="ru-RU" sz="2954">
                <a:latin typeface="Times New Roman" panose="02020603050405020304" pitchFamily="18" charset="0"/>
              </a:rPr>
              <a:t>, </a:t>
            </a:r>
            <a:r>
              <a:rPr lang="en-US" altLang="ru-RU" sz="2954">
                <a:latin typeface="Times New Roman" panose="02020603050405020304" pitchFamily="18" charset="0"/>
              </a:rPr>
              <a:t>рез..денция</a:t>
            </a:r>
            <a:r>
              <a:rPr lang="ru-RU" altLang="ru-RU" sz="2954">
                <a:latin typeface="Times New Roman" panose="02020603050405020304" pitchFamily="18" charset="0"/>
              </a:rPr>
              <a:t>,</a:t>
            </a:r>
            <a:r>
              <a:rPr lang="en-US" altLang="ru-RU" sz="2954">
                <a:latin typeface="Times New Roman" panose="02020603050405020304" pitchFamily="18" charset="0"/>
              </a:rPr>
              <a:t> пр...тензия</a:t>
            </a:r>
            <a:r>
              <a:rPr lang="ru-RU" altLang="ru-RU" sz="2954">
                <a:latin typeface="Times New Roman" panose="02020603050405020304" pitchFamily="18" charset="0"/>
              </a:rPr>
              <a:t>,</a:t>
            </a:r>
            <a:r>
              <a:rPr lang="en-US" altLang="ru-RU" sz="2954">
                <a:latin typeface="Times New Roman" panose="02020603050405020304" pitchFamily="18" charset="0"/>
              </a:rPr>
              <a:t> пр...оритет</a:t>
            </a:r>
            <a:r>
              <a:rPr lang="ru-RU" altLang="ru-RU" sz="2954">
                <a:latin typeface="Times New Roman" panose="02020603050405020304" pitchFamily="18" charset="0"/>
              </a:rPr>
              <a:t>,  </a:t>
            </a:r>
            <a:r>
              <a:rPr lang="en-US" altLang="ru-RU" sz="2954">
                <a:latin typeface="Times New Roman" panose="02020603050405020304" pitchFamily="18" charset="0"/>
              </a:rPr>
              <a:t>пр...вилегия}</a:t>
            </a:r>
            <a:r>
              <a:rPr lang="ru-RU" altLang="ru-RU" sz="2954">
                <a:latin typeface="Times New Roman" panose="02020603050405020304" pitchFamily="18" charset="0"/>
              </a:rPr>
              <a:t>…</a:t>
            </a:r>
            <a:br>
              <a:rPr lang="ru-RU" altLang="ru-RU" sz="2954">
                <a:latin typeface="Times New Roman" panose="02020603050405020304" pitchFamily="18" charset="0"/>
              </a:rPr>
            </a:br>
            <a:endParaRPr lang="ru-RU" altLang="ru-RU" sz="2954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  <p:pic>
        <p:nvPicPr>
          <p:cNvPr id="14340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74" y="4550020"/>
            <a:ext cx="1632438" cy="16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2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01699"/>
            <a:ext cx="7108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/>
              <a:t>ФУНКЦИИ ТЕСТИРОВАНИЯ В ПЕДАГОГИКЕ: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780928"/>
            <a:ext cx="3816424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Диагностическая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Обучающая  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Воспитательная </a:t>
            </a:r>
            <a:r>
              <a:rPr lang="ru-RU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8800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323" b="1"/>
              <a:t>Особенности построения заданий в тестовой форме открытого типа: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223" y="1740877"/>
            <a:ext cx="7088066" cy="41822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3. Принцип обратимости: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954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А) Операция нахождения производной функции называется ….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954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Б) Дифференцированием называется операция нахождения ….</a:t>
            </a:r>
            <a:endParaRPr lang="en-US" altLang="ru-RU" sz="2954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  <p:pic>
        <p:nvPicPr>
          <p:cNvPr id="15364" name="Picture 4" descr="j030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50020"/>
            <a:ext cx="1692519" cy="169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323" b="1"/>
              <a:t>Особенности построения заданий в тестовой форме открытого типа: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20" y="1780443"/>
            <a:ext cx="7419242" cy="418806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4. Принцип параллельности: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1) Ядра, имеющие разное число нейтронов, относятся к ….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2) К изотопам относятся ядра, имеющие разное число ….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3) К изотопам относятся ядра, имеющие число нейтронов: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			А) разное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			Б) одинаковое</a:t>
            </a:r>
          </a:p>
        </p:txBody>
      </p:sp>
      <p:pic>
        <p:nvPicPr>
          <p:cNvPr id="16388" name="Picture 4" descr="учитель с указ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39" y="4550020"/>
            <a:ext cx="2089638" cy="17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4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323" b="1"/>
              <a:t>Особенности построения заданий в тестовой форме открытого типа: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635" y="1714500"/>
            <a:ext cx="7319596" cy="418220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Первым Президентом США был …</a:t>
            </a:r>
          </a:p>
        </p:txBody>
      </p:sp>
      <p:pic>
        <p:nvPicPr>
          <p:cNvPr id="17412" name="Picture 4" descr="ле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08" y="3494943"/>
            <a:ext cx="1809750" cy="255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323" b="1"/>
              <a:t>Особенности построения заданий в тестовой форме открытого типа: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20" y="1833197"/>
            <a:ext cx="7847134" cy="4182208"/>
          </a:xfrm>
        </p:spPr>
        <p:txBody>
          <a:bodyPr/>
          <a:lstStyle/>
          <a:p>
            <a:pPr marL="0" indent="422041">
              <a:lnSpc>
                <a:spcPct val="90000"/>
              </a:lnSpc>
              <a:buNone/>
              <a:defRPr/>
            </a:pPr>
            <a:r>
              <a:rPr lang="ru-RU" sz="2954" i="1" dirty="0">
                <a:latin typeface="Times New Roman" pitchFamily="18" charset="0"/>
              </a:rPr>
              <a:t>Правильный вариант: </a:t>
            </a:r>
          </a:p>
          <a:p>
            <a:pPr marL="0" indent="422041">
              <a:lnSpc>
                <a:spcPct val="90000"/>
              </a:lnSpc>
              <a:buNone/>
              <a:defRPr/>
            </a:pPr>
            <a:r>
              <a:rPr lang="ru-RU" sz="2954" i="1" dirty="0">
                <a:latin typeface="Times New Roman" pitchFamily="18" charset="0"/>
              </a:rPr>
              <a:t>Джордж Вашингтон, генерал, мужчина, уроженец штата </a:t>
            </a:r>
            <a:r>
              <a:rPr lang="ru-RU" sz="2954" i="1" dirty="0" err="1">
                <a:latin typeface="Times New Roman" pitchFamily="18" charset="0"/>
              </a:rPr>
              <a:t>Вирджиния</a:t>
            </a:r>
            <a:endParaRPr lang="ru-RU" sz="2954" i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954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954" b="1" dirty="0">
                <a:solidFill>
                  <a:srgbClr val="FF0000"/>
                </a:solidFill>
                <a:latin typeface="Times New Roman" pitchFamily="18" charset="0"/>
              </a:rPr>
              <a:t>Рекомендуемая формулировка задания: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954" i="1" dirty="0">
                <a:solidFill>
                  <a:srgbClr val="FF0000"/>
                </a:solidFill>
                <a:latin typeface="Times New Roman" pitchFamily="18" charset="0"/>
              </a:rPr>
              <a:t>Фамилия первого президента США ….</a:t>
            </a:r>
          </a:p>
        </p:txBody>
      </p:sp>
      <p:pic>
        <p:nvPicPr>
          <p:cNvPr id="18436" name="Picture 4" descr="учитель с указ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31" y="4352193"/>
            <a:ext cx="2435469" cy="20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9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323" b="1"/>
              <a:t>Особенности построения заданий в тестовой форме открытого типа: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04" y="1740877"/>
            <a:ext cx="7121769" cy="418220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5.  Принцип неотрицательности: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Банки не ставятся на ….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i="1">
                <a:latin typeface="Times New Roman" panose="02020603050405020304" pitchFamily="18" charset="0"/>
              </a:rPr>
              <a:t>Правильный вариант: позвоночник.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954"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954" u="sng">
                <a:latin typeface="Times New Roman" panose="02020603050405020304" pitchFamily="18" charset="0"/>
              </a:rPr>
              <a:t>Но банки не ставят и на голову, руки и т.д.</a:t>
            </a:r>
          </a:p>
        </p:txBody>
      </p:sp>
      <p:pic>
        <p:nvPicPr>
          <p:cNvPr id="19460" name="Picture 5" descr="j0299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08" y="4418135"/>
            <a:ext cx="1184031" cy="194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323" b="1"/>
              <a:t>Примеры заданий в тестовой форме открытого типа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577" y="1740877"/>
            <a:ext cx="8440615" cy="41822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Главный элемент леса - это  ....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 i="1">
                <a:latin typeface="Times New Roman" panose="02020603050405020304" pitchFamily="18" charset="0"/>
              </a:rPr>
              <a:t>Правильные варианты ответа: древостой;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954" b="1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 b="1" i="1">
                <a:latin typeface="Times New Roman" panose="02020603050405020304" pitchFamily="18" charset="0"/>
              </a:rPr>
              <a:t> </a:t>
            </a:r>
            <a:r>
              <a:rPr lang="ru-RU" altLang="ru-RU" sz="2954">
                <a:latin typeface="Times New Roman" panose="02020603050405020304" pitchFamily="18" charset="0"/>
              </a:rPr>
              <a:t>Всходы - это молодые растения в возрасте до  ....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 i="1">
                <a:latin typeface="Times New Roman" panose="02020603050405020304" pitchFamily="18" charset="0"/>
              </a:rPr>
              <a:t>Правильные варианты ответа: года;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954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Молодые растения в возрасте от двух до пяти лет - это  ....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954" i="1">
                <a:latin typeface="Times New Roman" panose="02020603050405020304" pitchFamily="18" charset="0"/>
              </a:rPr>
              <a:t>Правильные варианты ответа: самосев;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i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462" y="520212"/>
            <a:ext cx="8242789" cy="10550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323" b="1"/>
              <a:t>Примеры заданий в тестовой форме открытого типа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20" y="1740877"/>
            <a:ext cx="8374673" cy="458958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... - химическое вещество, необходимое для контакта отростка с клеткой или отростка с отростком.</a:t>
            </a:r>
            <a:endParaRPr lang="ru-RU" altLang="ru-RU" sz="2954" i="1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i="1">
                <a:latin typeface="Times New Roman" panose="02020603050405020304" pitchFamily="18" charset="0"/>
              </a:rPr>
              <a:t>Правильные варианты ответа: </a:t>
            </a:r>
            <a:r>
              <a:rPr lang="ru-RU" altLang="ru-RU" sz="2954">
                <a:latin typeface="Times New Roman" panose="02020603050405020304" pitchFamily="18" charset="0"/>
              </a:rPr>
              <a:t>медиатор; посредник;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>
                <a:latin typeface="Times New Roman" panose="02020603050405020304" pitchFamily="18" charset="0"/>
              </a:rPr>
              <a:t>... - это ответная реакция организма на раздражение, в которой у человека принимает участие центральная нервная система.</a:t>
            </a:r>
            <a:endParaRPr lang="ru-RU" altLang="ru-RU" sz="2954" i="1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954" i="1">
                <a:latin typeface="Times New Roman" panose="02020603050405020304" pitchFamily="18" charset="0"/>
              </a:rPr>
              <a:t>Правильные варианты ответа: </a:t>
            </a:r>
            <a:r>
              <a:rPr lang="ru-RU" altLang="ru-RU" sz="2954">
                <a:latin typeface="Times New Roman" panose="02020603050405020304" pitchFamily="18" charset="0"/>
              </a:rPr>
              <a:t>рефлекс; 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ПРИНЦИПЫ РАЗРАБОТКИ СОДЕРЖАНИЯ ТЕСТА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соответствие содержания теста целям </a:t>
            </a:r>
            <a:r>
              <a:rPr lang="ru-RU" dirty="0" smtClean="0"/>
              <a:t>тестирования</a:t>
            </a:r>
          </a:p>
          <a:p>
            <a:r>
              <a:rPr lang="ru-RU" dirty="0"/>
              <a:t>определение значимости проверяемых </a:t>
            </a:r>
            <a:r>
              <a:rPr lang="ru-RU" dirty="0" smtClean="0"/>
              <a:t>знаний</a:t>
            </a:r>
          </a:p>
          <a:p>
            <a:r>
              <a:rPr lang="ru-RU" dirty="0"/>
              <a:t>взаимосвязь содержания и </a:t>
            </a:r>
            <a:r>
              <a:rPr lang="ru-RU" dirty="0" smtClean="0"/>
              <a:t>формы</a:t>
            </a:r>
          </a:p>
          <a:p>
            <a:r>
              <a:rPr lang="ru-RU" dirty="0"/>
              <a:t>содержательная правильность тестовых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29720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РАЗРАБОТКИ СОДЕРЖАНИЯ ТЕСТА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репрезентативность содержания учебной дисциплины в содержании </a:t>
            </a:r>
            <a:r>
              <a:rPr lang="ru-RU" dirty="0" smtClean="0"/>
              <a:t>теста</a:t>
            </a:r>
          </a:p>
          <a:p>
            <a:r>
              <a:rPr lang="ru-RU" dirty="0"/>
              <a:t>соответствие содержания теста уровню современного состояния </a:t>
            </a:r>
            <a:r>
              <a:rPr lang="ru-RU" dirty="0" smtClean="0"/>
              <a:t>науки</a:t>
            </a:r>
          </a:p>
          <a:p>
            <a:r>
              <a:rPr lang="ru-RU" dirty="0"/>
              <a:t>комплексность и сбалансированность содержания </a:t>
            </a:r>
            <a:r>
              <a:rPr lang="ru-RU" dirty="0" smtClean="0"/>
              <a:t>теста</a:t>
            </a:r>
          </a:p>
          <a:p>
            <a:r>
              <a:rPr lang="ru-RU" dirty="0"/>
              <a:t>системность </a:t>
            </a:r>
            <a:r>
              <a:rPr lang="ru-RU" dirty="0" smtClean="0"/>
              <a:t>содержания</a:t>
            </a:r>
          </a:p>
          <a:p>
            <a:r>
              <a:rPr lang="ru-RU" dirty="0"/>
              <a:t>вариативность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87128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A9A78-5E62-4AA7-8895-C0E794711680}" type="slidenum">
              <a:rPr lang="ru-RU" altLang="en-US"/>
              <a:pPr>
                <a:defRPr/>
              </a:pPr>
              <a:t>8</a:t>
            </a:fld>
            <a:endParaRPr lang="ru-RU" alt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>
                <a:solidFill>
                  <a:schemeClr val="tx1"/>
                </a:solidFill>
                <a:latin typeface="Times New Roman" pitchFamily="18" charset="0"/>
              </a:rPr>
              <a:t>Валидность теста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ctr">
              <a:buFont typeface="Wingdings" pitchFamily="2" charset="2"/>
              <a:buNone/>
            </a:pPr>
            <a:endParaRPr lang="ru-RU" altLang="ru-RU" b="1" i="1" smtClean="0">
              <a:solidFill>
                <a:srgbClr val="E50515"/>
              </a:solidFill>
            </a:endParaRPr>
          </a:p>
          <a:p>
            <a:pPr marL="571500" indent="-571500" algn="ctr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– характеристика, отражающая адекватность системы тестовых заданий содержанию учебного материала и результату тестовых испытаний.</a:t>
            </a:r>
          </a:p>
        </p:txBody>
      </p:sp>
    </p:spTree>
    <p:extLst>
      <p:ext uri="{BB962C8B-B14F-4D97-AF65-F5344CB8AC3E}">
        <p14:creationId xmlns:p14="http://schemas.microsoft.com/office/powerpoint/2010/main" val="29351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Формальный критерий валидности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419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b="1" smtClean="0">
                <a:latin typeface="Times New Roman" pitchFamily="18" charset="0"/>
              </a:rPr>
              <a:t>Форма заданий должна:</a:t>
            </a:r>
            <a:endParaRPr lang="en-US" altLang="ru-RU" sz="2600" b="1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altLang="ru-RU" sz="26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>
                <a:latin typeface="Times New Roman" pitchFamily="18" charset="0"/>
              </a:rPr>
              <a:t>- соответствовать видам проверяемых знаний;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>
                <a:latin typeface="Times New Roman" pitchFamily="18" charset="0"/>
              </a:rPr>
              <a:t>- минимизировать вероятность угадывания правильных  ответов в случае незнания учебной дисциплины;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>
                <a:latin typeface="Times New Roman" pitchFamily="18" charset="0"/>
              </a:rPr>
              <a:t>- быть технологичной;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>
                <a:latin typeface="Times New Roman" pitchFamily="18" charset="0"/>
              </a:rPr>
              <a:t>- обеспечивать создание параллельных вариантов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2420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2118</Words>
  <Application>Microsoft Office PowerPoint</Application>
  <PresentationFormat>Экран (4:3)</PresentationFormat>
  <Paragraphs>346</Paragraphs>
  <Slides>56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Arial</vt:lpstr>
      <vt:lpstr>Calibri</vt:lpstr>
      <vt:lpstr>Comic Sans MS</vt:lpstr>
      <vt:lpstr>Garamond</vt:lpstr>
      <vt:lpstr>Times New Roman</vt:lpstr>
      <vt:lpstr>Wingdings</vt:lpstr>
      <vt:lpstr>Wingdings 2</vt:lpstr>
      <vt:lpstr>Тема Office</vt:lpstr>
      <vt:lpstr>Bitmap Image</vt:lpstr>
      <vt:lpstr>Clip</vt:lpstr>
      <vt:lpstr>Порядок разработки тестов и формы тестовых заданий</vt:lpstr>
      <vt:lpstr>Методические подходы к разработке тестовых заданий</vt:lpstr>
      <vt:lpstr>Формы оценки </vt:lpstr>
      <vt:lpstr>Факторы, от которых зависит качество подготовки обучаемого:</vt:lpstr>
      <vt:lpstr>Презентация PowerPoint</vt:lpstr>
      <vt:lpstr>ПРИНЦИПЫ РАЗРАБОТКИ СОДЕРЖАНИЯ ТЕСТА</vt:lpstr>
      <vt:lpstr>ПРИНЦИПЫ РАЗРАБОТКИ СОДЕРЖАНИЯ ТЕСТА</vt:lpstr>
      <vt:lpstr>Валидность теста</vt:lpstr>
      <vt:lpstr>Формальный критерий валидности</vt:lpstr>
      <vt:lpstr>Надежность теста</vt:lpstr>
      <vt:lpstr>Эффективность теста</vt:lpstr>
      <vt:lpstr>Преимущества тестовых технологий</vt:lpstr>
      <vt:lpstr>Преимущества тестовых технологий</vt:lpstr>
      <vt:lpstr>Недостатки тестовых технологий</vt:lpstr>
      <vt:lpstr>Общие требования к составлению тестовых заданий  </vt:lpstr>
      <vt:lpstr>Общие требования к составлению тестовых заданий  </vt:lpstr>
      <vt:lpstr>Общие требования к составлению тестовых заданий  </vt:lpstr>
      <vt:lpstr>Общие требования к составлению тестовых заданий  </vt:lpstr>
      <vt:lpstr>Особенности построения задания на установление соответствия:</vt:lpstr>
      <vt:lpstr>Особенности построения задания на установление соответствия:</vt:lpstr>
      <vt:lpstr>Особенности построения задания на установление соответствия:</vt:lpstr>
      <vt:lpstr>Примеры построения заданий в тестовой форме на установление соответствия:</vt:lpstr>
      <vt:lpstr>Соответствие названия стадиальной группы гоминид и рисунка черепа: </vt:lpstr>
      <vt:lpstr>Соответствие структурных слоев клеток листа   характеристикам:</vt:lpstr>
      <vt:lpstr>Презентация PowerPoint</vt:lpstr>
      <vt:lpstr>Общие рекомендации к составлению заданий в  тестовой форме закрытого типа</vt:lpstr>
      <vt:lpstr>Общие рекомендации к составлению заданий в  тестовой форме закрытого типа</vt:lpstr>
      <vt:lpstr>В ответах  не рекомендуется использовать слова «все», «ни одного», «никогда», «всегда» и т.п., так как  они способствуют угадыванию правильного ответа </vt:lpstr>
      <vt:lpstr>ТЗ должны содержать не менее 4 вариантов ответов  Варианты ответов  не должны содержать перечислений.   </vt:lpstr>
      <vt:lpstr>Общие рекомендации к составлению заданий в  тестовой форме закрытого типа</vt:lpstr>
      <vt:lpstr>Содержание ТЗ не должно отражать понимание и мнение отдельного автора, либо необходимы четкие указания и ссылки на определенного автора </vt:lpstr>
      <vt:lpstr>В основную часть задания необходимо включать все слова, с помощью которых формулируется задание, а в ответ должны быть вынесены только дистракторы  по данной проблеме: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рекомендации к составлению заданий в тестовой форме открытого типа:  </vt:lpstr>
      <vt:lpstr>Общие рекомендации к составлению заданий в тестовой форме открытого типа: </vt:lpstr>
      <vt:lpstr>Общие рекомендации к составлению заданий в тестовой форме открытого типа: </vt:lpstr>
      <vt:lpstr>Общие рекомендации к составлению заданий в тестовой форме открытого типа: </vt:lpstr>
      <vt:lpstr>Общие рекомендации к составлению заданий в тестовой форме открытого типа: </vt:lpstr>
      <vt:lpstr>Методика составления задания в тестовой форме открытого типа (1вариант):</vt:lpstr>
      <vt:lpstr>Пример: </vt:lpstr>
      <vt:lpstr>Методика составления задания в тестовой форме открытого типа (2 вариант):</vt:lpstr>
      <vt:lpstr>Пример:</vt:lpstr>
      <vt:lpstr>Особенности построения заданий в тестовой форме открытого типа:</vt:lpstr>
      <vt:lpstr>Особенности построения заданий в тестовой форме открытого типа:</vt:lpstr>
      <vt:lpstr>Особенности построения заданий в тестовой форме открытого типа:</vt:lpstr>
      <vt:lpstr>Особенности построения заданий в тестовой форме открытого типа:</vt:lpstr>
      <vt:lpstr>Особенности построения заданий в тестовой форме открытого типа:</vt:lpstr>
      <vt:lpstr>Особенности построения заданий в тестовой форме открытого типа:</vt:lpstr>
      <vt:lpstr>Особенности построения заданий в тестовой форме открытого типа:</vt:lpstr>
      <vt:lpstr>Примеры заданий в тестовой форме открытого типа</vt:lpstr>
      <vt:lpstr>Примеры заданий в тестовой форме открытого типа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gd</dc:creator>
  <cp:lastModifiedBy>Пользователь</cp:lastModifiedBy>
  <cp:revision>24</cp:revision>
  <dcterms:created xsi:type="dcterms:W3CDTF">2020-02-17T13:13:52Z</dcterms:created>
  <dcterms:modified xsi:type="dcterms:W3CDTF">2020-04-05T01:41:03Z</dcterms:modified>
</cp:coreProperties>
</file>