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34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24049-756B-437B-BA5F-799DB77C8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8FDE78-54CC-416B-B615-A44C6B523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676CCE-52EF-49CB-B030-2FA24708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39D6-2AAD-4EFE-AA73-8E1B9F2D873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B34A54-4878-4B7F-9493-8A7A3189F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59F200-B6ED-4383-87C0-3E7F12427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D7C4-C6A9-4DCC-9C1A-4D0A40F97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0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141C0-A422-496C-8F45-0D90894B3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5C8E47-F614-45C5-AE3B-A266EEA5A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DEBC00-57E7-4E90-8470-7203547B9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39D6-2AAD-4EFE-AA73-8E1B9F2D873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2904C-FB48-4C1C-907F-FE6C014F4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DE62ED-FC2A-4768-80CB-AD34A690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D7C4-C6A9-4DCC-9C1A-4D0A40F97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277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483C2D-0E58-4E4D-97FB-3F92E09D7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381B6B-E5A6-409F-81DE-A96CBBDC8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AA35FB-3F78-4C63-B3A9-73D396D4E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39D6-2AAD-4EFE-AA73-8E1B9F2D873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40DD7D-FFF1-447A-BEAD-9AF9AC282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12769F-E224-4EEF-AB46-D8E41DBEF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D7C4-C6A9-4DCC-9C1A-4D0A40F97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00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079A4-18E9-462E-818D-AD47959A9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C12EA8-4C2B-4114-AC13-C4500B940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F97E89-7CDD-4563-84E3-7E605ED8B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39D6-2AAD-4EFE-AA73-8E1B9F2D873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E205B5-B499-4619-992D-523DF711D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471660-D826-4658-A988-26AE46C01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D7C4-C6A9-4DCC-9C1A-4D0A40F97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39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5FE53-D2BE-4889-833C-F9451EF2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5C2CD1-D3E4-4D3A-8F4C-A893C9457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E0693-4D58-4097-AB80-CF6B1AA1A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39D6-2AAD-4EFE-AA73-8E1B9F2D873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88C8E-3304-4C85-A60A-C1D5B442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A1206-45AC-4F05-8EE6-0791F9A6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D7C4-C6A9-4DCC-9C1A-4D0A40F97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84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FD30F2-9F8A-4176-974C-D5F8836D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874EDE-4C61-4A4E-9E91-60B790CB1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3DBBEB-B190-4330-8743-9F00B2953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DED3CF-04B7-414B-AE03-F82F90178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39D6-2AAD-4EFE-AA73-8E1B9F2D873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4E8EDD-0822-4B8D-9A0D-11C75DA7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41EFEE-F1FA-4C53-823E-1A519D05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D7C4-C6A9-4DCC-9C1A-4D0A40F97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32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9EDBC-0B41-4E53-8E98-D1DFD976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3702A8-80E6-4BF0-8BFF-1D4B07477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12617B-4BF4-4170-910D-81FE3DE0F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4400D8-F972-458D-A56A-4C218C029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41A597-C3F0-45CD-BE5D-862F70B0D4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6E27E2-556C-48C3-8BB9-8B2064605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39D6-2AAD-4EFE-AA73-8E1B9F2D873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5BAAC1-6D07-43A9-B4D8-A423E7E3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5EDFF9-7109-4FA9-9857-DCB2DBE8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D7C4-C6A9-4DCC-9C1A-4D0A40F97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67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735E8-764A-4DC1-BB3B-B91F322B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C7087F-BA0D-4CA1-B737-23D8F3F1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39D6-2AAD-4EFE-AA73-8E1B9F2D873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F5B0D7-F840-4D63-9AC0-2726A676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6CBA1B-1EBD-4176-8D59-F34013AD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D7C4-C6A9-4DCC-9C1A-4D0A40F97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001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864486-BFD6-415E-8EC7-F3A05141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39D6-2AAD-4EFE-AA73-8E1B9F2D873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B24E05-F98E-44E2-83F7-13B6C2C9C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7103C4-087E-4247-A44C-CB7BA9A6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D7C4-C6A9-4DCC-9C1A-4D0A40F97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64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3562E-E430-440A-9590-C7E49FC0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3B96A6-1091-4F93-BE76-6AD93FF9F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84FECF-CA46-4662-933F-87F494F3A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255DF2-49BA-4B24-9CEE-6A4556AF4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39D6-2AAD-4EFE-AA73-8E1B9F2D873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02D88D-4833-40EF-A283-C0801868A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019E8E-C63D-4A77-BDC8-30C6A2D7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D7C4-C6A9-4DCC-9C1A-4D0A40F97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92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C8217-260A-41FC-B4B6-3BD05BE1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B80C75-3639-4F3A-B68E-8D984D545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1ACEE0-5C95-4A0E-AA8A-D868A0C48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FEFFB6-C357-4F02-91AA-02F50665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39D6-2AAD-4EFE-AA73-8E1B9F2D873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023743-12B8-4290-8658-A8EDB37A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E177C1-6808-4B24-AE99-E2878EBE2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D7C4-C6A9-4DCC-9C1A-4D0A40F97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52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82424-DBE6-4D78-8BEE-CD273A0EC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F6C10F-DED0-41F2-8F7E-2AC1F00F5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3CE488-A10E-4652-AE9C-95B6A8F3B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139D6-2AAD-4EFE-AA73-8E1B9F2D873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1DB1B6-23D9-49F1-B6D9-C789E2AB6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A7485-707B-43D7-B419-D1980AB97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2D7C4-C6A9-4DCC-9C1A-4D0A40F97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2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D2867-6350-40A7-89B7-681BF7A4B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3" y="1845733"/>
            <a:ext cx="5088467" cy="2489201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Оперативный штаб по ликвидации происшествий на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жд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транспорте в VR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F2A83AC-C259-4703-9AB1-E00DEBD4EA12}"/>
              </a:ext>
            </a:extLst>
          </p:cNvPr>
          <p:cNvSpPr txBox="1">
            <a:spLocks/>
          </p:cNvSpPr>
          <p:nvPr/>
        </p:nvSpPr>
        <p:spPr>
          <a:xfrm>
            <a:off x="1007533" y="4334933"/>
            <a:ext cx="7128934" cy="818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Александр</a:t>
            </a:r>
            <a:r>
              <a:rPr lang="en-US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Кирсанов</a:t>
            </a:r>
            <a:r>
              <a:rPr lang="en-US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ru-RU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СЖД.2-21-1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19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721949-4E2D-4321-8B3C-62ECDFDA752D}"/>
              </a:ext>
            </a:extLst>
          </p:cNvPr>
          <p:cNvSpPr txBox="1"/>
          <p:nvPr/>
        </p:nvSpPr>
        <p:spPr>
          <a:xfrm>
            <a:off x="723899" y="704156"/>
            <a:ext cx="1029652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Проблема</a:t>
            </a:r>
          </a:p>
          <a:p>
            <a:r>
              <a:rPr lang="ru-RU" dirty="0"/>
              <a:t>Высокие экономические и временные потери от остановки движения при ликвидации происшествий на железнодорожном транспорте.</a:t>
            </a:r>
          </a:p>
          <a:p>
            <a:r>
              <a:rPr lang="ru-RU" dirty="0"/>
              <a:t>Время на ликвидацию происшествия во много зависит от правильности и своевременности принятых руководителями и специалистами решений, что напрямую зависит от их компетенций и уровня подготовки. Для этого дирекции аварийно-восстановительных средств проводят регулярные учения связанные с большими материально-техническими и временными затратами.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71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721949-4E2D-4321-8B3C-62ECDFDA752D}"/>
              </a:ext>
            </a:extLst>
          </p:cNvPr>
          <p:cNvSpPr txBox="1"/>
          <p:nvPr/>
        </p:nvSpPr>
        <p:spPr>
          <a:xfrm>
            <a:off x="638175" y="158206"/>
            <a:ext cx="6096000" cy="29967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sz="2000" b="1" dirty="0"/>
              <a:t>Решение</a:t>
            </a:r>
          </a:p>
          <a:p>
            <a:endParaRPr lang="ru-RU" dirty="0"/>
          </a:p>
        </p:txBody>
      </p:sp>
      <p:pic>
        <p:nvPicPr>
          <p:cNvPr id="2" name="Прототип ликвидации происшествий">
            <a:hlinkClick r:id="" action="ppaction://media"/>
            <a:extLst>
              <a:ext uri="{FF2B5EF4-FFF2-40B4-BE49-F238E27FC236}">
                <a16:creationId xmlns:a16="http://schemas.microsoft.com/office/drawing/2014/main" id="{6A1EE8F1-AB32-4198-B15D-38A422F468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860" y="568054"/>
            <a:ext cx="10831965" cy="60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5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B4C33D-9FAA-4C72-A680-23D8461F6D83}"/>
              </a:ext>
            </a:extLst>
          </p:cNvPr>
          <p:cNvSpPr txBox="1"/>
          <p:nvPr/>
        </p:nvSpPr>
        <p:spPr>
          <a:xfrm>
            <a:off x="685800" y="10162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Экономика проекта</a:t>
            </a:r>
            <a:r>
              <a:rPr lang="ru-RU" dirty="0"/>
              <a:t>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B9C0522-889C-4DD7-88C8-7CDF77B85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152213"/>
              </p:ext>
            </p:extLst>
          </p:nvPr>
        </p:nvGraphicFramePr>
        <p:xfrm>
          <a:off x="743118" y="1247775"/>
          <a:ext cx="7213980" cy="4662524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943139">
                  <a:extLst>
                    <a:ext uri="{9D8B030D-6E8A-4147-A177-3AD203B41FA5}">
                      <a16:colId xmlns:a16="http://schemas.microsoft.com/office/drawing/2014/main" val="4037467816"/>
                    </a:ext>
                  </a:extLst>
                </a:gridCol>
                <a:gridCol w="689309">
                  <a:extLst>
                    <a:ext uri="{9D8B030D-6E8A-4147-A177-3AD203B41FA5}">
                      <a16:colId xmlns:a16="http://schemas.microsoft.com/office/drawing/2014/main" val="1580752632"/>
                    </a:ext>
                  </a:extLst>
                </a:gridCol>
                <a:gridCol w="612060">
                  <a:extLst>
                    <a:ext uri="{9D8B030D-6E8A-4147-A177-3AD203B41FA5}">
                      <a16:colId xmlns:a16="http://schemas.microsoft.com/office/drawing/2014/main" val="1825152832"/>
                    </a:ext>
                  </a:extLst>
                </a:gridCol>
                <a:gridCol w="2060006">
                  <a:extLst>
                    <a:ext uri="{9D8B030D-6E8A-4147-A177-3AD203B41FA5}">
                      <a16:colId xmlns:a16="http://schemas.microsoft.com/office/drawing/2014/main" val="3187393463"/>
                    </a:ext>
                  </a:extLst>
                </a:gridCol>
                <a:gridCol w="610079">
                  <a:extLst>
                    <a:ext uri="{9D8B030D-6E8A-4147-A177-3AD203B41FA5}">
                      <a16:colId xmlns:a16="http://schemas.microsoft.com/office/drawing/2014/main" val="1529720873"/>
                    </a:ext>
                  </a:extLst>
                </a:gridCol>
                <a:gridCol w="919079">
                  <a:extLst>
                    <a:ext uri="{9D8B030D-6E8A-4147-A177-3AD203B41FA5}">
                      <a16:colId xmlns:a16="http://schemas.microsoft.com/office/drawing/2014/main" val="3559269821"/>
                    </a:ext>
                  </a:extLst>
                </a:gridCol>
                <a:gridCol w="380308">
                  <a:extLst>
                    <a:ext uri="{9D8B030D-6E8A-4147-A177-3AD203B41FA5}">
                      <a16:colId xmlns:a16="http://schemas.microsoft.com/office/drawing/2014/main" val="1910598104"/>
                    </a:ext>
                  </a:extLst>
                </a:gridCol>
              </a:tblGrid>
              <a:tr h="22310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ТРЕХМЕРНОЕ МОДЕЛЛИРОВАНИЕ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ПРОГРАММИРОВАНИЕ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3128821610"/>
                  </a:ext>
                </a:extLst>
              </a:tr>
              <a:tr h="254974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Стоимость часа 3</a:t>
                      </a:r>
                      <a:r>
                        <a:rPr lang="en-US" sz="700" u="none" strike="noStrike">
                          <a:effectLst/>
                        </a:rPr>
                        <a:t>D-</a:t>
                      </a:r>
                      <a:r>
                        <a:rPr lang="ru-RU" sz="700" u="none" strike="noStrike">
                          <a:effectLst/>
                        </a:rPr>
                        <a:t>моделлера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            700,00 ₽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Стоимость часа программиста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        1 000,00 ₽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2555285380"/>
                  </a:ext>
                </a:extLst>
              </a:tr>
              <a:tr h="1274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Общая низкополигональная модель c физикой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Кабина в </a:t>
                      </a:r>
                      <a:r>
                        <a:rPr lang="en-US" sz="700" u="none" strike="noStrike">
                          <a:effectLst/>
                        </a:rPr>
                        <a:t>VR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2530318557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Кран ЕДК 1000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Управление краном </a:t>
                      </a:r>
                      <a:r>
                        <a:rPr lang="en-US" sz="700" u="none" strike="noStrike">
                          <a:effectLst/>
                        </a:rPr>
                        <a:t>VR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613500822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Крытый вагон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Управлениебульдозером </a:t>
                      </a:r>
                      <a:r>
                        <a:rPr lang="en-US" sz="700" u="none" strike="noStrike">
                          <a:effectLst/>
                        </a:rPr>
                        <a:t>VR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1774572345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Купейный вагон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Строповка </a:t>
                      </a:r>
                      <a:r>
                        <a:rPr lang="en-US" sz="700" u="none" strike="noStrike">
                          <a:effectLst/>
                        </a:rPr>
                        <a:t>VR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1589658556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Платформа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Работа с гидравлическим оборудованием VR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3930670936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Бульдозер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Автоматическое составление оперативного плана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1984879213"/>
                  </a:ext>
                </a:extLst>
              </a:tr>
              <a:tr h="254974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Пассажирский вагон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Эксплуатационная обстановка. Поток поездов, занятость ж/д путей, станций, перегонов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574475165"/>
                  </a:ext>
                </a:extLst>
              </a:tr>
              <a:tr h="254974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Хоппер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Сетевой график</a:t>
                      </a:r>
                      <a:br>
                        <a:rPr lang="ru-RU" sz="700" u="none" strike="noStrike">
                          <a:effectLst/>
                        </a:rPr>
                      </a:br>
                      <a:r>
                        <a:rPr lang="ru-RU" sz="700" u="none" strike="noStrike">
                          <a:effectLst/>
                        </a:rPr>
                        <a:t>(диаграмма Ганта)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2521272501"/>
                  </a:ext>
                </a:extLst>
              </a:tr>
              <a:tr h="254974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Цистерна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Моделирование путевой обстановки из базы объектов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3072088583"/>
                  </a:ext>
                </a:extLst>
              </a:tr>
              <a:tr h="254974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Полувагон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Моделирование схемы происшествия из базы подвижного состава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2605635308"/>
                  </a:ext>
                </a:extLst>
              </a:tr>
              <a:tr h="254974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Грузовой вагон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Составление и отображение альтернативных оперативных планов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3415890397"/>
                  </a:ext>
                </a:extLst>
              </a:tr>
              <a:tr h="254974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Тепловоз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Опреративный штаб, мультиплейер, взаимодействие, карта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2430475341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Электровоз ЭП1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Сборка, компиляция, тестирование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2360008481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Гидравлическое оборудование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333934465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Верхнее строение пути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2319097720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Стрелка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3533643728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Мост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209885721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Контактная сеть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3207464855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Устройства СЦБ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847719313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Работники РЖД нескольких типов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1010399399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Рельеф, растительность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3910845648"/>
                  </a:ext>
                </a:extLst>
              </a:tr>
              <a:tr h="254974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Оперативный штаб, аватары участников разных рангов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2612136400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1592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3040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3573022006"/>
                  </a:ext>
                </a:extLst>
              </a:tr>
              <a:tr h="232350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1 226 400,00 ₽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3 040 000,00 ₽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  4 266 400,00 ₽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2785711766"/>
                  </a:ext>
                </a:extLst>
              </a:tr>
              <a:tr h="127487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4792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часов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8" marR="6018" marT="6018" marB="0" anchor="b"/>
                </a:tc>
                <a:extLst>
                  <a:ext uri="{0D108BD9-81ED-4DB2-BD59-A6C34878D82A}">
                    <a16:rowId xmlns:a16="http://schemas.microsoft.com/office/drawing/2014/main" val="272499836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195F63-2EEC-459E-ACE8-CACE685D3AF9}"/>
              </a:ext>
            </a:extLst>
          </p:cNvPr>
          <p:cNvSpPr txBox="1"/>
          <p:nvPr/>
        </p:nvSpPr>
        <p:spPr>
          <a:xfrm>
            <a:off x="8247766" y="1091814"/>
            <a:ext cx="339064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Красноярской дирекции аварийно-восстановительных средств за 2021 год проведено 40 обязательных и 15 дополнительных обучений. </a:t>
            </a:r>
            <a:br>
              <a:rPr lang="ru-R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Стоимость одного учения порядка 81 093 исходя из этих значений срок окупаемости проекта при замещении типовых дополнительных тренировок виртуальными 3 года.</a:t>
            </a:r>
          </a:p>
        </p:txBody>
      </p:sp>
    </p:spTree>
    <p:extLst>
      <p:ext uri="{BB962C8B-B14F-4D97-AF65-F5344CB8AC3E}">
        <p14:creationId xmlns:p14="http://schemas.microsoft.com/office/powerpoint/2010/main" val="3498868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721949-4E2D-4321-8B3C-62ECDFDA752D}"/>
              </a:ext>
            </a:extLst>
          </p:cNvPr>
          <p:cNvSpPr txBox="1"/>
          <p:nvPr/>
        </p:nvSpPr>
        <p:spPr>
          <a:xfrm>
            <a:off x="638175" y="703213"/>
            <a:ext cx="6096000" cy="20313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dirty="0"/>
              <a:t>Состав команды (ФИО наставника, ФИО руководителя, ФИО участников). </a:t>
            </a:r>
          </a:p>
        </p:txBody>
      </p:sp>
    </p:spTree>
    <p:extLst>
      <p:ext uri="{BB962C8B-B14F-4D97-AF65-F5344CB8AC3E}">
        <p14:creationId xmlns:p14="http://schemas.microsoft.com/office/powerpoint/2010/main" val="1903920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328</Words>
  <Application>Microsoft Office PowerPoint</Application>
  <PresentationFormat>Широкоэкранный</PresentationFormat>
  <Paragraphs>97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Оперативный штаб по ликвидации происшествий на жд транспорте в VR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Оперативный штаб по ликвидации происшествий на жд транспорте в VR</dc:title>
  <dc:creator>Бойков Евгений Викторович</dc:creator>
  <cp:lastModifiedBy>Бойков Евгений Викторович</cp:lastModifiedBy>
  <cp:revision>6</cp:revision>
  <dcterms:created xsi:type="dcterms:W3CDTF">2022-10-31T08:44:50Z</dcterms:created>
  <dcterms:modified xsi:type="dcterms:W3CDTF">2022-11-02T02:44:17Z</dcterms:modified>
</cp:coreProperties>
</file>