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70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A88A310-0720-42EE-B636-64C5606F090E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6"/>
            <p14:sldId id="270"/>
            <p14:sldId id="267"/>
            <p14:sldId id="268"/>
            <p14:sldId id="269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3EEB-554A-42EE-9ECC-D54E54817701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413-A83D-41A8-83AF-5A823D0DB7F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989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3EEB-554A-42EE-9ECC-D54E54817701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413-A83D-41A8-83AF-5A823D0DB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574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3EEB-554A-42EE-9ECC-D54E54817701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413-A83D-41A8-83AF-5A823D0DB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71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3EEB-554A-42EE-9ECC-D54E54817701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413-A83D-41A8-83AF-5A823D0DB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2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3EEB-554A-42EE-9ECC-D54E54817701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413-A83D-41A8-83AF-5A823D0DB7F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366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3EEB-554A-42EE-9ECC-D54E54817701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413-A83D-41A8-83AF-5A823D0DB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770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3EEB-554A-42EE-9ECC-D54E54817701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413-A83D-41A8-83AF-5A823D0DB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898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3EEB-554A-42EE-9ECC-D54E54817701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413-A83D-41A8-83AF-5A823D0DB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195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3EEB-554A-42EE-9ECC-D54E54817701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413-A83D-41A8-83AF-5A823D0DB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561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0863EEB-554A-42EE-9ECC-D54E54817701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F87413-A83D-41A8-83AF-5A823D0DB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040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3EEB-554A-42EE-9ECC-D54E54817701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413-A83D-41A8-83AF-5A823D0DB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18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0863EEB-554A-42EE-9ECC-D54E54817701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CF87413-A83D-41A8-83AF-5A823D0DB7F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1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ОБЪЁМНЫЕ И КАЧЕСТВЕННЫЕ ПОКАЗАТЕЛИ ПЕРЕВОЗОК ГРУЗОВ</a:t>
            </a:r>
          </a:p>
        </p:txBody>
      </p:sp>
    </p:spTree>
    <p:extLst>
      <p:ext uri="{BB962C8B-B14F-4D97-AF65-F5344CB8AC3E}">
        <p14:creationId xmlns:p14="http://schemas.microsoft.com/office/powerpoint/2010/main" val="1551702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 учёта погрузки и выгрузки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7" y="1845734"/>
            <a:ext cx="11582400" cy="4453466"/>
          </a:xfrm>
        </p:spPr>
        <p:txBody>
          <a:bodyPr>
            <a:normAutofit lnSpcReduction="10000"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Момент окончания загрузки или выгрузки вагона при наличии дорожной ведомости и вагонного листа.</a:t>
            </a: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Наряду с показателями «погружено» и «выгружено» станции определяют показатели «занято»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b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 «освобождено»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os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содержанию «погружено» идентично «отправлено грузов», но «погружено» - в вагонах и тоннах, а «отправлено грузов» - в тоннах. Даже если оба показателя исчислены в тоннах, они не равны. 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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(около 1%)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Причины:</a:t>
            </a: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1- момент учёта: груз считается отправленным, если принят к перевозке и до конца отчётных суток составлена дорожная ведомость; погружено – фактически загружен в вагон и составлены дорожная ведомость и вагонный лист;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2- методика определения показателей: перевозка грузов в багажных вагонах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грузобагаж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 включается в «отправлено», но не учитывается в «погружено». 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9974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Грузооборот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314" y="1845734"/>
            <a:ext cx="11567886" cy="4023360"/>
          </a:xfrm>
        </p:spPr>
        <p:txBody>
          <a:bodyPr>
            <a:normAutofit lnSpcReduction="10000"/>
          </a:bodyPr>
          <a:lstStyle/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Тарифный грузооборот –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тар.ткм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+……+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>
              <a:spcAft>
                <a:spcPts val="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где	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масса отдельной отправки, т;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расстояние перевозки отправки, км, складывается из кратчайших расстояний перевозки по каждой из дорог фактического пути следования груза: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 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tr1(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   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tr2(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 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+…….+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Грузооборот тарифный определяется за отчётный период на основе дорожных ведомостей по моменту прибытия грузов.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2319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Группировка перевозок грузов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343" y="1889276"/>
            <a:ext cx="11495314" cy="4023360"/>
          </a:xfrm>
        </p:spPr>
        <p:txBody>
          <a:bodyPr>
            <a:normAutofit fontScale="92500" lnSpcReduction="10000"/>
          </a:bodyPr>
          <a:lstStyle/>
          <a:p>
            <a:pPr marL="179705">
              <a:spcAft>
                <a:spcPts val="0"/>
              </a:spcAft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Группировка перевозок грузов  по тем или иным признакам должна дать ответ на вопросы: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перевозит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ж.д.транспорт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каких условий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требует перевозка тех или иных грузов,  с какой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скоростью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на какие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расстояния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они перевозятся, какие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связи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установились по перевозкам тех или иных грузов, какова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интенсивность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устойчивость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этих связей?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>
              <a:spcAft>
                <a:spcPts val="0"/>
              </a:spcAft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Перевозки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группируют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 следующим </a:t>
            </a:r>
            <a:r>
              <a:rPr lang="ru-RU" sz="3200" b="1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признакам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категория перевозки; вид сообщения; род груза; территориальная принадлежность; пояс дальности; категория отправки; режим скорости.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064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перевозки.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874762"/>
            <a:ext cx="11393714" cy="435186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99% перевозок – народнохозяйственные грузы в грузовом движении в вагонах рабочего парка отрасли, оплаченные по нормальному тарифу. </a:t>
            </a:r>
          </a:p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пассажирском движении - молочные и скоропортящиеся грузы, домашние вещи населения (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грузобагаж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 1% составляют перевозки в хозяйственном движении (для технологических нужд железных дорог) и не учитываются в показателях перевозок грузов в официальных статистических сборниках.</a:t>
            </a:r>
          </a:p>
        </p:txBody>
      </p:sp>
    </p:spTree>
    <p:extLst>
      <p:ext uri="{BB962C8B-B14F-4D97-AF65-F5344CB8AC3E}">
        <p14:creationId xmlns:p14="http://schemas.microsoft.com/office/powerpoint/2010/main" val="1164815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сообщения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829" y="1845734"/>
            <a:ext cx="11524342" cy="4351866"/>
          </a:xfrm>
        </p:spPr>
        <p:txBody>
          <a:bodyPr>
            <a:normAutofit lnSpcReduction="10000"/>
          </a:bodyPr>
          <a:lstStyle/>
          <a:p>
            <a:pPr marL="179705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Каждая перевозка состоит  из  трёх операций – начальная, перемещение и конечная. Какая часть перевозочного процесса выполняется на дороге, такое и будет сообщение. Сообщение может быть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местное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или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прямое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Внешний признак – расположение станций отправления и назначения. Если они принадлежат одной дороге, то сообщение считается местным, если разным – прямым.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>
              <a:spcAft>
                <a:spcPts val="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перевозка в местном сообщении.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>
              <a:spcAft>
                <a:spcPts val="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 вывоз,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>
              <a:spcAft>
                <a:spcPts val="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ввоз,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>
              <a:spcAft>
                <a:spcPts val="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транзит.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1116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845734"/>
            <a:ext cx="11538857" cy="4023360"/>
          </a:xfrm>
        </p:spPr>
        <p:txBody>
          <a:bodyPr/>
          <a:lstStyle/>
          <a:p>
            <a:pPr marL="179705" indent="449580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Между показателями объёма перевозок одной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дороги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 видам сообщения существует следующая взаимосвязь: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Отправлено  =  местное  +  вывоз;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Прибыло  =  местное  +  ввоз;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Принято  =  ввоз  +  транзит;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Сдано  =  вывоз  +  транзит;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Перевезено = местное + вывоз + ввоз + транзит = отправлено + принято = прибыло + сдано.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215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Грузооборот дороги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051" y="2834640"/>
            <a:ext cx="11538857" cy="4023360"/>
          </a:xfrm>
        </p:spPr>
        <p:txBody>
          <a:bodyPr/>
          <a:lstStyle/>
          <a:p>
            <a:pPr marL="179705">
              <a:spcAft>
                <a:spcPts val="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+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+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>
              <a:spcAft>
                <a:spcPts val="0"/>
              </a:spcAft>
            </a:pP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Беспробежные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перевозки (нулевой пробег) относятся к грузам вывозимым или ввозимым на стыковую станцию со смежной дороги (тонны будут,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ткм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нет).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0767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дальность перевозки грузов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829" y="1845733"/>
            <a:ext cx="11524342" cy="4395409"/>
          </a:xfrm>
        </p:spPr>
        <p:txBody>
          <a:bodyPr>
            <a:normAutofit fontScale="92500" lnSpcReduction="10000"/>
          </a:bodyPr>
          <a:lstStyle/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 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среднее расстояние перевозки 1 т груза,  влияет на величину грузооборота и продолжительность доставки груза. Его снижение  уменьшает затраты  на транспортировку грузов и потребность  транспорта в подвижном составе.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Дальность перевозки груза отражает среднее расстояние перемещения груза от станции отправления до станции назначения только по сети дорог: 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сети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дороге она отражает среднее расстояние перемещения груза в её пределах: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дороги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/ (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6667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целей анализа: 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286" y="1889279"/>
            <a:ext cx="11582400" cy="4511523"/>
          </a:xfrm>
        </p:spPr>
        <p:txBody>
          <a:bodyPr>
            <a:noAutofit/>
          </a:bodyPr>
          <a:lstStyle/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 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где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pi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/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4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т.е. средняя дальность перевозки зависит от расстояния перемещения отдельных грузов или их групп и доли этих грузов в общем объёме перевозок.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 дальность перевозки по дороге представляет собой среднюю величину из дальностей в отдельных видах сообщения: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дороги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/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где :	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 дальность перевозки грузов в данном виде сообщения, км;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–объём перевозок грузов по виду сообщения, т;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ru-RU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доля перевозок определённого вида сообщения в общем объёме перевозок дороги.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393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Густота перевозок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" y="1845734"/>
            <a:ext cx="11480800" cy="4467980"/>
          </a:xfrm>
        </p:spPr>
        <p:txBody>
          <a:bodyPr>
            <a:normAutofit lnSpcReduction="10000"/>
          </a:bodyPr>
          <a:lstStyle/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Интенсивность грузового потока на участках сети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Показывает какое количество тонн груза проходит через каждый км пути за период времени. Объём перевозок растёт быстрее чем протяжённость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Следовательно, растёт и мощность грузопотока на км эксплуатационной длины. Для его характеристики применяется  показатель интенсивности грузовых перевозок 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4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средняя густота перевозок грузов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 </a:t>
            </a:r>
            <a:r>
              <a:rPr lang="en-US" sz="24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на направлении, дороге или сети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 </a:t>
            </a:r>
            <a:r>
              <a:rPr lang="en-US" sz="24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/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где      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- грузооборот, млн. тарифных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ткм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 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- эксплуатационная длина линии, дороги, сети, км.	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 густота перевозок грузов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зависит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 экономики района тяготения, местоположения участка на сети дорог, его технической вооружённости, типа тяги и т.д. Колеблется от 0,5 до 100 млн. т.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199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теоретические сведения и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1845733"/>
            <a:ext cx="11088915" cy="4497009"/>
          </a:xfrm>
        </p:spPr>
        <p:txBody>
          <a:bodyPr>
            <a:normAutofit fontScale="62500" lnSpcReduction="20000"/>
          </a:bodyPr>
          <a:lstStyle/>
          <a:p>
            <a:pPr marL="0" indent="9144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числу важнейших специфических черт экономики железнодорожного транспорта относятся:</a:t>
            </a:r>
          </a:p>
          <a:p>
            <a:pPr marL="0" indent="9144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Продукция железнодорожного транспорта не имеет вещественного выражения; она потребляется в процессе производства, представляя собой перемещение грузов и пассажиров с помощью транспортных средств.</a:t>
            </a:r>
          </a:p>
          <a:p>
            <a:pPr marL="0" indent="9144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Железнодорожный транспорт представляет собой непрерывную территориальную, внутренне связанную и централизованно управляемую систему.</a:t>
            </a:r>
          </a:p>
          <a:p>
            <a:pPr marL="0" indent="9144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Значительная часть основных средств транспорта – подвижной состав – постоянно изменяет свое местоположение (это обстоятельство вызывает необходимость применения специфических методов учёта наличия, определения работы и оценки использования подвижного состава).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4080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по направлениям участков (туда и обратно)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343" y="1845733"/>
            <a:ext cx="11495314" cy="4526037"/>
          </a:xfrm>
        </p:spPr>
        <p:txBody>
          <a:bodyPr/>
          <a:lstStyle/>
          <a:p>
            <a:pPr marL="179705" algn="just">
              <a:spcAft>
                <a:spcPts val="0"/>
              </a:spcAft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Степень неравномерности перевозок по направлениям участка выражается коэффициентом неравномерности  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32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32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 представляющим собой отношение меньшей густоты перевозок к большей, т.е. густоты порожнего пробега к гружёному.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32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32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=  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32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 </a:t>
            </a:r>
            <a:r>
              <a:rPr lang="en-US" sz="32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  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  f</a:t>
            </a:r>
            <a:r>
              <a:rPr lang="en-US" sz="32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32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en-US" sz="32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дороги или сети коэффициент неравномерности равен отношению меньшей суммы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ткм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одном направлении к большей в другом. Он колеблется от 0 до 1,  а в целом по сети  около 0,5.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3545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Густота перевозок определяется для всех грузов и для важнейших из них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903790"/>
            <a:ext cx="11582400" cy="4409923"/>
          </a:xfrm>
        </p:spPr>
        <p:txBody>
          <a:bodyPr>
            <a:normAutofit lnSpcReduction="10000"/>
          </a:bodyPr>
          <a:lstStyle/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одних  - свойственна высокая равномерность по направлениям, для других наоборот – неравномерность.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Определяют густоту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перевозок эксплуатационную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(нетто) и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густоту перевозок брутто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(делением грузооборота соответственно нетто и брутто на эксплуатационную длину линии.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Густота перевозок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используется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выявления нерациональных перевозок, анализа использования пропускной способности станций и участков, эксплуатационной работы, обоснования очерёдности капитальных вложений и др.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Густота перевозок брутто используется при нормировании затрат (труда и материалов) по текущему содержанию и ремонту пути.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257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Средняя продолжительность и средняя скорость доставки груза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371" y="1845734"/>
            <a:ext cx="11509829" cy="4453466"/>
          </a:xfrm>
        </p:spPr>
        <p:txBody>
          <a:bodyPr>
            <a:normAutofit fontScale="92500" lnSpcReduction="20000"/>
          </a:bodyPr>
          <a:lstStyle/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Характеризует эффективность работы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транспорта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Продолжительность доставки 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общее время нахождения груза в процессе перевозки (в сутках) от момента приёма груза к перевозке до момента его выдачи получателю. По каждой отправке исчисляют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тонно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-сутки перевозки  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 продолжительность доставки  одной отправки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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db</a:t>
            </a:r>
            <a:r>
              <a:rPr lang="ru-RU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 1т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груза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dp</a:t>
            </a:r>
            <a:r>
              <a:rPr lang="ru-RU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определяется: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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db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/ b;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dp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 /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 ,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где 	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количество отправок;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масса отправки, т.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Скорость доставки грузов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характеризует интенсивность продвижения их в процессе перевозки: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1 т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dp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где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тарифное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расстояние перевозки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-ой отправки, км.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8681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845734"/>
            <a:ext cx="11596914" cy="4023360"/>
          </a:xfrm>
        </p:spPr>
        <p:txBody>
          <a:bodyPr>
            <a:normAutofit/>
          </a:bodyPr>
          <a:lstStyle/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 продолжительность и средняя скорость доставки грузов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зависят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от: режима скорости, категории отправки, рода груза и расстояния перевозки.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Режим скорости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грузовая (обычные грузовые поезда)  и  большая (ускоренные грузовые поезда, курсирующие на утверждённых направлениях). Разница 20-30%.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Категория отправки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маршрутная,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повагонная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контейнерная, мелкая. Обусловлено технологией перевозки (время на начальную и конечную операцию по родам грузов,  простой под техническими операциями в пути следования).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Средняя продолжительность доставки грузов: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</a:t>
            </a:r>
            <a:r>
              <a:rPr 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ru-RU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ru-RU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8916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нагрузки вагонов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313" y="1845733"/>
            <a:ext cx="11524343" cy="4279295"/>
          </a:xfrm>
        </p:spPr>
        <p:txBody>
          <a:bodyPr>
            <a:normAutofit/>
          </a:bodyPr>
          <a:lstStyle/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Характеризует уровень загрузки на момент погрузки –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статическая нагрузка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и в процессе перевозки –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динамическая нагрузка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На физический вагон. Статическая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нагрузка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относится  к статистике перевозок, а динамическая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нагрузка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-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  эксплуатационной статистике.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Средняя статическая нагрузка определяется делением массы погруженных грузов 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количество загруженных вагонов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/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.   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62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статическая нагрузка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828" y="1845733"/>
            <a:ext cx="11567885" cy="4395409"/>
          </a:xfrm>
        </p:spPr>
        <p:txBody>
          <a:bodyPr>
            <a:normAutofit/>
          </a:bodyPr>
          <a:lstStyle/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 грузоподъёмности вагона характеризуется коэффициентом, определяемым делением погруженных тонн грузов на грузоподъёмность вагона: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(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gr-i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</a:t>
            </a:r>
            <a:r>
              <a:rPr lang="en-US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100 =¯p / ¯g</a:t>
            </a:r>
            <a:r>
              <a:rPr lang="en-US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100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каждого рода вагона установлены технические нормы загрузки с учётом физических свойств груза. Коэффициент выполнения технической нормы загрузки вагона: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 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 N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(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-u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 (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 100  =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¯p /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100 ,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где  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количество груза, которое должно было быть загружено в вагоны в соответствии с техническими нормами загрузки, т;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средняя техническая норма загрузки вагона, т.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Уровень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зависит от структуры грузов,  структуры вагонного парка, методов погрузки. Используется для определения потребности в парке грузовых вагонов для подразделений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0288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Неравномерность перевозок во времени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371" y="1845734"/>
            <a:ext cx="11437258" cy="4023360"/>
          </a:xfrm>
        </p:spPr>
        <p:txBody>
          <a:bodyPr>
            <a:normAutofit/>
          </a:bodyPr>
          <a:lstStyle/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Сезонность и ритмичность перевозок. Определяется по отправлению и погрузке, прибытию и выгрузке, грузообороту, густоте в целом по всем грузам и по отдельным грузам. Используют при расчёте провозной и пропускной способности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., определяя потребность в технических средствах и рабочей силе.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Коэффициент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перевозимости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грузов 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отношение количества перевезенных тонн груза к произведенному за период времени. Используется при анализе транспортной составляющей.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2122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371" y="1845734"/>
            <a:ext cx="11495315" cy="4467980"/>
          </a:xfrm>
        </p:spPr>
        <p:txBody>
          <a:bodyPr>
            <a:normAutofit fontScale="92500" lnSpcReduction="10000"/>
          </a:bodyPr>
          <a:lstStyle/>
          <a:p>
            <a:pPr marL="0" indent="9144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Железнодорожный транспорт действует непрерывно во времени, что требует своеобразного подхода к установлению отчётного периода и моментов учёта.</a:t>
            </a:r>
          </a:p>
          <a:p>
            <a:pPr marL="0" indent="9144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Продукция железнодорожного транспорта и работа подвижного состава – результат процесса перемещения, откуда вытекает необходимость разработки методологии перехода от характеристики явлений к характеристике процессов за период и в пространстве.</a:t>
            </a:r>
          </a:p>
          <a:p>
            <a:pPr marL="0" indent="9144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Работники ряда профессий, непосредственно связанные с движением поездов, – машинисты локомотивов, электромонтёры, проводники и осмотрщики вагонов, составители поездов и др., не имеют точно установленной продолжительности рабочей смены, поэтому изучение их численности, использования бюджета времени, продолжительности рабочего дня, уровня заработной платы и производительности труда требуют особых методов статистического наблюдения.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951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829" y="1845733"/>
            <a:ext cx="11509828" cy="4526037"/>
          </a:xfrm>
        </p:spPr>
        <p:txBody>
          <a:bodyPr>
            <a:normAutofit/>
          </a:bodyPr>
          <a:lstStyle/>
          <a:p>
            <a:pPr marL="0" indent="-450215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Объектом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наблюдения перевозок грузов служит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совокупность товарно-материальных ценностей (грузы)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подвергающихся транспортировке на основе документа, имеющего юридическую силу (накладной или её аналога).</a:t>
            </a:r>
          </a:p>
          <a:p>
            <a:pPr marL="0" indent="-450215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Единицей наблюдения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служит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отправка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представляющая собой партию груза, принятую к перевозке по одному перевозочному документу от конкретного отправителя к конкретному получателю. Она является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частью грузовой массы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обладает свойствами объекта наблюдения (груза): имеет отправителя и получателя, транспортируется от конкретного пункта отправления до пункта назначения по определённому пути следования, представляет собой груз одного или нескольких наименований и имеющий массу.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5709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 учёта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857" y="1845734"/>
            <a:ext cx="11524343" cy="4047066"/>
          </a:xfrm>
        </p:spPr>
        <p:txBody>
          <a:bodyPr/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 перевезенных грузов измеряется:</a:t>
            </a:r>
          </a:p>
          <a:p>
            <a:pPr marL="54864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количеством отправок –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тонн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вагонов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54864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перемещением  -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отправко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-км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 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тонно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-км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вагоно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-км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Объём перевозок отражается показателями: отправлено -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 прибыло -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 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перевезено грузов -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тоннах.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138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343" y="1642537"/>
            <a:ext cx="11553371" cy="4511523"/>
          </a:xfrm>
        </p:spPr>
        <p:txBody>
          <a:bodyPr>
            <a:no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Отправлено грузов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количество грузов, предъявленных к перевозке по станции отправления  грузоотправителем, водным или автомобильным транспортом, иностранными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., новостройками или линиями другой колеи. Первоисточник – корешок дорожной ведомости.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«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Прибыло грузов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4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перевозка  грузов завершена на станции назначения и выданы грузополучателю, водному или автомобильному транспорту, иностранным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., новостройкам, на линии другой ширины колеи. Первоисточник – дорожная ведомость.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«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Перевезено грузов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ля сети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ru-RU" sz="24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(для месяца разница около  1 %)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48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железной дороги: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343" y="1947333"/>
            <a:ext cx="11466286" cy="4023360"/>
          </a:xfrm>
        </p:spPr>
        <p:txBody>
          <a:bodyPr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начальному моменту</a:t>
            </a:r>
            <a:r>
              <a:rPr 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ru-RU" sz="24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i="1" kern="1600" cap="smal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</a:t>
            </a:r>
            <a:r>
              <a:rPr lang="ru-RU" sz="2800" b="1" i="1" kern="1600" cap="small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ru-RU" sz="2800" b="1" i="1" kern="1600" cap="small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ru-RU" sz="2800" b="1" i="1" kern="1600" cap="small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2800" b="1" i="1" kern="1600" cap="small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ru-RU" sz="2800" b="1" kern="1600" cap="smal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	 - принято грузов, поступившие с соседних дорог,	</a:t>
            </a:r>
          </a:p>
          <a:p>
            <a:pPr marL="449580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600" cap="smal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по конечному моменту	 -   </a:t>
            </a:r>
            <a:r>
              <a:rPr lang="ru-RU" sz="2800" b="1" i="1" kern="1600" cap="smal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</a:t>
            </a:r>
            <a:r>
              <a:rPr lang="ru-RU" sz="2800" b="1" i="1" kern="1600" cap="small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ru-RU" sz="2800" b="1" i="1" kern="1600" cap="small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ru-RU" sz="2800" b="1" kern="1600" cap="small" baseline="3000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2800" b="1" kern="1600" cap="smal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kern="1600" cap="smal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</a:t>
            </a:r>
            <a:r>
              <a:rPr lang="ru-RU" sz="2800" b="1" kern="1600" cap="smal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i="1" kern="1600" cap="smal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</a:t>
            </a:r>
            <a:r>
              <a:rPr lang="ru-RU" sz="2800" b="1" i="1" kern="1600" cap="small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ru-RU" sz="2800" b="1" i="1" kern="1600" cap="small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ru-RU" sz="2800" b="1" i="1" kern="1600" cap="small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ru-RU" sz="2800" b="1" i="1" kern="1600" cap="small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2800" b="1" i="1" kern="1600" cap="smal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+</a:t>
            </a:r>
            <a:r>
              <a:rPr lang="ru-RU" sz="2800" b="1" i="1" kern="1600" cap="small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2800" b="1" i="1" kern="1600" cap="smal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</a:t>
            </a:r>
            <a:r>
              <a:rPr lang="ru-RU" sz="2800" b="1" i="1" kern="1600" cap="small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ru-RU" sz="2800" b="1" i="1" kern="1600" cap="small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US" sz="2800" b="1" i="1" kern="1600" cap="small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sd</a:t>
            </a:r>
            <a:r>
              <a:rPr lang="en-US" sz="2800" b="1" i="1" kern="1600" cap="small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kern="1600" cap="small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ru-RU" sz="2800" b="1" kern="1600" cap="smal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ru-RU" sz="2800" b="1" kern="1600" cap="small" baseline="3000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lang="ru-RU" sz="2800" b="1" kern="1600" cap="small" dirty="0">
              <a:solidFill>
                <a:schemeClr val="tx1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sd</a:t>
            </a:r>
            <a:r>
              <a:rPr lang="ru-RU" sz="24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сдано грузов на соседние дороги.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«Перевезено грузов» для сети и дороги определяется по начальному моменту: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сети</a:t>
            </a:r>
            <a:r>
              <a:rPr lang="ru-RU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дороги</a:t>
            </a:r>
            <a:r>
              <a:rPr lang="ru-RU" sz="24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ru-RU" sz="24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297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343" y="1845734"/>
            <a:ext cx="11509828" cy="4467980"/>
          </a:xfrm>
        </p:spPr>
        <p:txBody>
          <a:bodyPr>
            <a:norm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Объём перевозок </a:t>
            </a:r>
            <a:r>
              <a:rPr lang="ru-RU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может определяться не только на момент приёма груза к отправлению, но и по моменту его погрузки в вагоны</a:t>
            </a:r>
            <a:r>
              <a:rPr lang="ru-RU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погружено вагонов -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вагонах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исчисляются  показатели  выгружено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Учёт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погрузки организован так, чтобы грузы учитывались только один раз, т.е. не всякая погрузка учитывается (переадресованные, перегруженные по техническим или коммерческим неисправностям, перегруженные с широкой на узкую колею и др.). То же и с выгрузкой. Это регламентируется Инструкцией. Учёт ведётся ежесуточно по состоянию на отчётный момент.</a:t>
            </a: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Отчётным моментом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для дорог России является  18 ч. московского времени.</a:t>
            </a: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Единица учёта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физический вагон.</a:t>
            </a: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Выгрузка учитывается только в вагонах, погрузка – в вагонах и тоннах.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902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Первоисточником учёта погрузки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829" y="2252134"/>
            <a:ext cx="11466285" cy="402336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Служит учётная форма ГУ-3 «Ведомость номерного учёта погруженных вагонов» на основе корешков дорожных ведомостей и копий вагонных листов. Аналогом формы ГУ-3 служит макет, передаваемый в ИВЦ по каналам связи.</a:t>
            </a:r>
          </a:p>
        </p:txBody>
      </p:sp>
    </p:spTree>
    <p:extLst>
      <p:ext uri="{BB962C8B-B14F-4D97-AF65-F5344CB8AC3E}">
        <p14:creationId xmlns:p14="http://schemas.microsoft.com/office/powerpoint/2010/main" val="18863305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42</TotalTime>
  <Words>2423</Words>
  <Application>Microsoft Office PowerPoint</Application>
  <PresentationFormat>Широкоэкранный</PresentationFormat>
  <Paragraphs>132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Calibri</vt:lpstr>
      <vt:lpstr>Calibri Light</vt:lpstr>
      <vt:lpstr>Times New Roman</vt:lpstr>
      <vt:lpstr>Wingdings</vt:lpstr>
      <vt:lpstr>Ретро</vt:lpstr>
      <vt:lpstr>ОБЪЁМНЫЕ И КАЧЕСТВЕННЫЕ ПОКАЗАТЕЛИ ПЕРЕВОЗОК ГРУЗОВ</vt:lpstr>
      <vt:lpstr>Основные теоретические сведения и вопросы</vt:lpstr>
      <vt:lpstr>Презентация PowerPoint</vt:lpstr>
      <vt:lpstr>Презентация PowerPoint</vt:lpstr>
      <vt:lpstr>Момент учёта</vt:lpstr>
      <vt:lpstr>Презентация PowerPoint</vt:lpstr>
      <vt:lpstr>Для железной дороги:</vt:lpstr>
      <vt:lpstr>Презентация PowerPoint</vt:lpstr>
      <vt:lpstr>Первоисточником учёта погрузки</vt:lpstr>
      <vt:lpstr>Момент учёта погрузки и выгрузки </vt:lpstr>
      <vt:lpstr>Грузооборот</vt:lpstr>
      <vt:lpstr>Группировка перевозок грузов</vt:lpstr>
      <vt:lpstr>Категория перевозки. </vt:lpstr>
      <vt:lpstr>Вид сообщения</vt:lpstr>
      <vt:lpstr>Презентация PowerPoint</vt:lpstr>
      <vt:lpstr>Грузооборот дороги</vt:lpstr>
      <vt:lpstr>Средняя дальность перевозки грузов</vt:lpstr>
      <vt:lpstr>Для целей анализа:   </vt:lpstr>
      <vt:lpstr>Густота перевозок </vt:lpstr>
      <vt:lpstr>Определяется по направлениям участков (туда и обратно)</vt:lpstr>
      <vt:lpstr>Густота перевозок определяется для всех грузов и для важнейших из них</vt:lpstr>
      <vt:lpstr>Средняя продолжительность и средняя скорость доставки груза </vt:lpstr>
      <vt:lpstr>Презентация PowerPoint</vt:lpstr>
      <vt:lpstr>Показатели нагрузки вагонов </vt:lpstr>
      <vt:lpstr>Средняя статическая нагрузка </vt:lpstr>
      <vt:lpstr>Неравномерность перевозок во времени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ОБЪЁМНЫЕ И КАЧЕСТВЕННЫЕ ПОКАЗАТЕЛИ ПЕРЕВОЗОК ГРУЗОВ</dc:title>
  <dc:creator>Boss</dc:creator>
  <cp:lastModifiedBy>Серикова Олеся Юрьевна</cp:lastModifiedBy>
  <cp:revision>8</cp:revision>
  <dcterms:created xsi:type="dcterms:W3CDTF">2024-01-26T03:55:16Z</dcterms:created>
  <dcterms:modified xsi:type="dcterms:W3CDTF">2024-01-28T07:44:20Z</dcterms:modified>
</cp:coreProperties>
</file>