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8C3B7B-41EB-4BAB-8A06-FF5932DAB94F}" type="doc">
      <dgm:prSet loTypeId="urn:microsoft.com/office/officeart/2008/layout/Lined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DF6CCAC-BC53-4801-80D0-312D785885FC}">
      <dgm:prSet/>
      <dgm:spPr/>
      <dgm:t>
        <a:bodyPr/>
        <a:lstStyle/>
        <a:p>
          <a:pPr rtl="0"/>
          <a:r>
            <a:rPr lang="ru-RU" dirty="0"/>
            <a:t>- характеристика выполнения договоров поставок сырья, материалов, топлива, оборудования по количеству, ассортименту и срокам;</a:t>
          </a:r>
        </a:p>
      </dgm:t>
    </dgm:pt>
    <dgm:pt modelId="{4010B46B-4C0B-4B8E-8486-5280E172AB04}" type="parTrans" cxnId="{81F99711-DA43-421B-8316-EBCAE674DBFA}">
      <dgm:prSet/>
      <dgm:spPr/>
      <dgm:t>
        <a:bodyPr/>
        <a:lstStyle/>
        <a:p>
          <a:endParaRPr lang="ru-RU"/>
        </a:p>
      </dgm:t>
    </dgm:pt>
    <dgm:pt modelId="{A05CFB92-220D-400F-9EA5-EE5B5603DE4F}" type="sibTrans" cxnId="{81F99711-DA43-421B-8316-EBCAE674DBFA}">
      <dgm:prSet/>
      <dgm:spPr/>
      <dgm:t>
        <a:bodyPr/>
        <a:lstStyle/>
        <a:p>
          <a:endParaRPr lang="ru-RU"/>
        </a:p>
      </dgm:t>
    </dgm:pt>
    <dgm:pt modelId="{633CD8F1-0063-4D06-B9D4-7B4B2A3CF99E}">
      <dgm:prSet/>
      <dgm:spPr/>
      <dgm:t>
        <a:bodyPr/>
        <a:lstStyle/>
        <a:p>
          <a:pPr rtl="0"/>
          <a:r>
            <a:rPr lang="ru-RU"/>
            <a:t>- контроль  за своевременным снабжением предприятий;</a:t>
          </a:r>
        </a:p>
      </dgm:t>
    </dgm:pt>
    <dgm:pt modelId="{D957CAD1-9F08-4614-9384-A610196F4C10}" type="parTrans" cxnId="{5F5C2195-9520-4CA0-853C-30812F4F4A3F}">
      <dgm:prSet/>
      <dgm:spPr/>
      <dgm:t>
        <a:bodyPr/>
        <a:lstStyle/>
        <a:p>
          <a:endParaRPr lang="ru-RU"/>
        </a:p>
      </dgm:t>
    </dgm:pt>
    <dgm:pt modelId="{65B2975F-BD46-4152-B467-E7C81FAE62EA}" type="sibTrans" cxnId="{5F5C2195-9520-4CA0-853C-30812F4F4A3F}">
      <dgm:prSet/>
      <dgm:spPr/>
      <dgm:t>
        <a:bodyPr/>
        <a:lstStyle/>
        <a:p>
          <a:endParaRPr lang="ru-RU"/>
        </a:p>
      </dgm:t>
    </dgm:pt>
    <dgm:pt modelId="{E8A543D6-ACC9-465B-986E-C379A4A21A26}">
      <dgm:prSet/>
      <dgm:spPr/>
      <dgm:t>
        <a:bodyPr/>
        <a:lstStyle/>
        <a:p>
          <a:pPr rtl="0"/>
          <a:r>
            <a:rPr lang="ru-RU"/>
            <a:t>- характеристика использования материальных ресурсов, выполнения норм расхода сырья, материалов, топлива и электроэнергии;</a:t>
          </a:r>
        </a:p>
      </dgm:t>
    </dgm:pt>
    <dgm:pt modelId="{995BACF8-51F5-463C-86EC-820F7B38EE2B}" type="parTrans" cxnId="{2A6F6662-65BC-4F92-9018-45E7788265E3}">
      <dgm:prSet/>
      <dgm:spPr/>
      <dgm:t>
        <a:bodyPr/>
        <a:lstStyle/>
        <a:p>
          <a:endParaRPr lang="ru-RU"/>
        </a:p>
      </dgm:t>
    </dgm:pt>
    <dgm:pt modelId="{CA2F483B-717C-47AD-A716-6FA21A590AA1}" type="sibTrans" cxnId="{2A6F6662-65BC-4F92-9018-45E7788265E3}">
      <dgm:prSet/>
      <dgm:spPr/>
      <dgm:t>
        <a:bodyPr/>
        <a:lstStyle/>
        <a:p>
          <a:endParaRPr lang="ru-RU"/>
        </a:p>
      </dgm:t>
    </dgm:pt>
    <dgm:pt modelId="{75EF57A8-7091-457D-8643-A1819308AA76}">
      <dgm:prSet/>
      <dgm:spPr/>
      <dgm:t>
        <a:bodyPr/>
        <a:lstStyle/>
        <a:p>
          <a:pPr rtl="0"/>
          <a:r>
            <a:rPr lang="ru-RU"/>
            <a:t>- определение экономии материальных и энергетических ресурсов;</a:t>
          </a:r>
        </a:p>
      </dgm:t>
    </dgm:pt>
    <dgm:pt modelId="{772D39A5-881C-453F-89B3-9D275D1EB97C}" type="parTrans" cxnId="{9C64C9B8-81BE-4526-99E5-39B1E062C31A}">
      <dgm:prSet/>
      <dgm:spPr/>
      <dgm:t>
        <a:bodyPr/>
        <a:lstStyle/>
        <a:p>
          <a:endParaRPr lang="ru-RU"/>
        </a:p>
      </dgm:t>
    </dgm:pt>
    <dgm:pt modelId="{2D4D8857-3DD7-4220-99EF-57838C141D0C}" type="sibTrans" cxnId="{9C64C9B8-81BE-4526-99E5-39B1E062C31A}">
      <dgm:prSet/>
      <dgm:spPr/>
      <dgm:t>
        <a:bodyPr/>
        <a:lstStyle/>
        <a:p>
          <a:endParaRPr lang="ru-RU"/>
        </a:p>
      </dgm:t>
    </dgm:pt>
    <dgm:pt modelId="{9604599F-04E6-494B-9A88-E815C363BC01}">
      <dgm:prSet/>
      <dgm:spPr/>
      <dgm:t>
        <a:bodyPr/>
        <a:lstStyle/>
        <a:p>
          <a:pPr rtl="0"/>
          <a:r>
            <a:rPr lang="ru-RU"/>
            <a:t>- отражение остатков запасов материалов;</a:t>
          </a:r>
        </a:p>
      </dgm:t>
    </dgm:pt>
    <dgm:pt modelId="{E6D8A75C-8A11-4B6D-ABE6-602DF8FF5630}" type="parTrans" cxnId="{46A6835B-65BF-47F2-A151-1FAB5006F9F4}">
      <dgm:prSet/>
      <dgm:spPr/>
      <dgm:t>
        <a:bodyPr/>
        <a:lstStyle/>
        <a:p>
          <a:endParaRPr lang="ru-RU"/>
        </a:p>
      </dgm:t>
    </dgm:pt>
    <dgm:pt modelId="{EADBEE52-747A-4F60-A5A8-6CC158D24BA8}" type="sibTrans" cxnId="{46A6835B-65BF-47F2-A151-1FAB5006F9F4}">
      <dgm:prSet/>
      <dgm:spPr/>
      <dgm:t>
        <a:bodyPr/>
        <a:lstStyle/>
        <a:p>
          <a:endParaRPr lang="ru-RU"/>
        </a:p>
      </dgm:t>
    </dgm:pt>
    <dgm:pt modelId="{ADC14517-6134-45D1-A663-6DD8CA863569}">
      <dgm:prSet/>
      <dgm:spPr/>
      <dgm:t>
        <a:bodyPr/>
        <a:lstStyle/>
        <a:p>
          <a:pPr rtl="0"/>
          <a:r>
            <a:rPr lang="ru-RU"/>
            <a:t>- выявление степени обеспеченности предприятий производственными запасами;</a:t>
          </a:r>
        </a:p>
      </dgm:t>
    </dgm:pt>
    <dgm:pt modelId="{74C37455-113B-4B59-928B-66B9EDD3B896}" type="parTrans" cxnId="{2BC90D9E-96C0-4138-8F34-39105965E9A1}">
      <dgm:prSet/>
      <dgm:spPr/>
      <dgm:t>
        <a:bodyPr/>
        <a:lstStyle/>
        <a:p>
          <a:endParaRPr lang="ru-RU"/>
        </a:p>
      </dgm:t>
    </dgm:pt>
    <dgm:pt modelId="{6B0F363F-C657-4DA4-9889-3DA2A559F2DD}" type="sibTrans" cxnId="{2BC90D9E-96C0-4138-8F34-39105965E9A1}">
      <dgm:prSet/>
      <dgm:spPr/>
      <dgm:t>
        <a:bodyPr/>
        <a:lstStyle/>
        <a:p>
          <a:endParaRPr lang="ru-RU"/>
        </a:p>
      </dgm:t>
    </dgm:pt>
    <dgm:pt modelId="{C0F4A4A6-BC89-4CFC-8FCC-7F4BFCBAF8CE}">
      <dgm:prSet/>
      <dgm:spPr/>
      <dgm:t>
        <a:bodyPr/>
        <a:lstStyle/>
        <a:p>
          <a:pPr rtl="0"/>
          <a:r>
            <a:rPr lang="ru-RU"/>
            <a:t>- составление и анализ отчётных материальных балансов, в том числе топливно-энергетических.</a:t>
          </a:r>
        </a:p>
      </dgm:t>
    </dgm:pt>
    <dgm:pt modelId="{9A228D79-B3C9-4151-AD5E-DD4B5E6AA064}" type="parTrans" cxnId="{1FE21057-B2CE-4727-A80C-9509E1ED5CBB}">
      <dgm:prSet/>
      <dgm:spPr/>
      <dgm:t>
        <a:bodyPr/>
        <a:lstStyle/>
        <a:p>
          <a:endParaRPr lang="ru-RU"/>
        </a:p>
      </dgm:t>
    </dgm:pt>
    <dgm:pt modelId="{A195C35D-B5E5-4611-9B26-2CCD2FD4FE55}" type="sibTrans" cxnId="{1FE21057-B2CE-4727-A80C-9509E1ED5CBB}">
      <dgm:prSet/>
      <dgm:spPr/>
      <dgm:t>
        <a:bodyPr/>
        <a:lstStyle/>
        <a:p>
          <a:endParaRPr lang="ru-RU"/>
        </a:p>
      </dgm:t>
    </dgm:pt>
    <dgm:pt modelId="{17266753-0502-4599-89B4-FD70591A6075}" type="pres">
      <dgm:prSet presAssocID="{EE8C3B7B-41EB-4BAB-8A06-FF5932DAB94F}" presName="vert0" presStyleCnt="0">
        <dgm:presLayoutVars>
          <dgm:dir/>
          <dgm:animOne val="branch"/>
          <dgm:animLvl val="lvl"/>
        </dgm:presLayoutVars>
      </dgm:prSet>
      <dgm:spPr/>
    </dgm:pt>
    <dgm:pt modelId="{057A01AC-3A72-43F5-A1C4-BD79BF845523}" type="pres">
      <dgm:prSet presAssocID="{BDF6CCAC-BC53-4801-80D0-312D785885FC}" presName="thickLine" presStyleLbl="alignNode1" presStyleIdx="0" presStyleCnt="7"/>
      <dgm:spPr/>
    </dgm:pt>
    <dgm:pt modelId="{509C25F7-316A-4473-998F-77FF0BB799A8}" type="pres">
      <dgm:prSet presAssocID="{BDF6CCAC-BC53-4801-80D0-312D785885FC}" presName="horz1" presStyleCnt="0"/>
      <dgm:spPr/>
    </dgm:pt>
    <dgm:pt modelId="{E8D1C4E8-A6D8-4928-8298-8685056EB28F}" type="pres">
      <dgm:prSet presAssocID="{BDF6CCAC-BC53-4801-80D0-312D785885FC}" presName="tx1" presStyleLbl="revTx" presStyleIdx="0" presStyleCnt="7"/>
      <dgm:spPr/>
    </dgm:pt>
    <dgm:pt modelId="{8BEB8487-47D3-4768-AA18-54CA2129EC94}" type="pres">
      <dgm:prSet presAssocID="{BDF6CCAC-BC53-4801-80D0-312D785885FC}" presName="vert1" presStyleCnt="0"/>
      <dgm:spPr/>
    </dgm:pt>
    <dgm:pt modelId="{161A5E2F-610F-4059-B6DC-89A2488C58AE}" type="pres">
      <dgm:prSet presAssocID="{633CD8F1-0063-4D06-B9D4-7B4B2A3CF99E}" presName="thickLine" presStyleLbl="alignNode1" presStyleIdx="1" presStyleCnt="7"/>
      <dgm:spPr/>
    </dgm:pt>
    <dgm:pt modelId="{D27C0CAD-EFA9-451F-8B42-AD83D6F0EF6B}" type="pres">
      <dgm:prSet presAssocID="{633CD8F1-0063-4D06-B9D4-7B4B2A3CF99E}" presName="horz1" presStyleCnt="0"/>
      <dgm:spPr/>
    </dgm:pt>
    <dgm:pt modelId="{0F2EA49E-5326-44B6-A3CA-203C68FB4C79}" type="pres">
      <dgm:prSet presAssocID="{633CD8F1-0063-4D06-B9D4-7B4B2A3CF99E}" presName="tx1" presStyleLbl="revTx" presStyleIdx="1" presStyleCnt="7"/>
      <dgm:spPr/>
    </dgm:pt>
    <dgm:pt modelId="{F04AE8D2-27CF-4F78-ABE9-788FB7E96567}" type="pres">
      <dgm:prSet presAssocID="{633CD8F1-0063-4D06-B9D4-7B4B2A3CF99E}" presName="vert1" presStyleCnt="0"/>
      <dgm:spPr/>
    </dgm:pt>
    <dgm:pt modelId="{E42A5B2E-879E-4049-BB5C-3C78836A59C5}" type="pres">
      <dgm:prSet presAssocID="{E8A543D6-ACC9-465B-986E-C379A4A21A26}" presName="thickLine" presStyleLbl="alignNode1" presStyleIdx="2" presStyleCnt="7"/>
      <dgm:spPr/>
    </dgm:pt>
    <dgm:pt modelId="{68885085-EB7E-45A4-BF0F-75E287009EC6}" type="pres">
      <dgm:prSet presAssocID="{E8A543D6-ACC9-465B-986E-C379A4A21A26}" presName="horz1" presStyleCnt="0"/>
      <dgm:spPr/>
    </dgm:pt>
    <dgm:pt modelId="{31993CA4-5535-49AE-8692-2927F4235FC2}" type="pres">
      <dgm:prSet presAssocID="{E8A543D6-ACC9-465B-986E-C379A4A21A26}" presName="tx1" presStyleLbl="revTx" presStyleIdx="2" presStyleCnt="7"/>
      <dgm:spPr/>
    </dgm:pt>
    <dgm:pt modelId="{D38C6DE3-1AFB-48B8-9F38-2943D45A9012}" type="pres">
      <dgm:prSet presAssocID="{E8A543D6-ACC9-465B-986E-C379A4A21A26}" presName="vert1" presStyleCnt="0"/>
      <dgm:spPr/>
    </dgm:pt>
    <dgm:pt modelId="{221DB2E7-0B54-4FA0-829E-2D9D5BA3D0B6}" type="pres">
      <dgm:prSet presAssocID="{75EF57A8-7091-457D-8643-A1819308AA76}" presName="thickLine" presStyleLbl="alignNode1" presStyleIdx="3" presStyleCnt="7"/>
      <dgm:spPr/>
    </dgm:pt>
    <dgm:pt modelId="{1E4A846C-C5C7-4663-ABA8-055EAD2338E6}" type="pres">
      <dgm:prSet presAssocID="{75EF57A8-7091-457D-8643-A1819308AA76}" presName="horz1" presStyleCnt="0"/>
      <dgm:spPr/>
    </dgm:pt>
    <dgm:pt modelId="{5F5DB04F-2F55-4597-A7C4-A9E2F6A2EE1D}" type="pres">
      <dgm:prSet presAssocID="{75EF57A8-7091-457D-8643-A1819308AA76}" presName="tx1" presStyleLbl="revTx" presStyleIdx="3" presStyleCnt="7"/>
      <dgm:spPr/>
    </dgm:pt>
    <dgm:pt modelId="{9830DA11-0867-4670-A3C5-5C506AC50C28}" type="pres">
      <dgm:prSet presAssocID="{75EF57A8-7091-457D-8643-A1819308AA76}" presName="vert1" presStyleCnt="0"/>
      <dgm:spPr/>
    </dgm:pt>
    <dgm:pt modelId="{745C326C-2351-4DBB-8035-16217D6D1E5C}" type="pres">
      <dgm:prSet presAssocID="{9604599F-04E6-494B-9A88-E815C363BC01}" presName="thickLine" presStyleLbl="alignNode1" presStyleIdx="4" presStyleCnt="7"/>
      <dgm:spPr/>
    </dgm:pt>
    <dgm:pt modelId="{022DC951-62D0-4DE3-8D1D-DA0E29EEAB05}" type="pres">
      <dgm:prSet presAssocID="{9604599F-04E6-494B-9A88-E815C363BC01}" presName="horz1" presStyleCnt="0"/>
      <dgm:spPr/>
    </dgm:pt>
    <dgm:pt modelId="{6FBECB6A-52E5-4B94-8F39-E21B11AD1523}" type="pres">
      <dgm:prSet presAssocID="{9604599F-04E6-494B-9A88-E815C363BC01}" presName="tx1" presStyleLbl="revTx" presStyleIdx="4" presStyleCnt="7"/>
      <dgm:spPr/>
    </dgm:pt>
    <dgm:pt modelId="{9D43BFE9-0741-49B2-9CC4-61827312985A}" type="pres">
      <dgm:prSet presAssocID="{9604599F-04E6-494B-9A88-E815C363BC01}" presName="vert1" presStyleCnt="0"/>
      <dgm:spPr/>
    </dgm:pt>
    <dgm:pt modelId="{12C7A970-38B7-46C4-AB74-D1F5AB96A727}" type="pres">
      <dgm:prSet presAssocID="{ADC14517-6134-45D1-A663-6DD8CA863569}" presName="thickLine" presStyleLbl="alignNode1" presStyleIdx="5" presStyleCnt="7"/>
      <dgm:spPr/>
    </dgm:pt>
    <dgm:pt modelId="{35056920-B2A3-40AF-BDAF-273338767892}" type="pres">
      <dgm:prSet presAssocID="{ADC14517-6134-45D1-A663-6DD8CA863569}" presName="horz1" presStyleCnt="0"/>
      <dgm:spPr/>
    </dgm:pt>
    <dgm:pt modelId="{FE03BAAC-E80E-454F-9F57-13B7D4655D71}" type="pres">
      <dgm:prSet presAssocID="{ADC14517-6134-45D1-A663-6DD8CA863569}" presName="tx1" presStyleLbl="revTx" presStyleIdx="5" presStyleCnt="7"/>
      <dgm:spPr/>
    </dgm:pt>
    <dgm:pt modelId="{45C1AEF2-1CF5-4E6B-9151-8D19BBF0F37A}" type="pres">
      <dgm:prSet presAssocID="{ADC14517-6134-45D1-A663-6DD8CA863569}" presName="vert1" presStyleCnt="0"/>
      <dgm:spPr/>
    </dgm:pt>
    <dgm:pt modelId="{63CADB2D-E51F-4EF6-B5AC-C53F9C7F86E1}" type="pres">
      <dgm:prSet presAssocID="{C0F4A4A6-BC89-4CFC-8FCC-7F4BFCBAF8CE}" presName="thickLine" presStyleLbl="alignNode1" presStyleIdx="6" presStyleCnt="7"/>
      <dgm:spPr/>
    </dgm:pt>
    <dgm:pt modelId="{0C665B79-A067-4C53-B18A-110099110784}" type="pres">
      <dgm:prSet presAssocID="{C0F4A4A6-BC89-4CFC-8FCC-7F4BFCBAF8CE}" presName="horz1" presStyleCnt="0"/>
      <dgm:spPr/>
    </dgm:pt>
    <dgm:pt modelId="{89D774D3-5564-44DC-AA7E-582715D2448D}" type="pres">
      <dgm:prSet presAssocID="{C0F4A4A6-BC89-4CFC-8FCC-7F4BFCBAF8CE}" presName="tx1" presStyleLbl="revTx" presStyleIdx="6" presStyleCnt="7"/>
      <dgm:spPr/>
    </dgm:pt>
    <dgm:pt modelId="{4C57562C-C9DC-4F07-AA2B-E155773416F1}" type="pres">
      <dgm:prSet presAssocID="{C0F4A4A6-BC89-4CFC-8FCC-7F4BFCBAF8CE}" presName="vert1" presStyleCnt="0"/>
      <dgm:spPr/>
    </dgm:pt>
  </dgm:ptLst>
  <dgm:cxnLst>
    <dgm:cxn modelId="{81F99711-DA43-421B-8316-EBCAE674DBFA}" srcId="{EE8C3B7B-41EB-4BAB-8A06-FF5932DAB94F}" destId="{BDF6CCAC-BC53-4801-80D0-312D785885FC}" srcOrd="0" destOrd="0" parTransId="{4010B46B-4C0B-4B8E-8486-5280E172AB04}" sibTransId="{A05CFB92-220D-400F-9EA5-EE5B5603DE4F}"/>
    <dgm:cxn modelId="{22396B30-A1EA-43C1-836F-48BB61366179}" type="presOf" srcId="{E8A543D6-ACC9-465B-986E-C379A4A21A26}" destId="{31993CA4-5535-49AE-8692-2927F4235FC2}" srcOrd="0" destOrd="0" presId="urn:microsoft.com/office/officeart/2008/layout/LinedList"/>
    <dgm:cxn modelId="{46A6835B-65BF-47F2-A151-1FAB5006F9F4}" srcId="{EE8C3B7B-41EB-4BAB-8A06-FF5932DAB94F}" destId="{9604599F-04E6-494B-9A88-E815C363BC01}" srcOrd="4" destOrd="0" parTransId="{E6D8A75C-8A11-4B6D-ABE6-602DF8FF5630}" sibTransId="{EADBEE52-747A-4F60-A5A8-6CC158D24BA8}"/>
    <dgm:cxn modelId="{F338235F-12D5-4769-B81F-4BB5C921ACF0}" type="presOf" srcId="{BDF6CCAC-BC53-4801-80D0-312D785885FC}" destId="{E8D1C4E8-A6D8-4928-8298-8685056EB28F}" srcOrd="0" destOrd="0" presId="urn:microsoft.com/office/officeart/2008/layout/LinedList"/>
    <dgm:cxn modelId="{2A6F6662-65BC-4F92-9018-45E7788265E3}" srcId="{EE8C3B7B-41EB-4BAB-8A06-FF5932DAB94F}" destId="{E8A543D6-ACC9-465B-986E-C379A4A21A26}" srcOrd="2" destOrd="0" parTransId="{995BACF8-51F5-463C-86EC-820F7B38EE2B}" sibTransId="{CA2F483B-717C-47AD-A716-6FA21A590AA1}"/>
    <dgm:cxn modelId="{3C4E1352-721C-42C7-A12D-2C2C3203CF0C}" type="presOf" srcId="{ADC14517-6134-45D1-A663-6DD8CA863569}" destId="{FE03BAAC-E80E-454F-9F57-13B7D4655D71}" srcOrd="0" destOrd="0" presId="urn:microsoft.com/office/officeart/2008/layout/LinedList"/>
    <dgm:cxn modelId="{A12BA752-B88E-4849-A04B-DAEB827A8621}" type="presOf" srcId="{633CD8F1-0063-4D06-B9D4-7B4B2A3CF99E}" destId="{0F2EA49E-5326-44B6-A3CA-203C68FB4C79}" srcOrd="0" destOrd="0" presId="urn:microsoft.com/office/officeart/2008/layout/LinedList"/>
    <dgm:cxn modelId="{DADAA656-F546-4982-B5D7-37380DD74C9E}" type="presOf" srcId="{C0F4A4A6-BC89-4CFC-8FCC-7F4BFCBAF8CE}" destId="{89D774D3-5564-44DC-AA7E-582715D2448D}" srcOrd="0" destOrd="0" presId="urn:microsoft.com/office/officeart/2008/layout/LinedList"/>
    <dgm:cxn modelId="{1FE21057-B2CE-4727-A80C-9509E1ED5CBB}" srcId="{EE8C3B7B-41EB-4BAB-8A06-FF5932DAB94F}" destId="{C0F4A4A6-BC89-4CFC-8FCC-7F4BFCBAF8CE}" srcOrd="6" destOrd="0" parTransId="{9A228D79-B3C9-4151-AD5E-DD4B5E6AA064}" sibTransId="{A195C35D-B5E5-4611-9B26-2CCD2FD4FE55}"/>
    <dgm:cxn modelId="{B8872190-1416-492E-A902-665E7518A111}" type="presOf" srcId="{9604599F-04E6-494B-9A88-E815C363BC01}" destId="{6FBECB6A-52E5-4B94-8F39-E21B11AD1523}" srcOrd="0" destOrd="0" presId="urn:microsoft.com/office/officeart/2008/layout/LinedList"/>
    <dgm:cxn modelId="{5F5C2195-9520-4CA0-853C-30812F4F4A3F}" srcId="{EE8C3B7B-41EB-4BAB-8A06-FF5932DAB94F}" destId="{633CD8F1-0063-4D06-B9D4-7B4B2A3CF99E}" srcOrd="1" destOrd="0" parTransId="{D957CAD1-9F08-4614-9384-A610196F4C10}" sibTransId="{65B2975F-BD46-4152-B467-E7C81FAE62EA}"/>
    <dgm:cxn modelId="{2BC90D9E-96C0-4138-8F34-39105965E9A1}" srcId="{EE8C3B7B-41EB-4BAB-8A06-FF5932DAB94F}" destId="{ADC14517-6134-45D1-A663-6DD8CA863569}" srcOrd="5" destOrd="0" parTransId="{74C37455-113B-4B59-928B-66B9EDD3B896}" sibTransId="{6B0F363F-C657-4DA4-9889-3DA2A559F2DD}"/>
    <dgm:cxn modelId="{5227E0A6-EB2A-4043-89D2-6BEA2D510B06}" type="presOf" srcId="{EE8C3B7B-41EB-4BAB-8A06-FF5932DAB94F}" destId="{17266753-0502-4599-89B4-FD70591A6075}" srcOrd="0" destOrd="0" presId="urn:microsoft.com/office/officeart/2008/layout/LinedList"/>
    <dgm:cxn modelId="{842952AA-8CAC-4D3B-9D89-4FA4DB57858D}" type="presOf" srcId="{75EF57A8-7091-457D-8643-A1819308AA76}" destId="{5F5DB04F-2F55-4597-A7C4-A9E2F6A2EE1D}" srcOrd="0" destOrd="0" presId="urn:microsoft.com/office/officeart/2008/layout/LinedList"/>
    <dgm:cxn modelId="{9C64C9B8-81BE-4526-99E5-39B1E062C31A}" srcId="{EE8C3B7B-41EB-4BAB-8A06-FF5932DAB94F}" destId="{75EF57A8-7091-457D-8643-A1819308AA76}" srcOrd="3" destOrd="0" parTransId="{772D39A5-881C-453F-89B3-9D275D1EB97C}" sibTransId="{2D4D8857-3DD7-4220-99EF-57838C141D0C}"/>
    <dgm:cxn modelId="{58872BC1-F2BF-4140-BFEE-5CB84AF3E5D1}" type="presParOf" srcId="{17266753-0502-4599-89B4-FD70591A6075}" destId="{057A01AC-3A72-43F5-A1C4-BD79BF845523}" srcOrd="0" destOrd="0" presId="urn:microsoft.com/office/officeart/2008/layout/LinedList"/>
    <dgm:cxn modelId="{D91068A2-44EB-42ED-860A-7B6014F9F092}" type="presParOf" srcId="{17266753-0502-4599-89B4-FD70591A6075}" destId="{509C25F7-316A-4473-998F-77FF0BB799A8}" srcOrd="1" destOrd="0" presId="urn:microsoft.com/office/officeart/2008/layout/LinedList"/>
    <dgm:cxn modelId="{FDBC1F70-63DA-41EE-BC96-78D3B1D45CC9}" type="presParOf" srcId="{509C25F7-316A-4473-998F-77FF0BB799A8}" destId="{E8D1C4E8-A6D8-4928-8298-8685056EB28F}" srcOrd="0" destOrd="0" presId="urn:microsoft.com/office/officeart/2008/layout/LinedList"/>
    <dgm:cxn modelId="{9230F65D-03E6-4085-9697-D516762CAE04}" type="presParOf" srcId="{509C25F7-316A-4473-998F-77FF0BB799A8}" destId="{8BEB8487-47D3-4768-AA18-54CA2129EC94}" srcOrd="1" destOrd="0" presId="urn:microsoft.com/office/officeart/2008/layout/LinedList"/>
    <dgm:cxn modelId="{817C0B9E-B151-4FE3-BED0-0C90EA4E6133}" type="presParOf" srcId="{17266753-0502-4599-89B4-FD70591A6075}" destId="{161A5E2F-610F-4059-B6DC-89A2488C58AE}" srcOrd="2" destOrd="0" presId="urn:microsoft.com/office/officeart/2008/layout/LinedList"/>
    <dgm:cxn modelId="{6D264C63-042A-4D28-9D5B-271FB3C10873}" type="presParOf" srcId="{17266753-0502-4599-89B4-FD70591A6075}" destId="{D27C0CAD-EFA9-451F-8B42-AD83D6F0EF6B}" srcOrd="3" destOrd="0" presId="urn:microsoft.com/office/officeart/2008/layout/LinedList"/>
    <dgm:cxn modelId="{BB65A373-69D3-4715-9CD3-E20EF4DA5967}" type="presParOf" srcId="{D27C0CAD-EFA9-451F-8B42-AD83D6F0EF6B}" destId="{0F2EA49E-5326-44B6-A3CA-203C68FB4C79}" srcOrd="0" destOrd="0" presId="urn:microsoft.com/office/officeart/2008/layout/LinedList"/>
    <dgm:cxn modelId="{8EDDAD4F-7854-4905-AA0C-B86D11F5A2E9}" type="presParOf" srcId="{D27C0CAD-EFA9-451F-8B42-AD83D6F0EF6B}" destId="{F04AE8D2-27CF-4F78-ABE9-788FB7E96567}" srcOrd="1" destOrd="0" presId="urn:microsoft.com/office/officeart/2008/layout/LinedList"/>
    <dgm:cxn modelId="{41DF468D-8A44-4EC4-BDAE-9CB3E8AF1875}" type="presParOf" srcId="{17266753-0502-4599-89B4-FD70591A6075}" destId="{E42A5B2E-879E-4049-BB5C-3C78836A59C5}" srcOrd="4" destOrd="0" presId="urn:microsoft.com/office/officeart/2008/layout/LinedList"/>
    <dgm:cxn modelId="{39BCBB1D-6BB7-4EA7-98B1-DA686CBAFB8A}" type="presParOf" srcId="{17266753-0502-4599-89B4-FD70591A6075}" destId="{68885085-EB7E-45A4-BF0F-75E287009EC6}" srcOrd="5" destOrd="0" presId="urn:microsoft.com/office/officeart/2008/layout/LinedList"/>
    <dgm:cxn modelId="{2F493838-F663-4E1D-A9E0-8769BAE7D116}" type="presParOf" srcId="{68885085-EB7E-45A4-BF0F-75E287009EC6}" destId="{31993CA4-5535-49AE-8692-2927F4235FC2}" srcOrd="0" destOrd="0" presId="urn:microsoft.com/office/officeart/2008/layout/LinedList"/>
    <dgm:cxn modelId="{DEF4EB20-48BC-4F52-B1E6-405521CF97E1}" type="presParOf" srcId="{68885085-EB7E-45A4-BF0F-75E287009EC6}" destId="{D38C6DE3-1AFB-48B8-9F38-2943D45A9012}" srcOrd="1" destOrd="0" presId="urn:microsoft.com/office/officeart/2008/layout/LinedList"/>
    <dgm:cxn modelId="{BE1DE8A4-2D11-4291-A401-1D711817D7E9}" type="presParOf" srcId="{17266753-0502-4599-89B4-FD70591A6075}" destId="{221DB2E7-0B54-4FA0-829E-2D9D5BA3D0B6}" srcOrd="6" destOrd="0" presId="urn:microsoft.com/office/officeart/2008/layout/LinedList"/>
    <dgm:cxn modelId="{AEAF704D-80D5-4324-8566-613D83B7AA1C}" type="presParOf" srcId="{17266753-0502-4599-89B4-FD70591A6075}" destId="{1E4A846C-C5C7-4663-ABA8-055EAD2338E6}" srcOrd="7" destOrd="0" presId="urn:microsoft.com/office/officeart/2008/layout/LinedList"/>
    <dgm:cxn modelId="{0C470775-8F29-402E-9987-1D8A206099A5}" type="presParOf" srcId="{1E4A846C-C5C7-4663-ABA8-055EAD2338E6}" destId="{5F5DB04F-2F55-4597-A7C4-A9E2F6A2EE1D}" srcOrd="0" destOrd="0" presId="urn:microsoft.com/office/officeart/2008/layout/LinedList"/>
    <dgm:cxn modelId="{D0277893-231B-45C0-B147-35D58517C14B}" type="presParOf" srcId="{1E4A846C-C5C7-4663-ABA8-055EAD2338E6}" destId="{9830DA11-0867-4670-A3C5-5C506AC50C28}" srcOrd="1" destOrd="0" presId="urn:microsoft.com/office/officeart/2008/layout/LinedList"/>
    <dgm:cxn modelId="{90F66642-164A-4D1C-9A6F-14EEAD355169}" type="presParOf" srcId="{17266753-0502-4599-89B4-FD70591A6075}" destId="{745C326C-2351-4DBB-8035-16217D6D1E5C}" srcOrd="8" destOrd="0" presId="urn:microsoft.com/office/officeart/2008/layout/LinedList"/>
    <dgm:cxn modelId="{F4515BA9-284D-4280-A8F3-F8FEBA651778}" type="presParOf" srcId="{17266753-0502-4599-89B4-FD70591A6075}" destId="{022DC951-62D0-4DE3-8D1D-DA0E29EEAB05}" srcOrd="9" destOrd="0" presId="urn:microsoft.com/office/officeart/2008/layout/LinedList"/>
    <dgm:cxn modelId="{30EC2559-B831-4CA8-B4DA-903F91FD5E1A}" type="presParOf" srcId="{022DC951-62D0-4DE3-8D1D-DA0E29EEAB05}" destId="{6FBECB6A-52E5-4B94-8F39-E21B11AD1523}" srcOrd="0" destOrd="0" presId="urn:microsoft.com/office/officeart/2008/layout/LinedList"/>
    <dgm:cxn modelId="{3D0CFF4E-B1CD-4854-A395-DD55EA55E794}" type="presParOf" srcId="{022DC951-62D0-4DE3-8D1D-DA0E29EEAB05}" destId="{9D43BFE9-0741-49B2-9CC4-61827312985A}" srcOrd="1" destOrd="0" presId="urn:microsoft.com/office/officeart/2008/layout/LinedList"/>
    <dgm:cxn modelId="{AB8EEE3E-0803-461E-A072-AF932E569C47}" type="presParOf" srcId="{17266753-0502-4599-89B4-FD70591A6075}" destId="{12C7A970-38B7-46C4-AB74-D1F5AB96A727}" srcOrd="10" destOrd="0" presId="urn:microsoft.com/office/officeart/2008/layout/LinedList"/>
    <dgm:cxn modelId="{E52CF8B5-BD2E-4173-B354-5222CF90A8D0}" type="presParOf" srcId="{17266753-0502-4599-89B4-FD70591A6075}" destId="{35056920-B2A3-40AF-BDAF-273338767892}" srcOrd="11" destOrd="0" presId="urn:microsoft.com/office/officeart/2008/layout/LinedList"/>
    <dgm:cxn modelId="{9587F888-8151-43D4-8C8C-A5A226CE0C51}" type="presParOf" srcId="{35056920-B2A3-40AF-BDAF-273338767892}" destId="{FE03BAAC-E80E-454F-9F57-13B7D4655D71}" srcOrd="0" destOrd="0" presId="urn:microsoft.com/office/officeart/2008/layout/LinedList"/>
    <dgm:cxn modelId="{87F8DD81-D754-4413-A6AD-A4760ECF4769}" type="presParOf" srcId="{35056920-B2A3-40AF-BDAF-273338767892}" destId="{45C1AEF2-1CF5-4E6B-9151-8D19BBF0F37A}" srcOrd="1" destOrd="0" presId="urn:microsoft.com/office/officeart/2008/layout/LinedList"/>
    <dgm:cxn modelId="{C32DE704-8537-46FC-8730-03C6E370CCDF}" type="presParOf" srcId="{17266753-0502-4599-89B4-FD70591A6075}" destId="{63CADB2D-E51F-4EF6-B5AC-C53F9C7F86E1}" srcOrd="12" destOrd="0" presId="urn:microsoft.com/office/officeart/2008/layout/LinedList"/>
    <dgm:cxn modelId="{063985D9-920E-4BD3-9F7D-FCC744D9E284}" type="presParOf" srcId="{17266753-0502-4599-89B4-FD70591A6075}" destId="{0C665B79-A067-4C53-B18A-110099110784}" srcOrd="13" destOrd="0" presId="urn:microsoft.com/office/officeart/2008/layout/LinedList"/>
    <dgm:cxn modelId="{5115C5F5-37BC-48F6-9F51-919F2DE3AC69}" type="presParOf" srcId="{0C665B79-A067-4C53-B18A-110099110784}" destId="{89D774D3-5564-44DC-AA7E-582715D2448D}" srcOrd="0" destOrd="0" presId="urn:microsoft.com/office/officeart/2008/layout/LinedList"/>
    <dgm:cxn modelId="{6E245FDB-AC64-4694-B314-BE25DC26C0ED}" type="presParOf" srcId="{0C665B79-A067-4C53-B18A-110099110784}" destId="{4C57562C-C9DC-4F07-AA2B-E155773416F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039281-80AC-47EB-8283-406DC35F896B}" type="doc">
      <dgm:prSet loTypeId="urn:microsoft.com/office/officeart/2005/8/layout/matrix3" loCatId="matrix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B29ABB3-8F43-4810-AEA6-DDB2170DEDF3}">
      <dgm:prSet/>
      <dgm:spPr/>
      <dgm:t>
        <a:bodyPr/>
        <a:lstStyle/>
        <a:p>
          <a:pPr rtl="0"/>
          <a:r>
            <a:rPr lang="ru-RU"/>
            <a:t>объём поставок и заготовок;  </a:t>
          </a:r>
        </a:p>
      </dgm:t>
    </dgm:pt>
    <dgm:pt modelId="{16A5E51D-31E7-4503-A8F0-B59185E976C8}" type="parTrans" cxnId="{ED3E6B92-6270-43B0-8900-279B22D89201}">
      <dgm:prSet/>
      <dgm:spPr/>
      <dgm:t>
        <a:bodyPr/>
        <a:lstStyle/>
        <a:p>
          <a:endParaRPr lang="ru-RU"/>
        </a:p>
      </dgm:t>
    </dgm:pt>
    <dgm:pt modelId="{408047D6-61BC-40EB-9A3F-11DDBA4D9265}" type="sibTrans" cxnId="{ED3E6B92-6270-43B0-8900-279B22D89201}">
      <dgm:prSet/>
      <dgm:spPr/>
      <dgm:t>
        <a:bodyPr/>
        <a:lstStyle/>
        <a:p>
          <a:endParaRPr lang="ru-RU"/>
        </a:p>
      </dgm:t>
    </dgm:pt>
    <dgm:pt modelId="{2E992F55-6A91-4F73-9E46-5580AC46D7F6}">
      <dgm:prSet/>
      <dgm:spPr/>
      <dgm:t>
        <a:bodyPr/>
        <a:lstStyle/>
        <a:p>
          <a:pPr rtl="0"/>
          <a:r>
            <a:rPr lang="ru-RU"/>
            <a:t>объём оптовой торговли; </a:t>
          </a:r>
        </a:p>
      </dgm:t>
    </dgm:pt>
    <dgm:pt modelId="{83DF9622-7E9B-4F11-8A61-82EBC6729848}" type="parTrans" cxnId="{710801B6-FA0B-4F92-98D6-E02228961458}">
      <dgm:prSet/>
      <dgm:spPr/>
      <dgm:t>
        <a:bodyPr/>
        <a:lstStyle/>
        <a:p>
          <a:endParaRPr lang="ru-RU"/>
        </a:p>
      </dgm:t>
    </dgm:pt>
    <dgm:pt modelId="{B4FA3F07-5433-4E6F-B189-E51051AD7343}" type="sibTrans" cxnId="{710801B6-FA0B-4F92-98D6-E02228961458}">
      <dgm:prSet/>
      <dgm:spPr/>
      <dgm:t>
        <a:bodyPr/>
        <a:lstStyle/>
        <a:p>
          <a:endParaRPr lang="ru-RU"/>
        </a:p>
      </dgm:t>
    </dgm:pt>
    <dgm:pt modelId="{06744F50-D71B-4AE7-9EE8-FABE3C2AD71C}">
      <dgm:prSet/>
      <dgm:spPr/>
      <dgm:t>
        <a:bodyPr/>
        <a:lstStyle/>
        <a:p>
          <a:pPr rtl="0"/>
          <a:r>
            <a:rPr lang="ru-RU"/>
            <a:t>объём запасов материалов и топлива и их движение;  </a:t>
          </a:r>
        </a:p>
      </dgm:t>
    </dgm:pt>
    <dgm:pt modelId="{6AFD068B-2D17-4AC3-B957-8BD0F4F73232}" type="parTrans" cxnId="{3522D9A6-1C82-40E0-8648-8AB840731CD0}">
      <dgm:prSet/>
      <dgm:spPr/>
      <dgm:t>
        <a:bodyPr/>
        <a:lstStyle/>
        <a:p>
          <a:endParaRPr lang="ru-RU"/>
        </a:p>
      </dgm:t>
    </dgm:pt>
    <dgm:pt modelId="{4F33A4D2-0465-4475-8923-0763980FA81C}" type="sibTrans" cxnId="{3522D9A6-1C82-40E0-8648-8AB840731CD0}">
      <dgm:prSet/>
      <dgm:spPr/>
      <dgm:t>
        <a:bodyPr/>
        <a:lstStyle/>
        <a:p>
          <a:endParaRPr lang="ru-RU"/>
        </a:p>
      </dgm:t>
    </dgm:pt>
    <dgm:pt modelId="{B9D11EAC-452C-476A-A6A5-73E45D731663}">
      <dgm:prSet/>
      <dgm:spPr/>
      <dgm:t>
        <a:bodyPr/>
        <a:lstStyle/>
        <a:p>
          <a:pPr rtl="0"/>
          <a:r>
            <a:rPr lang="ru-RU"/>
            <a:t>общий и удельный расход материалов, топлива и электроэнергии.</a:t>
          </a:r>
        </a:p>
      </dgm:t>
    </dgm:pt>
    <dgm:pt modelId="{FA912B17-21A6-4AC3-87BA-DA29ABF325B2}" type="parTrans" cxnId="{9149C933-72EA-4AAE-B514-A138961F2E89}">
      <dgm:prSet/>
      <dgm:spPr/>
      <dgm:t>
        <a:bodyPr/>
        <a:lstStyle/>
        <a:p>
          <a:endParaRPr lang="ru-RU"/>
        </a:p>
      </dgm:t>
    </dgm:pt>
    <dgm:pt modelId="{D23A6D53-5163-4D52-B9CC-AAC30195C359}" type="sibTrans" cxnId="{9149C933-72EA-4AAE-B514-A138961F2E89}">
      <dgm:prSet/>
      <dgm:spPr/>
      <dgm:t>
        <a:bodyPr/>
        <a:lstStyle/>
        <a:p>
          <a:endParaRPr lang="ru-RU"/>
        </a:p>
      </dgm:t>
    </dgm:pt>
    <dgm:pt modelId="{C4C4B360-6C65-4D01-8942-93BFF3A3713F}" type="pres">
      <dgm:prSet presAssocID="{F3039281-80AC-47EB-8283-406DC35F896B}" presName="matrix" presStyleCnt="0">
        <dgm:presLayoutVars>
          <dgm:chMax val="1"/>
          <dgm:dir/>
          <dgm:resizeHandles val="exact"/>
        </dgm:presLayoutVars>
      </dgm:prSet>
      <dgm:spPr/>
    </dgm:pt>
    <dgm:pt modelId="{F6343142-5DB3-4487-8EBE-F2A8F44601E8}" type="pres">
      <dgm:prSet presAssocID="{F3039281-80AC-47EB-8283-406DC35F896B}" presName="diamond" presStyleLbl="bgShp" presStyleIdx="0" presStyleCnt="1"/>
      <dgm:spPr/>
    </dgm:pt>
    <dgm:pt modelId="{9E9458B1-AFFA-4D8E-A7DA-E9337B709EB1}" type="pres">
      <dgm:prSet presAssocID="{F3039281-80AC-47EB-8283-406DC35F896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38C21D3-797E-4175-B48A-A63B1AE15EDD}" type="pres">
      <dgm:prSet presAssocID="{F3039281-80AC-47EB-8283-406DC35F896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0D1FE20-F0B5-4491-8DDC-6ABB688F5E97}" type="pres">
      <dgm:prSet presAssocID="{F3039281-80AC-47EB-8283-406DC35F896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13BC198-811C-4492-9A6B-E08D401ACC5A}" type="pres">
      <dgm:prSet presAssocID="{F3039281-80AC-47EB-8283-406DC35F896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4E29715-CF4C-4AC1-981E-1C72A1FD3235}" type="presOf" srcId="{B9D11EAC-452C-476A-A6A5-73E45D731663}" destId="{613BC198-811C-4492-9A6B-E08D401ACC5A}" srcOrd="0" destOrd="0" presId="urn:microsoft.com/office/officeart/2005/8/layout/matrix3"/>
    <dgm:cxn modelId="{D12D501E-572C-47EC-A9BC-8C321CB9D94B}" type="presOf" srcId="{06744F50-D71B-4AE7-9EE8-FABE3C2AD71C}" destId="{30D1FE20-F0B5-4491-8DDC-6ABB688F5E97}" srcOrd="0" destOrd="0" presId="urn:microsoft.com/office/officeart/2005/8/layout/matrix3"/>
    <dgm:cxn modelId="{9149C933-72EA-4AAE-B514-A138961F2E89}" srcId="{F3039281-80AC-47EB-8283-406DC35F896B}" destId="{B9D11EAC-452C-476A-A6A5-73E45D731663}" srcOrd="3" destOrd="0" parTransId="{FA912B17-21A6-4AC3-87BA-DA29ABF325B2}" sibTransId="{D23A6D53-5163-4D52-B9CC-AAC30195C359}"/>
    <dgm:cxn modelId="{425D3C84-E871-41B8-B6D1-567E9271445C}" type="presOf" srcId="{BB29ABB3-8F43-4810-AEA6-DDB2170DEDF3}" destId="{9E9458B1-AFFA-4D8E-A7DA-E9337B709EB1}" srcOrd="0" destOrd="0" presId="urn:microsoft.com/office/officeart/2005/8/layout/matrix3"/>
    <dgm:cxn modelId="{ED3E6B92-6270-43B0-8900-279B22D89201}" srcId="{F3039281-80AC-47EB-8283-406DC35F896B}" destId="{BB29ABB3-8F43-4810-AEA6-DDB2170DEDF3}" srcOrd="0" destOrd="0" parTransId="{16A5E51D-31E7-4503-A8F0-B59185E976C8}" sibTransId="{408047D6-61BC-40EB-9A3F-11DDBA4D9265}"/>
    <dgm:cxn modelId="{3522D9A6-1C82-40E0-8648-8AB840731CD0}" srcId="{F3039281-80AC-47EB-8283-406DC35F896B}" destId="{06744F50-D71B-4AE7-9EE8-FABE3C2AD71C}" srcOrd="2" destOrd="0" parTransId="{6AFD068B-2D17-4AC3-B957-8BD0F4F73232}" sibTransId="{4F33A4D2-0465-4475-8923-0763980FA81C}"/>
    <dgm:cxn modelId="{710801B6-FA0B-4F92-98D6-E02228961458}" srcId="{F3039281-80AC-47EB-8283-406DC35F896B}" destId="{2E992F55-6A91-4F73-9E46-5580AC46D7F6}" srcOrd="1" destOrd="0" parTransId="{83DF9622-7E9B-4F11-8A61-82EBC6729848}" sibTransId="{B4FA3F07-5433-4E6F-B189-E51051AD7343}"/>
    <dgm:cxn modelId="{B0A50DCF-B980-4C9C-A641-682021B4C799}" type="presOf" srcId="{F3039281-80AC-47EB-8283-406DC35F896B}" destId="{C4C4B360-6C65-4D01-8942-93BFF3A3713F}" srcOrd="0" destOrd="0" presId="urn:microsoft.com/office/officeart/2005/8/layout/matrix3"/>
    <dgm:cxn modelId="{1E61CDE3-EAB9-4A9B-A4C6-015BFB6AB6DC}" type="presOf" srcId="{2E992F55-6A91-4F73-9E46-5580AC46D7F6}" destId="{538C21D3-797E-4175-B48A-A63B1AE15EDD}" srcOrd="0" destOrd="0" presId="urn:microsoft.com/office/officeart/2005/8/layout/matrix3"/>
    <dgm:cxn modelId="{CAEC3A72-0F81-4959-9BCA-91BFCFB9692E}" type="presParOf" srcId="{C4C4B360-6C65-4D01-8942-93BFF3A3713F}" destId="{F6343142-5DB3-4487-8EBE-F2A8F44601E8}" srcOrd="0" destOrd="0" presId="urn:microsoft.com/office/officeart/2005/8/layout/matrix3"/>
    <dgm:cxn modelId="{0055DB60-2CA8-4C38-84AA-7F9FF0EFCE98}" type="presParOf" srcId="{C4C4B360-6C65-4D01-8942-93BFF3A3713F}" destId="{9E9458B1-AFFA-4D8E-A7DA-E9337B709EB1}" srcOrd="1" destOrd="0" presId="urn:microsoft.com/office/officeart/2005/8/layout/matrix3"/>
    <dgm:cxn modelId="{0AFE16FA-75D4-4E77-8AE4-53A8134DF945}" type="presParOf" srcId="{C4C4B360-6C65-4D01-8942-93BFF3A3713F}" destId="{538C21D3-797E-4175-B48A-A63B1AE15EDD}" srcOrd="2" destOrd="0" presId="urn:microsoft.com/office/officeart/2005/8/layout/matrix3"/>
    <dgm:cxn modelId="{E46F4415-5D8B-4F83-86E8-9750CD6B1F5F}" type="presParOf" srcId="{C4C4B360-6C65-4D01-8942-93BFF3A3713F}" destId="{30D1FE20-F0B5-4491-8DDC-6ABB688F5E97}" srcOrd="3" destOrd="0" presId="urn:microsoft.com/office/officeart/2005/8/layout/matrix3"/>
    <dgm:cxn modelId="{AA661DCF-8071-49AC-846C-1772F9BC8A85}" type="presParOf" srcId="{C4C4B360-6C65-4D01-8942-93BFF3A3713F}" destId="{613BC198-811C-4492-9A6B-E08D401ACC5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490F47-8553-4F4F-AC9C-192E79F165ED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7309511-D15A-40B9-97BD-B4302CBDEE3B}">
      <dgm:prSet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Эти показатели определяются в натуральном, условно-натуральном и стоимостном выражении.</a:t>
          </a:r>
        </a:p>
      </dgm:t>
    </dgm:pt>
    <dgm:pt modelId="{1412130C-7F88-4F2A-8A20-EB8D64E11251}" type="parTrans" cxnId="{44C1A89A-9979-4354-AE82-DC883151287E}">
      <dgm:prSet/>
      <dgm:spPr/>
      <dgm:t>
        <a:bodyPr/>
        <a:lstStyle/>
        <a:p>
          <a:endParaRPr lang="ru-RU"/>
        </a:p>
      </dgm:t>
    </dgm:pt>
    <dgm:pt modelId="{7561B2B9-0AAB-4FBC-910C-01A17F274465}" type="sibTrans" cxnId="{44C1A89A-9979-4354-AE82-DC883151287E}">
      <dgm:prSet/>
      <dgm:spPr/>
      <dgm:t>
        <a:bodyPr/>
        <a:lstStyle/>
        <a:p>
          <a:endParaRPr lang="ru-RU"/>
        </a:p>
      </dgm:t>
    </dgm:pt>
    <dgm:pt modelId="{B7A2544E-4098-4FC3-A077-9347194BA7A7}" type="pres">
      <dgm:prSet presAssocID="{72490F47-8553-4F4F-AC9C-192E79F165ED}" presName="Name0" presStyleCnt="0">
        <dgm:presLayoutVars>
          <dgm:dir/>
        </dgm:presLayoutVars>
      </dgm:prSet>
      <dgm:spPr/>
    </dgm:pt>
    <dgm:pt modelId="{A55CC486-8C52-4EE4-86E7-EF19B4006765}" type="pres">
      <dgm:prSet presAssocID="{07309511-D15A-40B9-97BD-B4302CBDEE3B}" presName="noChildren" presStyleCnt="0"/>
      <dgm:spPr/>
    </dgm:pt>
    <dgm:pt modelId="{EFCBA4D7-0E23-4361-AB63-EA6958F9EB4A}" type="pres">
      <dgm:prSet presAssocID="{07309511-D15A-40B9-97BD-B4302CBDEE3B}" presName="gap" presStyleCnt="0"/>
      <dgm:spPr/>
    </dgm:pt>
    <dgm:pt modelId="{03CC4871-953E-4A36-9E46-E0F4D7B3FF48}" type="pres">
      <dgm:prSet presAssocID="{07309511-D15A-40B9-97BD-B4302CBDEE3B}" presName="medCircle2" presStyleLbl="vennNode1" presStyleIdx="0" presStyleCnt="1"/>
      <dgm:spPr/>
    </dgm:pt>
    <dgm:pt modelId="{246A0BCF-9566-48E3-A0EB-49CF9BC4FC9E}" type="pres">
      <dgm:prSet presAssocID="{07309511-D15A-40B9-97BD-B4302CBDEE3B}" presName="txLvlOnly1" presStyleLbl="revTx" presStyleIdx="0" presStyleCnt="1"/>
      <dgm:spPr/>
    </dgm:pt>
  </dgm:ptLst>
  <dgm:cxnLst>
    <dgm:cxn modelId="{20B00644-308B-4A2E-99ED-8B19C6AB3A60}" type="presOf" srcId="{72490F47-8553-4F4F-AC9C-192E79F165ED}" destId="{B7A2544E-4098-4FC3-A077-9347194BA7A7}" srcOrd="0" destOrd="0" presId="urn:microsoft.com/office/officeart/2008/layout/VerticalCircleList"/>
    <dgm:cxn modelId="{14871683-1B37-405A-8A96-5621B90997BE}" type="presOf" srcId="{07309511-D15A-40B9-97BD-B4302CBDEE3B}" destId="{246A0BCF-9566-48E3-A0EB-49CF9BC4FC9E}" srcOrd="0" destOrd="0" presId="urn:microsoft.com/office/officeart/2008/layout/VerticalCircleList"/>
    <dgm:cxn modelId="{44C1A89A-9979-4354-AE82-DC883151287E}" srcId="{72490F47-8553-4F4F-AC9C-192E79F165ED}" destId="{07309511-D15A-40B9-97BD-B4302CBDEE3B}" srcOrd="0" destOrd="0" parTransId="{1412130C-7F88-4F2A-8A20-EB8D64E11251}" sibTransId="{7561B2B9-0AAB-4FBC-910C-01A17F274465}"/>
    <dgm:cxn modelId="{327D73DC-85C7-4D04-AE10-2A5CFBCEB601}" type="presParOf" srcId="{B7A2544E-4098-4FC3-A077-9347194BA7A7}" destId="{A55CC486-8C52-4EE4-86E7-EF19B4006765}" srcOrd="0" destOrd="0" presId="urn:microsoft.com/office/officeart/2008/layout/VerticalCircleList"/>
    <dgm:cxn modelId="{2BFD3828-84F6-46F0-A64B-930E5DF31BA6}" type="presParOf" srcId="{A55CC486-8C52-4EE4-86E7-EF19B4006765}" destId="{EFCBA4D7-0E23-4361-AB63-EA6958F9EB4A}" srcOrd="0" destOrd="0" presId="urn:microsoft.com/office/officeart/2008/layout/VerticalCircleList"/>
    <dgm:cxn modelId="{9E9E6D26-2A4F-4A09-80B8-9ACADB558AFD}" type="presParOf" srcId="{A55CC486-8C52-4EE4-86E7-EF19B4006765}" destId="{03CC4871-953E-4A36-9E46-E0F4D7B3FF48}" srcOrd="1" destOrd="0" presId="urn:microsoft.com/office/officeart/2008/layout/VerticalCircleList"/>
    <dgm:cxn modelId="{AD60EEB9-5CE4-48C2-83C4-385434A09780}" type="presParOf" srcId="{A55CC486-8C52-4EE4-86E7-EF19B4006765}" destId="{246A0BCF-9566-48E3-A0EB-49CF9BC4FC9E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437B86-0FF3-4083-B621-ED1570071CC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3B26947-6A83-4A50-A691-B9D4BC2B754F}">
      <dgm:prSet/>
      <dgm:spPr/>
      <dgm:t>
        <a:bodyPr/>
        <a:lstStyle/>
        <a:p>
          <a:pPr rtl="0"/>
          <a:r>
            <a:rPr lang="ru-RU" i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 наблюдения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статистики поставок и заготовок является поставка – партия материалов, оборудования и т.д., поступившая по одному документу; единицами измерения – натуральные и стоимостные показатели. </a:t>
          </a:r>
        </a:p>
      </dgm:t>
    </dgm:pt>
    <dgm:pt modelId="{339BCD94-FE2F-4951-88A8-349418039A8F}" type="parTrans" cxnId="{E623F734-CFB4-4042-A469-6682355AC5A2}">
      <dgm:prSet/>
      <dgm:spPr/>
      <dgm:t>
        <a:bodyPr/>
        <a:lstStyle/>
        <a:p>
          <a:endParaRPr lang="ru-RU"/>
        </a:p>
      </dgm:t>
    </dgm:pt>
    <dgm:pt modelId="{89E0500D-7BFC-4F10-89B9-69F133503B58}" type="sibTrans" cxnId="{E623F734-CFB4-4042-A469-6682355AC5A2}">
      <dgm:prSet/>
      <dgm:spPr/>
      <dgm:t>
        <a:bodyPr/>
        <a:lstStyle/>
        <a:p>
          <a:endParaRPr lang="ru-RU"/>
        </a:p>
      </dgm:t>
    </dgm:pt>
    <dgm:pt modelId="{2FB16C64-6C75-46B3-9461-226BAD015F28}">
      <dgm:prSet/>
      <dgm:spPr/>
      <dgm:t>
        <a:bodyPr/>
        <a:lstStyle/>
        <a:p>
          <a:pPr rtl="0"/>
          <a:r>
            <a:rPr lang="ru-RU" i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Первоисточниками учёта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служат счета-фактуры, приходные ордера на партию материалов, акты поставки и т.д.</a:t>
          </a:r>
        </a:p>
      </dgm:t>
    </dgm:pt>
    <dgm:pt modelId="{E298A61F-39DD-49AB-95E2-EFF1469CC726}" type="parTrans" cxnId="{45E7412B-024E-487F-9CD3-F44D9A2B765A}">
      <dgm:prSet/>
      <dgm:spPr/>
      <dgm:t>
        <a:bodyPr/>
        <a:lstStyle/>
        <a:p>
          <a:endParaRPr lang="ru-RU"/>
        </a:p>
      </dgm:t>
    </dgm:pt>
    <dgm:pt modelId="{65A57815-DCA8-42D6-98C1-67046DE3D6F0}" type="sibTrans" cxnId="{45E7412B-024E-487F-9CD3-F44D9A2B765A}">
      <dgm:prSet/>
      <dgm:spPr/>
      <dgm:t>
        <a:bodyPr/>
        <a:lstStyle/>
        <a:p>
          <a:endParaRPr lang="ru-RU"/>
        </a:p>
      </dgm:t>
    </dgm:pt>
    <dgm:pt modelId="{2970B947-7F7D-4CA4-A6C6-04FEF8357A63}">
      <dgm:prSet/>
      <dgm:spPr/>
      <dgm:t>
        <a:bodyPr/>
        <a:lstStyle/>
        <a:p>
          <a:pPr rtl="0"/>
          <a:r>
            <a:rPr lang="ru-RU" i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Моментом  учёта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поставки  считается день отгрузки (при иногородних  поставках) материалов и топлива, или дата составления приёмосдаточного акта или расписки получателя о приёме продукции (при местных поставщиках).</a:t>
          </a:r>
        </a:p>
      </dgm:t>
    </dgm:pt>
    <dgm:pt modelId="{ABA9C34E-FA2C-4283-93C2-3BDBF825D82A}" type="parTrans" cxnId="{59AD5D56-48CE-4311-ACBF-27F73CAF20D0}">
      <dgm:prSet/>
      <dgm:spPr/>
      <dgm:t>
        <a:bodyPr/>
        <a:lstStyle/>
        <a:p>
          <a:endParaRPr lang="ru-RU"/>
        </a:p>
      </dgm:t>
    </dgm:pt>
    <dgm:pt modelId="{CFD7F37F-E835-4EA5-B3EA-A4DE5BBED9ED}" type="sibTrans" cxnId="{59AD5D56-48CE-4311-ACBF-27F73CAF20D0}">
      <dgm:prSet/>
      <dgm:spPr/>
      <dgm:t>
        <a:bodyPr/>
        <a:lstStyle/>
        <a:p>
          <a:endParaRPr lang="ru-RU"/>
        </a:p>
      </dgm:t>
    </dgm:pt>
    <dgm:pt modelId="{490BFAF5-E2B4-418A-AA94-A4A9E5CF4982}" type="pres">
      <dgm:prSet presAssocID="{21437B86-0FF3-4083-B621-ED1570071CCD}" presName="vert0" presStyleCnt="0">
        <dgm:presLayoutVars>
          <dgm:dir/>
          <dgm:animOne val="branch"/>
          <dgm:animLvl val="lvl"/>
        </dgm:presLayoutVars>
      </dgm:prSet>
      <dgm:spPr/>
    </dgm:pt>
    <dgm:pt modelId="{AAE12B37-9B1C-42DE-8616-07071B35BCA3}" type="pres">
      <dgm:prSet presAssocID="{B3B26947-6A83-4A50-A691-B9D4BC2B754F}" presName="thickLine" presStyleLbl="alignNode1" presStyleIdx="0" presStyleCnt="3"/>
      <dgm:spPr/>
    </dgm:pt>
    <dgm:pt modelId="{24CFEDAF-C637-4EBF-B05A-3286838F0E9E}" type="pres">
      <dgm:prSet presAssocID="{B3B26947-6A83-4A50-A691-B9D4BC2B754F}" presName="horz1" presStyleCnt="0"/>
      <dgm:spPr/>
    </dgm:pt>
    <dgm:pt modelId="{81BD1E1B-0567-4607-8F22-5717444FA654}" type="pres">
      <dgm:prSet presAssocID="{B3B26947-6A83-4A50-A691-B9D4BC2B754F}" presName="tx1" presStyleLbl="revTx" presStyleIdx="0" presStyleCnt="3"/>
      <dgm:spPr/>
    </dgm:pt>
    <dgm:pt modelId="{F2E6E037-B3E7-48A3-AD71-DBE9AF0E23F3}" type="pres">
      <dgm:prSet presAssocID="{B3B26947-6A83-4A50-A691-B9D4BC2B754F}" presName="vert1" presStyleCnt="0"/>
      <dgm:spPr/>
    </dgm:pt>
    <dgm:pt modelId="{4F9CEE5B-DBD0-4F4F-860F-828FC09A84E8}" type="pres">
      <dgm:prSet presAssocID="{2FB16C64-6C75-46B3-9461-226BAD015F28}" presName="thickLine" presStyleLbl="alignNode1" presStyleIdx="1" presStyleCnt="3"/>
      <dgm:spPr/>
    </dgm:pt>
    <dgm:pt modelId="{2609EF6A-1CDE-4648-99EE-9EA5897E1610}" type="pres">
      <dgm:prSet presAssocID="{2FB16C64-6C75-46B3-9461-226BAD015F28}" presName="horz1" presStyleCnt="0"/>
      <dgm:spPr/>
    </dgm:pt>
    <dgm:pt modelId="{E8E249F9-D70B-4D2C-967A-F2694C4CDD0E}" type="pres">
      <dgm:prSet presAssocID="{2FB16C64-6C75-46B3-9461-226BAD015F28}" presName="tx1" presStyleLbl="revTx" presStyleIdx="1" presStyleCnt="3"/>
      <dgm:spPr/>
    </dgm:pt>
    <dgm:pt modelId="{9B2A6D73-8866-4AAF-AFE4-E1214025A4E1}" type="pres">
      <dgm:prSet presAssocID="{2FB16C64-6C75-46B3-9461-226BAD015F28}" presName="vert1" presStyleCnt="0"/>
      <dgm:spPr/>
    </dgm:pt>
    <dgm:pt modelId="{097BB74E-7A8A-4C1F-8323-5822F55044A5}" type="pres">
      <dgm:prSet presAssocID="{2970B947-7F7D-4CA4-A6C6-04FEF8357A63}" presName="thickLine" presStyleLbl="alignNode1" presStyleIdx="2" presStyleCnt="3"/>
      <dgm:spPr/>
    </dgm:pt>
    <dgm:pt modelId="{501581B6-C64A-41A8-82ED-A959DC10F1BC}" type="pres">
      <dgm:prSet presAssocID="{2970B947-7F7D-4CA4-A6C6-04FEF8357A63}" presName="horz1" presStyleCnt="0"/>
      <dgm:spPr/>
    </dgm:pt>
    <dgm:pt modelId="{550B4FD0-1799-4E46-8AB8-456557BC350A}" type="pres">
      <dgm:prSet presAssocID="{2970B947-7F7D-4CA4-A6C6-04FEF8357A63}" presName="tx1" presStyleLbl="revTx" presStyleIdx="2" presStyleCnt="3"/>
      <dgm:spPr/>
    </dgm:pt>
    <dgm:pt modelId="{807154B1-4A91-4477-805D-89A0DE956ACE}" type="pres">
      <dgm:prSet presAssocID="{2970B947-7F7D-4CA4-A6C6-04FEF8357A63}" presName="vert1" presStyleCnt="0"/>
      <dgm:spPr/>
    </dgm:pt>
  </dgm:ptLst>
  <dgm:cxnLst>
    <dgm:cxn modelId="{45E7412B-024E-487F-9CD3-F44D9A2B765A}" srcId="{21437B86-0FF3-4083-B621-ED1570071CCD}" destId="{2FB16C64-6C75-46B3-9461-226BAD015F28}" srcOrd="1" destOrd="0" parTransId="{E298A61F-39DD-49AB-95E2-EFF1469CC726}" sibTransId="{65A57815-DCA8-42D6-98C1-67046DE3D6F0}"/>
    <dgm:cxn modelId="{E623F734-CFB4-4042-A469-6682355AC5A2}" srcId="{21437B86-0FF3-4083-B621-ED1570071CCD}" destId="{B3B26947-6A83-4A50-A691-B9D4BC2B754F}" srcOrd="0" destOrd="0" parTransId="{339BCD94-FE2F-4951-88A8-349418039A8F}" sibTransId="{89E0500D-7BFC-4F10-89B9-69F133503B58}"/>
    <dgm:cxn modelId="{5D3AB54B-0062-49E0-ABE4-151088BF148C}" type="presOf" srcId="{B3B26947-6A83-4A50-A691-B9D4BC2B754F}" destId="{81BD1E1B-0567-4607-8F22-5717444FA654}" srcOrd="0" destOrd="0" presId="urn:microsoft.com/office/officeart/2008/layout/LinedList"/>
    <dgm:cxn modelId="{59AD5D56-48CE-4311-ACBF-27F73CAF20D0}" srcId="{21437B86-0FF3-4083-B621-ED1570071CCD}" destId="{2970B947-7F7D-4CA4-A6C6-04FEF8357A63}" srcOrd="2" destOrd="0" parTransId="{ABA9C34E-FA2C-4283-93C2-3BDBF825D82A}" sibTransId="{CFD7F37F-E835-4EA5-B3EA-A4DE5BBED9ED}"/>
    <dgm:cxn modelId="{9063FE7A-AD44-4332-91B4-4AE7D7A49A6A}" type="presOf" srcId="{2970B947-7F7D-4CA4-A6C6-04FEF8357A63}" destId="{550B4FD0-1799-4E46-8AB8-456557BC350A}" srcOrd="0" destOrd="0" presId="urn:microsoft.com/office/officeart/2008/layout/LinedList"/>
    <dgm:cxn modelId="{1FE5BEA8-AF32-43C6-B87A-19800F13C080}" type="presOf" srcId="{2FB16C64-6C75-46B3-9461-226BAD015F28}" destId="{E8E249F9-D70B-4D2C-967A-F2694C4CDD0E}" srcOrd="0" destOrd="0" presId="urn:microsoft.com/office/officeart/2008/layout/LinedList"/>
    <dgm:cxn modelId="{9EE042BD-CBAA-41C5-B83C-22CF88D6ECE0}" type="presOf" srcId="{21437B86-0FF3-4083-B621-ED1570071CCD}" destId="{490BFAF5-E2B4-418A-AA94-A4A9E5CF4982}" srcOrd="0" destOrd="0" presId="urn:microsoft.com/office/officeart/2008/layout/LinedList"/>
    <dgm:cxn modelId="{F1D2AF91-845D-44A2-9414-7DCC00E6033A}" type="presParOf" srcId="{490BFAF5-E2B4-418A-AA94-A4A9E5CF4982}" destId="{AAE12B37-9B1C-42DE-8616-07071B35BCA3}" srcOrd="0" destOrd="0" presId="urn:microsoft.com/office/officeart/2008/layout/LinedList"/>
    <dgm:cxn modelId="{1E3D8E51-8164-4978-8324-EEAD2D3D8436}" type="presParOf" srcId="{490BFAF5-E2B4-418A-AA94-A4A9E5CF4982}" destId="{24CFEDAF-C637-4EBF-B05A-3286838F0E9E}" srcOrd="1" destOrd="0" presId="urn:microsoft.com/office/officeart/2008/layout/LinedList"/>
    <dgm:cxn modelId="{1AF40533-3C96-4DBA-9D26-8A87998806B1}" type="presParOf" srcId="{24CFEDAF-C637-4EBF-B05A-3286838F0E9E}" destId="{81BD1E1B-0567-4607-8F22-5717444FA654}" srcOrd="0" destOrd="0" presId="urn:microsoft.com/office/officeart/2008/layout/LinedList"/>
    <dgm:cxn modelId="{D5A23743-2B4F-4E86-8040-26F5A47B7EAC}" type="presParOf" srcId="{24CFEDAF-C637-4EBF-B05A-3286838F0E9E}" destId="{F2E6E037-B3E7-48A3-AD71-DBE9AF0E23F3}" srcOrd="1" destOrd="0" presId="urn:microsoft.com/office/officeart/2008/layout/LinedList"/>
    <dgm:cxn modelId="{F6479691-1845-486A-A93A-85DE3DDDF122}" type="presParOf" srcId="{490BFAF5-E2B4-418A-AA94-A4A9E5CF4982}" destId="{4F9CEE5B-DBD0-4F4F-860F-828FC09A84E8}" srcOrd="2" destOrd="0" presId="urn:microsoft.com/office/officeart/2008/layout/LinedList"/>
    <dgm:cxn modelId="{EF68B16A-B4B0-4CAD-812C-9352B6D570BC}" type="presParOf" srcId="{490BFAF5-E2B4-418A-AA94-A4A9E5CF4982}" destId="{2609EF6A-1CDE-4648-99EE-9EA5897E1610}" srcOrd="3" destOrd="0" presId="urn:microsoft.com/office/officeart/2008/layout/LinedList"/>
    <dgm:cxn modelId="{2401D5E2-079C-4818-B76E-85724ADA4142}" type="presParOf" srcId="{2609EF6A-1CDE-4648-99EE-9EA5897E1610}" destId="{E8E249F9-D70B-4D2C-967A-F2694C4CDD0E}" srcOrd="0" destOrd="0" presId="urn:microsoft.com/office/officeart/2008/layout/LinedList"/>
    <dgm:cxn modelId="{F0429E23-A9FA-455F-91F0-9359FEC9ED50}" type="presParOf" srcId="{2609EF6A-1CDE-4648-99EE-9EA5897E1610}" destId="{9B2A6D73-8866-4AAF-AFE4-E1214025A4E1}" srcOrd="1" destOrd="0" presId="urn:microsoft.com/office/officeart/2008/layout/LinedList"/>
    <dgm:cxn modelId="{FB5080B1-1EE5-473B-B9E3-650979102AF3}" type="presParOf" srcId="{490BFAF5-E2B4-418A-AA94-A4A9E5CF4982}" destId="{097BB74E-7A8A-4C1F-8323-5822F55044A5}" srcOrd="4" destOrd="0" presId="urn:microsoft.com/office/officeart/2008/layout/LinedList"/>
    <dgm:cxn modelId="{B03D49B1-3F3E-4186-9450-66C238899113}" type="presParOf" srcId="{490BFAF5-E2B4-418A-AA94-A4A9E5CF4982}" destId="{501581B6-C64A-41A8-82ED-A959DC10F1BC}" srcOrd="5" destOrd="0" presId="urn:microsoft.com/office/officeart/2008/layout/LinedList"/>
    <dgm:cxn modelId="{B3733CBC-DA58-4FD2-B294-6AB8FF4F67C9}" type="presParOf" srcId="{501581B6-C64A-41A8-82ED-A959DC10F1BC}" destId="{550B4FD0-1799-4E46-8AB8-456557BC350A}" srcOrd="0" destOrd="0" presId="urn:microsoft.com/office/officeart/2008/layout/LinedList"/>
    <dgm:cxn modelId="{A86F5907-78B4-4B12-8D73-83359EACB403}" type="presParOf" srcId="{501581B6-C64A-41A8-82ED-A959DC10F1BC}" destId="{807154B1-4A91-4477-805D-89A0DE956AC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182EA2-9C95-43CD-AC79-7C904AB673B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EC1DC1F-7B9C-4A42-A4DF-144247766D8D}">
      <dgm:prSet/>
      <dgm:spPr/>
      <dgm:t>
        <a:bodyPr/>
        <a:lstStyle/>
        <a:p>
          <a:pPr rtl="0"/>
          <a:r>
            <a:rPr lang="ru-RU"/>
            <a:t>Доля  поставок отдельного вида материалов </a:t>
          </a:r>
          <a:r>
            <a:rPr lang="en-US" b="1" i="1"/>
            <a:t>d</a:t>
          </a:r>
          <a:r>
            <a:rPr lang="en-US" b="1" i="1" baseline="-25000"/>
            <a:t>i</a:t>
          </a:r>
          <a:r>
            <a:rPr lang="ru-RU"/>
            <a:t>  определяется как отношение их стоимости 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ru-RU" b="1" i="1"/>
            <a:t> </a:t>
          </a:r>
          <a:r>
            <a:rPr lang="en-US" b="1" i="1"/>
            <a:t>q</a:t>
          </a:r>
          <a:r>
            <a:rPr lang="en-US" b="1" i="1" baseline="-25000"/>
            <a:t>i </a:t>
          </a:r>
          <a:r>
            <a:rPr lang="en-US" b="1" i="1"/>
            <a:t>p</a:t>
          </a:r>
          <a:r>
            <a:rPr lang="en-US" b="1" i="1" baseline="-25000"/>
            <a:t>i </a:t>
          </a:r>
          <a:r>
            <a:rPr lang="ru-RU"/>
            <a:t> к стоимости всех поставленных материалов 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en-US" b="1" i="1"/>
            <a:t>q</a:t>
          </a:r>
          <a:r>
            <a:rPr lang="en-US" b="1" i="1" baseline="-25000"/>
            <a:t> </a:t>
          </a:r>
          <a:r>
            <a:rPr lang="en-US" b="1" i="1"/>
            <a:t>p</a:t>
          </a:r>
          <a:r>
            <a:rPr lang="ru-RU" b="1" i="1"/>
            <a:t>.</a:t>
          </a:r>
          <a:endParaRPr lang="ru-RU"/>
        </a:p>
      </dgm:t>
    </dgm:pt>
    <dgm:pt modelId="{FDC857EE-9BE1-4E19-8632-5B78F064BEA5}" type="parTrans" cxnId="{6E6DAE4A-A851-4116-943D-59D5E8D764E5}">
      <dgm:prSet/>
      <dgm:spPr/>
      <dgm:t>
        <a:bodyPr/>
        <a:lstStyle/>
        <a:p>
          <a:endParaRPr lang="ru-RU"/>
        </a:p>
      </dgm:t>
    </dgm:pt>
    <dgm:pt modelId="{B167860E-4568-46BD-ADF8-BDE9AC096850}" type="sibTrans" cxnId="{6E6DAE4A-A851-4116-943D-59D5E8D764E5}">
      <dgm:prSet/>
      <dgm:spPr/>
      <dgm:t>
        <a:bodyPr/>
        <a:lstStyle/>
        <a:p>
          <a:endParaRPr lang="ru-RU"/>
        </a:p>
      </dgm:t>
    </dgm:pt>
    <dgm:pt modelId="{CB74FB58-614C-417D-969B-18792731336F}">
      <dgm:prSet/>
      <dgm:spPr/>
      <dgm:t>
        <a:bodyPr/>
        <a:lstStyle/>
        <a:p>
          <a:pPr rtl="0"/>
          <a:r>
            <a:rPr lang="ru-RU"/>
            <a:t>Выполнение плана и динамика поставок определяется индексом физического объёма. По формуле </a:t>
          </a:r>
          <a:r>
            <a:rPr lang="en-US" b="1" i="1"/>
            <a:t>I </a:t>
          </a:r>
          <a:r>
            <a:rPr lang="ru-RU"/>
            <a:t>= 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ru-RU" b="1" i="1"/>
            <a:t> </a:t>
          </a:r>
          <a:r>
            <a:rPr lang="en-US" b="1" i="1"/>
            <a:t>q</a:t>
          </a:r>
          <a:r>
            <a:rPr lang="ru-RU" b="1" i="1" baseline="-25000"/>
            <a:t>1 </a:t>
          </a:r>
          <a:r>
            <a:rPr lang="en-US" b="1" i="1"/>
            <a:t>p</a:t>
          </a:r>
          <a:r>
            <a:rPr lang="ru-RU" b="1" i="1" baseline="-25000"/>
            <a:t>1</a:t>
          </a:r>
          <a:r>
            <a:rPr lang="ru-RU" b="1" i="1"/>
            <a:t> / 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ru-RU" b="1" i="1"/>
            <a:t> </a:t>
          </a:r>
          <a:r>
            <a:rPr lang="en-US" b="1" i="1"/>
            <a:t>q</a:t>
          </a:r>
          <a:r>
            <a:rPr lang="ru-RU" b="1" i="1" baseline="-25000"/>
            <a:t>0</a:t>
          </a:r>
          <a:r>
            <a:rPr lang="en-US" b="1" i="1"/>
            <a:t>p</a:t>
          </a:r>
          <a:r>
            <a:rPr lang="ru-RU" b="1" i="1" baseline="-25000"/>
            <a:t>0</a:t>
          </a:r>
          <a:r>
            <a:rPr lang="ru-RU" b="1" i="1"/>
            <a:t>  </a:t>
          </a:r>
          <a:r>
            <a:rPr lang="ru-RU"/>
            <a:t>определяется  влияние изменения как объёмов, так и цен;  по формуле  </a:t>
          </a:r>
          <a:r>
            <a:rPr lang="ru-RU" b="1" i="1"/>
            <a:t> </a:t>
          </a:r>
          <a:r>
            <a:rPr lang="en-US" b="1" i="1"/>
            <a:t>I </a:t>
          </a:r>
          <a:r>
            <a:rPr lang="ru-RU"/>
            <a:t>= 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en-US" b="1" i="1"/>
            <a:t>q</a:t>
          </a:r>
          <a:r>
            <a:rPr lang="ru-RU" b="1" i="1" baseline="-25000"/>
            <a:t>1 </a:t>
          </a:r>
          <a:r>
            <a:rPr lang="en-US" b="1" i="1"/>
            <a:t>p</a:t>
          </a:r>
          <a:r>
            <a:rPr lang="ru-RU" b="1" i="1" baseline="-25000"/>
            <a:t>0</a:t>
          </a:r>
          <a:r>
            <a:rPr lang="ru-RU" b="1" i="1"/>
            <a:t> /</a:t>
          </a:r>
          <a:r>
            <a:rPr lang="ru-RU" b="1" i="1">
              <a:sym typeface="Symbol" panose="05050102010706020507" pitchFamily="18" charset="2"/>
            </a:rPr>
            <a:t></a:t>
          </a:r>
          <a:r>
            <a:rPr lang="ru-RU" b="1" i="1"/>
            <a:t> </a:t>
          </a:r>
          <a:r>
            <a:rPr lang="en-US" b="1" i="1"/>
            <a:t>q</a:t>
          </a:r>
          <a:r>
            <a:rPr lang="ru-RU" b="1" i="1" baseline="-25000"/>
            <a:t>0</a:t>
          </a:r>
          <a:r>
            <a:rPr lang="en-US" b="1" i="1"/>
            <a:t>p</a:t>
          </a:r>
          <a:r>
            <a:rPr lang="ru-RU" b="1" i="1" baseline="-25000"/>
            <a:t>0 </a:t>
          </a:r>
          <a:r>
            <a:rPr lang="ru-RU"/>
            <a:t> определяется  влияние изменения только объёмов поставок, т.к. изменение цен здесь не учитывается.</a:t>
          </a:r>
        </a:p>
      </dgm:t>
    </dgm:pt>
    <dgm:pt modelId="{0BEFFA99-952F-479F-B116-39834373C742}" type="parTrans" cxnId="{BF90572A-AD9B-4302-B029-47CED24BF207}">
      <dgm:prSet/>
      <dgm:spPr/>
      <dgm:t>
        <a:bodyPr/>
        <a:lstStyle/>
        <a:p>
          <a:endParaRPr lang="ru-RU"/>
        </a:p>
      </dgm:t>
    </dgm:pt>
    <dgm:pt modelId="{2D571376-F89B-4F02-9A2F-97163FBB546B}" type="sibTrans" cxnId="{BF90572A-AD9B-4302-B029-47CED24BF207}">
      <dgm:prSet/>
      <dgm:spPr/>
      <dgm:t>
        <a:bodyPr/>
        <a:lstStyle/>
        <a:p>
          <a:endParaRPr lang="ru-RU"/>
        </a:p>
      </dgm:t>
    </dgm:pt>
    <dgm:pt modelId="{274680EE-8374-4BD1-A918-CA1CFD5AC775}">
      <dgm:prSet/>
      <dgm:spPr/>
      <dgm:t>
        <a:bodyPr/>
        <a:lstStyle/>
        <a:p>
          <a:pPr rtl="0"/>
          <a:r>
            <a:rPr lang="ru-RU"/>
            <a:t>Оценка качества поставок характеризуется двумя показателями: долей поставляемых материалов и топлива высшего сорта  </a:t>
          </a:r>
          <a:r>
            <a:rPr lang="en-US" b="1" i="1"/>
            <a:t>d</a:t>
          </a:r>
          <a:r>
            <a:rPr lang="en-US" b="1" i="1" baseline="-25000"/>
            <a:t>k </a:t>
          </a:r>
          <a:r>
            <a:rPr lang="en-US" b="1" i="1"/>
            <a:t> </a:t>
          </a:r>
          <a:r>
            <a:rPr lang="ru-RU"/>
            <a:t> и  степенью выполнения плана качества поставляемых материалов </a:t>
          </a:r>
          <a:r>
            <a:rPr lang="en-US" b="1" i="1"/>
            <a:t>K</a:t>
          </a:r>
          <a:r>
            <a:rPr lang="en-US" b="1" i="1" baseline="-25000"/>
            <a:t>k</a:t>
          </a:r>
          <a:r>
            <a:rPr lang="ru-RU" b="1" i="1" baseline="-25000"/>
            <a:t> .</a:t>
          </a:r>
          <a:endParaRPr lang="ru-RU"/>
        </a:p>
      </dgm:t>
    </dgm:pt>
    <dgm:pt modelId="{5F45543A-7012-4AC5-8E84-807B326CA8A1}" type="parTrans" cxnId="{77CF2600-3968-4488-9F2D-C90E11B3092B}">
      <dgm:prSet/>
      <dgm:spPr/>
      <dgm:t>
        <a:bodyPr/>
        <a:lstStyle/>
        <a:p>
          <a:endParaRPr lang="ru-RU"/>
        </a:p>
      </dgm:t>
    </dgm:pt>
    <dgm:pt modelId="{1F440B5B-E886-4B44-A7D0-73DDA0F1371A}" type="sibTrans" cxnId="{77CF2600-3968-4488-9F2D-C90E11B3092B}">
      <dgm:prSet/>
      <dgm:spPr/>
      <dgm:t>
        <a:bodyPr/>
        <a:lstStyle/>
        <a:p>
          <a:endParaRPr lang="ru-RU"/>
        </a:p>
      </dgm:t>
    </dgm:pt>
    <dgm:pt modelId="{154DDC6A-1CB0-4823-A6E3-AAE6CD4411C5}">
      <dgm:prSet/>
      <dgm:spPr/>
      <dgm:t>
        <a:bodyPr/>
        <a:lstStyle/>
        <a:p>
          <a:pPr rtl="0"/>
          <a:r>
            <a:rPr lang="ru-RU"/>
            <a:t>Доля материалов высшего сорта </a:t>
          </a:r>
          <a:r>
            <a:rPr lang="en-US" b="1" i="1"/>
            <a:t>d</a:t>
          </a:r>
          <a:r>
            <a:rPr lang="en-US" b="1" i="1" baseline="-25000"/>
            <a:t>k</a:t>
          </a:r>
          <a:r>
            <a:rPr lang="ru-RU"/>
            <a:t> определяется отношением количества единиц высшего сорта    </a:t>
          </a:r>
          <a:r>
            <a:rPr lang="en-US" b="1" i="1"/>
            <a:t>q</a:t>
          </a:r>
          <a:r>
            <a:rPr lang="en-US" b="1" i="1" baseline="-25000"/>
            <a:t>v</a:t>
          </a:r>
          <a:r>
            <a:rPr lang="ru-RU" b="1" i="1" baseline="-25000"/>
            <a:t>   </a:t>
          </a:r>
          <a:r>
            <a:rPr lang="ru-RU"/>
            <a:t>к общему объёму поставляемых единиц данного вида материалов  </a:t>
          </a:r>
          <a:r>
            <a:rPr lang="en-US" b="1" i="1"/>
            <a:t>q</a:t>
          </a:r>
          <a:r>
            <a:rPr lang="ru-RU"/>
            <a:t> , а также отношением стоимости  материалов высшего сорта  </a:t>
          </a:r>
          <a:r>
            <a:rPr lang="en-US" b="1" i="1">
              <a:sym typeface="Symbol" panose="05050102010706020507" pitchFamily="18" charset="2"/>
            </a:rPr>
            <a:t></a:t>
          </a:r>
          <a:r>
            <a:rPr lang="en-US" b="1" i="1"/>
            <a:t>q</a:t>
          </a:r>
          <a:r>
            <a:rPr lang="en-US" b="1" i="1" baseline="-25000"/>
            <a:t>vi</a:t>
          </a:r>
          <a:r>
            <a:rPr lang="en-US" b="1" i="1"/>
            <a:t> p</a:t>
          </a:r>
          <a:r>
            <a:rPr lang="en-US" b="1" i="1" baseline="-25000"/>
            <a:t>i</a:t>
          </a:r>
          <a:r>
            <a:rPr lang="ru-RU"/>
            <a:t>   к общей стоимости поставляемых материалов </a:t>
          </a:r>
          <a:r>
            <a:rPr lang="en-US" b="1" i="1">
              <a:sym typeface="Symbol" panose="05050102010706020507" pitchFamily="18" charset="2"/>
            </a:rPr>
            <a:t></a:t>
          </a:r>
          <a:r>
            <a:rPr lang="en-US" b="1" i="1"/>
            <a:t>qp</a:t>
          </a:r>
          <a:r>
            <a:rPr lang="ru-RU"/>
            <a:t> .</a:t>
          </a:r>
        </a:p>
      </dgm:t>
    </dgm:pt>
    <dgm:pt modelId="{E1970B73-9930-4C6B-B665-20F3FC2F8896}" type="parTrans" cxnId="{D22A45A3-F746-4D5E-BE2D-02B1D61BD5AE}">
      <dgm:prSet/>
      <dgm:spPr/>
      <dgm:t>
        <a:bodyPr/>
        <a:lstStyle/>
        <a:p>
          <a:endParaRPr lang="ru-RU"/>
        </a:p>
      </dgm:t>
    </dgm:pt>
    <dgm:pt modelId="{CA7C68BC-F0A8-4030-AB8C-E93DAF68683F}" type="sibTrans" cxnId="{D22A45A3-F746-4D5E-BE2D-02B1D61BD5AE}">
      <dgm:prSet/>
      <dgm:spPr/>
      <dgm:t>
        <a:bodyPr/>
        <a:lstStyle/>
        <a:p>
          <a:endParaRPr lang="ru-RU"/>
        </a:p>
      </dgm:t>
    </dgm:pt>
    <dgm:pt modelId="{7B32FC37-15BC-46BE-A1DC-E66ECD7E0121}" type="pres">
      <dgm:prSet presAssocID="{5D182EA2-9C95-43CD-AC79-7C904AB673B8}" presName="vert0" presStyleCnt="0">
        <dgm:presLayoutVars>
          <dgm:dir/>
          <dgm:animOne val="branch"/>
          <dgm:animLvl val="lvl"/>
        </dgm:presLayoutVars>
      </dgm:prSet>
      <dgm:spPr/>
    </dgm:pt>
    <dgm:pt modelId="{8E3C5F23-C6DF-4879-ADD4-DBE2E98518B5}" type="pres">
      <dgm:prSet presAssocID="{2EC1DC1F-7B9C-4A42-A4DF-144247766D8D}" presName="thickLine" presStyleLbl="alignNode1" presStyleIdx="0" presStyleCnt="4"/>
      <dgm:spPr/>
    </dgm:pt>
    <dgm:pt modelId="{BC82E403-26D3-4D84-B615-0D901871A4C0}" type="pres">
      <dgm:prSet presAssocID="{2EC1DC1F-7B9C-4A42-A4DF-144247766D8D}" presName="horz1" presStyleCnt="0"/>
      <dgm:spPr/>
    </dgm:pt>
    <dgm:pt modelId="{2C4551D4-C3B2-43C2-9E12-502C72ED5F3D}" type="pres">
      <dgm:prSet presAssocID="{2EC1DC1F-7B9C-4A42-A4DF-144247766D8D}" presName="tx1" presStyleLbl="revTx" presStyleIdx="0" presStyleCnt="4"/>
      <dgm:spPr/>
    </dgm:pt>
    <dgm:pt modelId="{9AD59982-3173-4B5B-A848-9CAEAFC8954B}" type="pres">
      <dgm:prSet presAssocID="{2EC1DC1F-7B9C-4A42-A4DF-144247766D8D}" presName="vert1" presStyleCnt="0"/>
      <dgm:spPr/>
    </dgm:pt>
    <dgm:pt modelId="{66C4EB20-AE5A-46C0-9244-8007600E36D0}" type="pres">
      <dgm:prSet presAssocID="{CB74FB58-614C-417D-969B-18792731336F}" presName="thickLine" presStyleLbl="alignNode1" presStyleIdx="1" presStyleCnt="4"/>
      <dgm:spPr/>
    </dgm:pt>
    <dgm:pt modelId="{29EDE18D-CD51-47B6-9AE7-F63AC3EC1CEC}" type="pres">
      <dgm:prSet presAssocID="{CB74FB58-614C-417D-969B-18792731336F}" presName="horz1" presStyleCnt="0"/>
      <dgm:spPr/>
    </dgm:pt>
    <dgm:pt modelId="{08D4D273-4392-49CB-A7A0-CAEB50F7F8BF}" type="pres">
      <dgm:prSet presAssocID="{CB74FB58-614C-417D-969B-18792731336F}" presName="tx1" presStyleLbl="revTx" presStyleIdx="1" presStyleCnt="4"/>
      <dgm:spPr/>
    </dgm:pt>
    <dgm:pt modelId="{3113EFFD-C9D2-4E6E-8318-AB49F067FC2F}" type="pres">
      <dgm:prSet presAssocID="{CB74FB58-614C-417D-969B-18792731336F}" presName="vert1" presStyleCnt="0"/>
      <dgm:spPr/>
    </dgm:pt>
    <dgm:pt modelId="{29B9CD6B-9EDF-4DAB-A814-E8DAB4C07489}" type="pres">
      <dgm:prSet presAssocID="{274680EE-8374-4BD1-A918-CA1CFD5AC775}" presName="thickLine" presStyleLbl="alignNode1" presStyleIdx="2" presStyleCnt="4"/>
      <dgm:spPr/>
    </dgm:pt>
    <dgm:pt modelId="{21C92633-03E0-405C-A0B1-99E6D000A35B}" type="pres">
      <dgm:prSet presAssocID="{274680EE-8374-4BD1-A918-CA1CFD5AC775}" presName="horz1" presStyleCnt="0"/>
      <dgm:spPr/>
    </dgm:pt>
    <dgm:pt modelId="{3A6E84B9-AF8B-4E3F-B444-C3620C67E797}" type="pres">
      <dgm:prSet presAssocID="{274680EE-8374-4BD1-A918-CA1CFD5AC775}" presName="tx1" presStyleLbl="revTx" presStyleIdx="2" presStyleCnt="4"/>
      <dgm:spPr/>
    </dgm:pt>
    <dgm:pt modelId="{EA9A3C9B-C792-4C2C-AD6B-F7D76F3C3568}" type="pres">
      <dgm:prSet presAssocID="{274680EE-8374-4BD1-A918-CA1CFD5AC775}" presName="vert1" presStyleCnt="0"/>
      <dgm:spPr/>
    </dgm:pt>
    <dgm:pt modelId="{815EFB14-C683-4BDD-B327-45A24E37BDF7}" type="pres">
      <dgm:prSet presAssocID="{154DDC6A-1CB0-4823-A6E3-AAE6CD4411C5}" presName="thickLine" presStyleLbl="alignNode1" presStyleIdx="3" presStyleCnt="4"/>
      <dgm:spPr/>
    </dgm:pt>
    <dgm:pt modelId="{9E715F3A-C26D-448D-8EFB-0AB613F23423}" type="pres">
      <dgm:prSet presAssocID="{154DDC6A-1CB0-4823-A6E3-AAE6CD4411C5}" presName="horz1" presStyleCnt="0"/>
      <dgm:spPr/>
    </dgm:pt>
    <dgm:pt modelId="{ED9C79C8-7376-4F10-A6C3-D131A059500D}" type="pres">
      <dgm:prSet presAssocID="{154DDC6A-1CB0-4823-A6E3-AAE6CD4411C5}" presName="tx1" presStyleLbl="revTx" presStyleIdx="3" presStyleCnt="4"/>
      <dgm:spPr/>
    </dgm:pt>
    <dgm:pt modelId="{5C11B58B-8844-466B-AA05-16D1C85242E4}" type="pres">
      <dgm:prSet presAssocID="{154DDC6A-1CB0-4823-A6E3-AAE6CD4411C5}" presName="vert1" presStyleCnt="0"/>
      <dgm:spPr/>
    </dgm:pt>
  </dgm:ptLst>
  <dgm:cxnLst>
    <dgm:cxn modelId="{77CF2600-3968-4488-9F2D-C90E11B3092B}" srcId="{5D182EA2-9C95-43CD-AC79-7C904AB673B8}" destId="{274680EE-8374-4BD1-A918-CA1CFD5AC775}" srcOrd="2" destOrd="0" parTransId="{5F45543A-7012-4AC5-8E84-807B326CA8A1}" sibTransId="{1F440B5B-E886-4B44-A7D0-73DDA0F1371A}"/>
    <dgm:cxn modelId="{BF90572A-AD9B-4302-B029-47CED24BF207}" srcId="{5D182EA2-9C95-43CD-AC79-7C904AB673B8}" destId="{CB74FB58-614C-417D-969B-18792731336F}" srcOrd="1" destOrd="0" parTransId="{0BEFFA99-952F-479F-B116-39834373C742}" sibTransId="{2D571376-F89B-4F02-9A2F-97163FBB546B}"/>
    <dgm:cxn modelId="{94F6E75B-7224-4309-BBC6-AA13F6098C9B}" type="presOf" srcId="{CB74FB58-614C-417D-969B-18792731336F}" destId="{08D4D273-4392-49CB-A7A0-CAEB50F7F8BF}" srcOrd="0" destOrd="0" presId="urn:microsoft.com/office/officeart/2008/layout/LinedList"/>
    <dgm:cxn modelId="{6E6DAE4A-A851-4116-943D-59D5E8D764E5}" srcId="{5D182EA2-9C95-43CD-AC79-7C904AB673B8}" destId="{2EC1DC1F-7B9C-4A42-A4DF-144247766D8D}" srcOrd="0" destOrd="0" parTransId="{FDC857EE-9BE1-4E19-8632-5B78F064BEA5}" sibTransId="{B167860E-4568-46BD-ADF8-BDE9AC096850}"/>
    <dgm:cxn modelId="{CA00DD4B-547A-443D-BEAD-466B7DBA435A}" type="presOf" srcId="{154DDC6A-1CB0-4823-A6E3-AAE6CD4411C5}" destId="{ED9C79C8-7376-4F10-A6C3-D131A059500D}" srcOrd="0" destOrd="0" presId="urn:microsoft.com/office/officeart/2008/layout/LinedList"/>
    <dgm:cxn modelId="{D22A45A3-F746-4D5E-BE2D-02B1D61BD5AE}" srcId="{5D182EA2-9C95-43CD-AC79-7C904AB673B8}" destId="{154DDC6A-1CB0-4823-A6E3-AAE6CD4411C5}" srcOrd="3" destOrd="0" parTransId="{E1970B73-9930-4C6B-B665-20F3FC2F8896}" sibTransId="{CA7C68BC-F0A8-4030-AB8C-E93DAF68683F}"/>
    <dgm:cxn modelId="{7B6C58A9-6929-4C30-9049-B787491BB8A2}" type="presOf" srcId="{5D182EA2-9C95-43CD-AC79-7C904AB673B8}" destId="{7B32FC37-15BC-46BE-A1DC-E66ECD7E0121}" srcOrd="0" destOrd="0" presId="urn:microsoft.com/office/officeart/2008/layout/LinedList"/>
    <dgm:cxn modelId="{A1C59BDA-9334-4797-A5DC-1B9B8FDA282C}" type="presOf" srcId="{2EC1DC1F-7B9C-4A42-A4DF-144247766D8D}" destId="{2C4551D4-C3B2-43C2-9E12-502C72ED5F3D}" srcOrd="0" destOrd="0" presId="urn:microsoft.com/office/officeart/2008/layout/LinedList"/>
    <dgm:cxn modelId="{16B542E4-AB9C-47EB-828B-8BCE49A589E1}" type="presOf" srcId="{274680EE-8374-4BD1-A918-CA1CFD5AC775}" destId="{3A6E84B9-AF8B-4E3F-B444-C3620C67E797}" srcOrd="0" destOrd="0" presId="urn:microsoft.com/office/officeart/2008/layout/LinedList"/>
    <dgm:cxn modelId="{8D958B60-23CF-49A5-93BC-84B03E2513DC}" type="presParOf" srcId="{7B32FC37-15BC-46BE-A1DC-E66ECD7E0121}" destId="{8E3C5F23-C6DF-4879-ADD4-DBE2E98518B5}" srcOrd="0" destOrd="0" presId="urn:microsoft.com/office/officeart/2008/layout/LinedList"/>
    <dgm:cxn modelId="{19088718-40F6-4FDB-A5F9-6DBE0D65C954}" type="presParOf" srcId="{7B32FC37-15BC-46BE-A1DC-E66ECD7E0121}" destId="{BC82E403-26D3-4D84-B615-0D901871A4C0}" srcOrd="1" destOrd="0" presId="urn:microsoft.com/office/officeart/2008/layout/LinedList"/>
    <dgm:cxn modelId="{DAAE8B45-F796-49CA-B404-BB3701AA8E71}" type="presParOf" srcId="{BC82E403-26D3-4D84-B615-0D901871A4C0}" destId="{2C4551D4-C3B2-43C2-9E12-502C72ED5F3D}" srcOrd="0" destOrd="0" presId="urn:microsoft.com/office/officeart/2008/layout/LinedList"/>
    <dgm:cxn modelId="{F4D16A7B-4628-4DE2-A141-FF7B60768094}" type="presParOf" srcId="{BC82E403-26D3-4D84-B615-0D901871A4C0}" destId="{9AD59982-3173-4B5B-A848-9CAEAFC8954B}" srcOrd="1" destOrd="0" presId="urn:microsoft.com/office/officeart/2008/layout/LinedList"/>
    <dgm:cxn modelId="{14EAB5AE-ACCE-40AC-B2E0-FA09153BFDFD}" type="presParOf" srcId="{7B32FC37-15BC-46BE-A1DC-E66ECD7E0121}" destId="{66C4EB20-AE5A-46C0-9244-8007600E36D0}" srcOrd="2" destOrd="0" presId="urn:microsoft.com/office/officeart/2008/layout/LinedList"/>
    <dgm:cxn modelId="{8C657158-7832-4975-9D36-9C46CEDAD671}" type="presParOf" srcId="{7B32FC37-15BC-46BE-A1DC-E66ECD7E0121}" destId="{29EDE18D-CD51-47B6-9AE7-F63AC3EC1CEC}" srcOrd="3" destOrd="0" presId="urn:microsoft.com/office/officeart/2008/layout/LinedList"/>
    <dgm:cxn modelId="{5F845F30-643B-4387-AD9A-358A4D720D42}" type="presParOf" srcId="{29EDE18D-CD51-47B6-9AE7-F63AC3EC1CEC}" destId="{08D4D273-4392-49CB-A7A0-CAEB50F7F8BF}" srcOrd="0" destOrd="0" presId="urn:microsoft.com/office/officeart/2008/layout/LinedList"/>
    <dgm:cxn modelId="{DAC49F1F-4FF9-4A17-A9E2-26B8B92FC852}" type="presParOf" srcId="{29EDE18D-CD51-47B6-9AE7-F63AC3EC1CEC}" destId="{3113EFFD-C9D2-4E6E-8318-AB49F067FC2F}" srcOrd="1" destOrd="0" presId="urn:microsoft.com/office/officeart/2008/layout/LinedList"/>
    <dgm:cxn modelId="{E44E5750-7D9F-427E-845C-FA963BB63AB4}" type="presParOf" srcId="{7B32FC37-15BC-46BE-A1DC-E66ECD7E0121}" destId="{29B9CD6B-9EDF-4DAB-A814-E8DAB4C07489}" srcOrd="4" destOrd="0" presId="urn:microsoft.com/office/officeart/2008/layout/LinedList"/>
    <dgm:cxn modelId="{0784E580-8E9E-437B-B629-1E8396C12C3E}" type="presParOf" srcId="{7B32FC37-15BC-46BE-A1DC-E66ECD7E0121}" destId="{21C92633-03E0-405C-A0B1-99E6D000A35B}" srcOrd="5" destOrd="0" presId="urn:microsoft.com/office/officeart/2008/layout/LinedList"/>
    <dgm:cxn modelId="{0179B09F-A0EE-499C-AAC1-2DF0794B1F8A}" type="presParOf" srcId="{21C92633-03E0-405C-A0B1-99E6D000A35B}" destId="{3A6E84B9-AF8B-4E3F-B444-C3620C67E797}" srcOrd="0" destOrd="0" presId="urn:microsoft.com/office/officeart/2008/layout/LinedList"/>
    <dgm:cxn modelId="{3A2F6430-C6DB-4C42-9970-072F04359AE6}" type="presParOf" srcId="{21C92633-03E0-405C-A0B1-99E6D000A35B}" destId="{EA9A3C9B-C792-4C2C-AD6B-F7D76F3C3568}" srcOrd="1" destOrd="0" presId="urn:microsoft.com/office/officeart/2008/layout/LinedList"/>
    <dgm:cxn modelId="{47A74D63-75E4-4E72-899E-91A8CB1E951D}" type="presParOf" srcId="{7B32FC37-15BC-46BE-A1DC-E66ECD7E0121}" destId="{815EFB14-C683-4BDD-B327-45A24E37BDF7}" srcOrd="6" destOrd="0" presId="urn:microsoft.com/office/officeart/2008/layout/LinedList"/>
    <dgm:cxn modelId="{773700B6-5E8C-45F8-83A7-B5966D62E748}" type="presParOf" srcId="{7B32FC37-15BC-46BE-A1DC-E66ECD7E0121}" destId="{9E715F3A-C26D-448D-8EFB-0AB613F23423}" srcOrd="7" destOrd="0" presId="urn:microsoft.com/office/officeart/2008/layout/LinedList"/>
    <dgm:cxn modelId="{07F503D6-24BD-4466-8458-6D7D45470397}" type="presParOf" srcId="{9E715F3A-C26D-448D-8EFB-0AB613F23423}" destId="{ED9C79C8-7376-4F10-A6C3-D131A059500D}" srcOrd="0" destOrd="0" presId="urn:microsoft.com/office/officeart/2008/layout/LinedList"/>
    <dgm:cxn modelId="{AB23DCF2-A77A-4F29-B97B-4360600D4D76}" type="presParOf" srcId="{9E715F3A-C26D-448D-8EFB-0AB613F23423}" destId="{5C11B58B-8844-466B-AA05-16D1C85242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8E92D14-4EBD-4848-AE1A-63469AEDDA7D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239F45B-1EAC-4B01-A42E-433B369DDAC6}">
      <dgm:prSet/>
      <dgm:spPr/>
      <dgm:t>
        <a:bodyPr/>
        <a:lstStyle/>
        <a:p>
          <a:pPr rtl="0"/>
          <a:r>
            <a:rPr lang="ru-RU" dirty="0"/>
            <a:t>Уровень показателя </a:t>
          </a:r>
          <a:r>
            <a:rPr lang="en-US" b="1" i="1" dirty="0" err="1"/>
            <a:t>K</a:t>
          </a:r>
          <a:r>
            <a:rPr lang="en-US" b="1" i="1" baseline="-25000" dirty="0" err="1"/>
            <a:t>k</a:t>
          </a:r>
          <a:r>
            <a:rPr lang="en-US" b="1" i="1" baseline="-25000" dirty="0"/>
            <a:t> </a:t>
          </a:r>
          <a:r>
            <a:rPr lang="ru-RU" b="1" i="1" dirty="0"/>
            <a:t>&gt; 1 </a:t>
          </a:r>
          <a:r>
            <a:rPr lang="ru-RU" dirty="0"/>
            <a:t>говорит о более высоком качестве (по сорту) поставок в сравнении с планом и наоборот</a:t>
          </a:r>
          <a:r>
            <a:rPr lang="en-US" dirty="0"/>
            <a:t>.</a:t>
          </a:r>
          <a:endParaRPr lang="ru-RU" dirty="0"/>
        </a:p>
      </dgm:t>
    </dgm:pt>
    <dgm:pt modelId="{2DC02020-BFD4-4D83-A9DD-9322F3D6D7EF}" type="parTrans" cxnId="{A361B7CD-63B5-4A4C-A622-586FEC0FDD13}">
      <dgm:prSet/>
      <dgm:spPr/>
      <dgm:t>
        <a:bodyPr/>
        <a:lstStyle/>
        <a:p>
          <a:endParaRPr lang="ru-RU"/>
        </a:p>
      </dgm:t>
    </dgm:pt>
    <dgm:pt modelId="{4E5F87D6-EC27-4CDC-B77F-CB76E5CA487F}" type="sibTrans" cxnId="{A361B7CD-63B5-4A4C-A622-586FEC0FDD13}">
      <dgm:prSet/>
      <dgm:spPr/>
      <dgm:t>
        <a:bodyPr/>
        <a:lstStyle/>
        <a:p>
          <a:endParaRPr lang="ru-RU"/>
        </a:p>
      </dgm:t>
    </dgm:pt>
    <dgm:pt modelId="{F60AB2DD-DEEB-40DE-8CE1-544E187F3DBD}" type="pres">
      <dgm:prSet presAssocID="{C8E92D14-4EBD-4848-AE1A-63469AEDDA7D}" presName="Name0" presStyleCnt="0">
        <dgm:presLayoutVars>
          <dgm:chMax/>
          <dgm:chPref/>
          <dgm:dir/>
        </dgm:presLayoutVars>
      </dgm:prSet>
      <dgm:spPr/>
    </dgm:pt>
    <dgm:pt modelId="{A4D17558-538F-4C49-80E8-BC38F26F7A18}" type="pres">
      <dgm:prSet presAssocID="{C239F45B-1EAC-4B01-A42E-433B369DDAC6}" presName="parenttextcomposite" presStyleCnt="0"/>
      <dgm:spPr/>
    </dgm:pt>
    <dgm:pt modelId="{A8F7A3B2-5319-4F00-B36F-645547070D5C}" type="pres">
      <dgm:prSet presAssocID="{C239F45B-1EAC-4B01-A42E-433B369DDAC6}" presName="parenttext" presStyleLbl="revTx" presStyleIdx="0" presStyleCnt="1">
        <dgm:presLayoutVars>
          <dgm:chMax/>
          <dgm:chPref val="2"/>
          <dgm:bulletEnabled val="1"/>
        </dgm:presLayoutVars>
      </dgm:prSet>
      <dgm:spPr/>
    </dgm:pt>
    <dgm:pt modelId="{1C7D4276-A2EC-42DA-8476-09D7D5830D1E}" type="pres">
      <dgm:prSet presAssocID="{C239F45B-1EAC-4B01-A42E-433B369DDAC6}" presName="parallelogramComposite" presStyleCnt="0"/>
      <dgm:spPr/>
    </dgm:pt>
    <dgm:pt modelId="{5167CDF6-75EB-44DA-ABCE-397FF84F51D1}" type="pres">
      <dgm:prSet presAssocID="{C239F45B-1EAC-4B01-A42E-433B369DDAC6}" presName="parallelogram1" presStyleLbl="alignNode1" presStyleIdx="0" presStyleCnt="7"/>
      <dgm:spPr/>
    </dgm:pt>
    <dgm:pt modelId="{7ACE60B4-21F9-4330-9BF1-AA94E5E12057}" type="pres">
      <dgm:prSet presAssocID="{C239F45B-1EAC-4B01-A42E-433B369DDAC6}" presName="parallelogram2" presStyleLbl="alignNode1" presStyleIdx="1" presStyleCnt="7"/>
      <dgm:spPr/>
    </dgm:pt>
    <dgm:pt modelId="{EC84DA29-F35A-4174-92F0-0FC00123D153}" type="pres">
      <dgm:prSet presAssocID="{C239F45B-1EAC-4B01-A42E-433B369DDAC6}" presName="parallelogram3" presStyleLbl="alignNode1" presStyleIdx="2" presStyleCnt="7"/>
      <dgm:spPr/>
    </dgm:pt>
    <dgm:pt modelId="{E387DF74-0026-4647-B9F8-F0E5676636D0}" type="pres">
      <dgm:prSet presAssocID="{C239F45B-1EAC-4B01-A42E-433B369DDAC6}" presName="parallelogram4" presStyleLbl="alignNode1" presStyleIdx="3" presStyleCnt="7"/>
      <dgm:spPr/>
    </dgm:pt>
    <dgm:pt modelId="{84D12D67-2595-45B7-B46F-71E259ADEC34}" type="pres">
      <dgm:prSet presAssocID="{C239F45B-1EAC-4B01-A42E-433B369DDAC6}" presName="parallelogram5" presStyleLbl="alignNode1" presStyleIdx="4" presStyleCnt="7"/>
      <dgm:spPr/>
    </dgm:pt>
    <dgm:pt modelId="{8BE21A07-5C22-4EEE-B113-32BDEF0C4B35}" type="pres">
      <dgm:prSet presAssocID="{C239F45B-1EAC-4B01-A42E-433B369DDAC6}" presName="parallelogram6" presStyleLbl="alignNode1" presStyleIdx="5" presStyleCnt="7"/>
      <dgm:spPr/>
    </dgm:pt>
    <dgm:pt modelId="{F8E1E68F-6B1F-4C1B-8B32-104F96C95777}" type="pres">
      <dgm:prSet presAssocID="{C239F45B-1EAC-4B01-A42E-433B369DDAC6}" presName="parallelogram7" presStyleLbl="alignNode1" presStyleIdx="6" presStyleCnt="7"/>
      <dgm:spPr/>
    </dgm:pt>
  </dgm:ptLst>
  <dgm:cxnLst>
    <dgm:cxn modelId="{1A46B9C9-AC4E-4BF0-8850-796548EBC7FD}" type="presOf" srcId="{C8E92D14-4EBD-4848-AE1A-63469AEDDA7D}" destId="{F60AB2DD-DEEB-40DE-8CE1-544E187F3DBD}" srcOrd="0" destOrd="0" presId="urn:microsoft.com/office/officeart/2008/layout/VerticalAccentList"/>
    <dgm:cxn modelId="{A361B7CD-63B5-4A4C-A622-586FEC0FDD13}" srcId="{C8E92D14-4EBD-4848-AE1A-63469AEDDA7D}" destId="{C239F45B-1EAC-4B01-A42E-433B369DDAC6}" srcOrd="0" destOrd="0" parTransId="{2DC02020-BFD4-4D83-A9DD-9322F3D6D7EF}" sibTransId="{4E5F87D6-EC27-4CDC-B77F-CB76E5CA487F}"/>
    <dgm:cxn modelId="{3E9F43E2-839A-4281-BC36-CDA778C8750A}" type="presOf" srcId="{C239F45B-1EAC-4B01-A42E-433B369DDAC6}" destId="{A8F7A3B2-5319-4F00-B36F-645547070D5C}" srcOrd="0" destOrd="0" presId="urn:microsoft.com/office/officeart/2008/layout/VerticalAccentList"/>
    <dgm:cxn modelId="{02392A79-6687-4DF9-8091-CA9C67C5D647}" type="presParOf" srcId="{F60AB2DD-DEEB-40DE-8CE1-544E187F3DBD}" destId="{A4D17558-538F-4C49-80E8-BC38F26F7A18}" srcOrd="0" destOrd="0" presId="urn:microsoft.com/office/officeart/2008/layout/VerticalAccentList"/>
    <dgm:cxn modelId="{98FE2104-C3B5-42E7-8A07-9B2A9EEE5170}" type="presParOf" srcId="{A4D17558-538F-4C49-80E8-BC38F26F7A18}" destId="{A8F7A3B2-5319-4F00-B36F-645547070D5C}" srcOrd="0" destOrd="0" presId="urn:microsoft.com/office/officeart/2008/layout/VerticalAccentList"/>
    <dgm:cxn modelId="{41E40AE2-2229-4719-8778-9E5B90E8FC6D}" type="presParOf" srcId="{F60AB2DD-DEEB-40DE-8CE1-544E187F3DBD}" destId="{1C7D4276-A2EC-42DA-8476-09D7D5830D1E}" srcOrd="1" destOrd="0" presId="urn:microsoft.com/office/officeart/2008/layout/VerticalAccentList"/>
    <dgm:cxn modelId="{A78940E3-7882-41D2-9C27-E8F3F4EA0346}" type="presParOf" srcId="{1C7D4276-A2EC-42DA-8476-09D7D5830D1E}" destId="{5167CDF6-75EB-44DA-ABCE-397FF84F51D1}" srcOrd="0" destOrd="0" presId="urn:microsoft.com/office/officeart/2008/layout/VerticalAccentList"/>
    <dgm:cxn modelId="{4C66F470-0E7D-4F92-9393-FF6242BC7E9D}" type="presParOf" srcId="{1C7D4276-A2EC-42DA-8476-09D7D5830D1E}" destId="{7ACE60B4-21F9-4330-9BF1-AA94E5E12057}" srcOrd="1" destOrd="0" presId="urn:microsoft.com/office/officeart/2008/layout/VerticalAccentList"/>
    <dgm:cxn modelId="{C4A3329C-CBFB-4E30-89F3-475A046254B6}" type="presParOf" srcId="{1C7D4276-A2EC-42DA-8476-09D7D5830D1E}" destId="{EC84DA29-F35A-4174-92F0-0FC00123D153}" srcOrd="2" destOrd="0" presId="urn:microsoft.com/office/officeart/2008/layout/VerticalAccentList"/>
    <dgm:cxn modelId="{9A1C6CF0-DE5E-4CE7-B558-3BB639C1D920}" type="presParOf" srcId="{1C7D4276-A2EC-42DA-8476-09D7D5830D1E}" destId="{E387DF74-0026-4647-B9F8-F0E5676636D0}" srcOrd="3" destOrd="0" presId="urn:microsoft.com/office/officeart/2008/layout/VerticalAccentList"/>
    <dgm:cxn modelId="{530F1416-525B-41B7-908E-006EF19EB3EC}" type="presParOf" srcId="{1C7D4276-A2EC-42DA-8476-09D7D5830D1E}" destId="{84D12D67-2595-45B7-B46F-71E259ADEC34}" srcOrd="4" destOrd="0" presId="urn:microsoft.com/office/officeart/2008/layout/VerticalAccentList"/>
    <dgm:cxn modelId="{8AD60749-B4C3-4A65-BAB5-11C910D83B28}" type="presParOf" srcId="{1C7D4276-A2EC-42DA-8476-09D7D5830D1E}" destId="{8BE21A07-5C22-4EEE-B113-32BDEF0C4B35}" srcOrd="5" destOrd="0" presId="urn:microsoft.com/office/officeart/2008/layout/VerticalAccentList"/>
    <dgm:cxn modelId="{28C59D3B-57AA-4ECD-BDEA-66B40BC37BEA}" type="presParOf" srcId="{1C7D4276-A2EC-42DA-8476-09D7D5830D1E}" destId="{F8E1E68F-6B1F-4C1B-8B32-104F96C95777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16C68C-5E91-4DFA-B3CC-5ED5A6163D04}" type="doc">
      <dgm:prSet loTypeId="urn:microsoft.com/office/officeart/2008/layout/VerticalCircleList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474046F-7EDD-4CF6-86B7-5C8C2F07F731}">
      <dgm:prSet/>
      <dgm:spPr/>
      <dgm:t>
        <a:bodyPr/>
        <a:lstStyle/>
        <a:p>
          <a:pPr rtl="0"/>
          <a:r>
            <a:rPr lang="ru-RU" dirty="0"/>
            <a:t>Например, остатки  топлива на складе составили на 1 января – 100 т, 1 февраля – 96 т, 1 марта – 90 т  и 1 апреля – 80 т.  Средний остаток за 1 квартал  </a:t>
          </a:r>
          <a:r>
            <a:rPr lang="ru-RU" b="1" i="1" dirty="0"/>
            <a:t>‾</a:t>
          </a:r>
          <a:r>
            <a:rPr lang="en-US" b="1" i="1" dirty="0" err="1"/>
            <a:t>Z</a:t>
          </a:r>
          <a:r>
            <a:rPr lang="en-US" b="1" i="1" baseline="-25000" dirty="0" err="1"/>
            <a:t>m</a:t>
          </a:r>
          <a:r>
            <a:rPr lang="en-US" b="1" i="1" baseline="-25000" dirty="0"/>
            <a:t> </a:t>
          </a:r>
          <a:r>
            <a:rPr lang="en-US" b="1" i="1" dirty="0"/>
            <a:t> </a:t>
          </a:r>
          <a:r>
            <a:rPr lang="ru-RU" dirty="0"/>
            <a:t>= (100/2 + 96 + 90 +80/2) /3 = 92 т.</a:t>
          </a:r>
        </a:p>
      </dgm:t>
    </dgm:pt>
    <dgm:pt modelId="{B5AB5D2C-F4E3-4423-ADCB-0D6D0D25EE65}" type="parTrans" cxnId="{33398267-BBDF-4853-9E5E-52D6B7C64A98}">
      <dgm:prSet/>
      <dgm:spPr/>
      <dgm:t>
        <a:bodyPr/>
        <a:lstStyle/>
        <a:p>
          <a:endParaRPr lang="ru-RU"/>
        </a:p>
      </dgm:t>
    </dgm:pt>
    <dgm:pt modelId="{D3DB267E-2DCF-45FA-912D-D22B9CC6F4F1}" type="sibTrans" cxnId="{33398267-BBDF-4853-9E5E-52D6B7C64A98}">
      <dgm:prSet/>
      <dgm:spPr/>
      <dgm:t>
        <a:bodyPr/>
        <a:lstStyle/>
        <a:p>
          <a:endParaRPr lang="ru-RU"/>
        </a:p>
      </dgm:t>
    </dgm:pt>
    <dgm:pt modelId="{FFB00226-5BB4-447E-94A1-1076541AF689}" type="pres">
      <dgm:prSet presAssocID="{2416C68C-5E91-4DFA-B3CC-5ED5A6163D04}" presName="Name0" presStyleCnt="0">
        <dgm:presLayoutVars>
          <dgm:dir/>
        </dgm:presLayoutVars>
      </dgm:prSet>
      <dgm:spPr/>
    </dgm:pt>
    <dgm:pt modelId="{DB952455-3D7C-48B8-AA62-0ECCEF6D4EE9}" type="pres">
      <dgm:prSet presAssocID="{C474046F-7EDD-4CF6-86B7-5C8C2F07F731}" presName="noChildren" presStyleCnt="0"/>
      <dgm:spPr/>
    </dgm:pt>
    <dgm:pt modelId="{500FD850-2EEB-4B01-A602-33CAA3769DCC}" type="pres">
      <dgm:prSet presAssocID="{C474046F-7EDD-4CF6-86B7-5C8C2F07F731}" presName="gap" presStyleCnt="0"/>
      <dgm:spPr/>
    </dgm:pt>
    <dgm:pt modelId="{FA7B0A73-48D0-406F-BC81-24B0F8935B5A}" type="pres">
      <dgm:prSet presAssocID="{C474046F-7EDD-4CF6-86B7-5C8C2F07F731}" presName="medCircle2" presStyleLbl="vennNode1" presStyleIdx="0" presStyleCnt="1"/>
      <dgm:spPr/>
    </dgm:pt>
    <dgm:pt modelId="{13F77854-CAAE-41CC-AE05-8276BE0A4A81}" type="pres">
      <dgm:prSet presAssocID="{C474046F-7EDD-4CF6-86B7-5C8C2F07F731}" presName="txLvlOnly1" presStyleLbl="revTx" presStyleIdx="0" presStyleCnt="1"/>
      <dgm:spPr/>
    </dgm:pt>
  </dgm:ptLst>
  <dgm:cxnLst>
    <dgm:cxn modelId="{E9CB0206-968C-41BB-9A9A-31AB342258D8}" type="presOf" srcId="{2416C68C-5E91-4DFA-B3CC-5ED5A6163D04}" destId="{FFB00226-5BB4-447E-94A1-1076541AF689}" srcOrd="0" destOrd="0" presId="urn:microsoft.com/office/officeart/2008/layout/VerticalCircleList"/>
    <dgm:cxn modelId="{68A14136-FCDE-4B14-9F2C-12A1CA1AADA9}" type="presOf" srcId="{C474046F-7EDD-4CF6-86B7-5C8C2F07F731}" destId="{13F77854-CAAE-41CC-AE05-8276BE0A4A81}" srcOrd="0" destOrd="0" presId="urn:microsoft.com/office/officeart/2008/layout/VerticalCircleList"/>
    <dgm:cxn modelId="{33398267-BBDF-4853-9E5E-52D6B7C64A98}" srcId="{2416C68C-5E91-4DFA-B3CC-5ED5A6163D04}" destId="{C474046F-7EDD-4CF6-86B7-5C8C2F07F731}" srcOrd="0" destOrd="0" parTransId="{B5AB5D2C-F4E3-4423-ADCB-0D6D0D25EE65}" sibTransId="{D3DB267E-2DCF-45FA-912D-D22B9CC6F4F1}"/>
    <dgm:cxn modelId="{430D2B59-FAEE-4A64-B4EF-FD71660487C2}" type="presParOf" srcId="{FFB00226-5BB4-447E-94A1-1076541AF689}" destId="{DB952455-3D7C-48B8-AA62-0ECCEF6D4EE9}" srcOrd="0" destOrd="0" presId="urn:microsoft.com/office/officeart/2008/layout/VerticalCircleList"/>
    <dgm:cxn modelId="{EA0FD24A-A96E-4231-833C-B90587CC3648}" type="presParOf" srcId="{DB952455-3D7C-48B8-AA62-0ECCEF6D4EE9}" destId="{500FD850-2EEB-4B01-A602-33CAA3769DCC}" srcOrd="0" destOrd="0" presId="urn:microsoft.com/office/officeart/2008/layout/VerticalCircleList"/>
    <dgm:cxn modelId="{68BA1AD2-A106-4849-AE93-03E98D8ABEB4}" type="presParOf" srcId="{DB952455-3D7C-48B8-AA62-0ECCEF6D4EE9}" destId="{FA7B0A73-48D0-406F-BC81-24B0F8935B5A}" srcOrd="1" destOrd="0" presId="urn:microsoft.com/office/officeart/2008/layout/VerticalCircleList"/>
    <dgm:cxn modelId="{02247A7B-3744-421E-89D7-852CB225BBCF}" type="presParOf" srcId="{DB952455-3D7C-48B8-AA62-0ECCEF6D4EE9}" destId="{13F77854-CAAE-41CC-AE05-8276BE0A4A81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AAAAAC-4C23-4FE3-B4A7-5F53EC28B32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14279C0-5741-4A6D-8237-458D331EAEB8}">
      <dgm:prSet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Расход материалов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m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характеризуется их отпуском в производство и определяется на основе данных текущего учёта. К числу 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важнейших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качественных </a:t>
          </a:r>
          <a:r>
            <a:rPr lang="ru-RU" i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показателей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 наличия и движения материалов относятся:</a:t>
          </a:r>
        </a:p>
      </dgm:t>
    </dgm:pt>
    <dgm:pt modelId="{3A00679A-4F9A-453A-B49E-08BA06F82CA6}" type="parTrans" cxnId="{6464034D-77CE-46BA-BA29-F19B71462DF4}">
      <dgm:prSet/>
      <dgm:spPr/>
      <dgm:t>
        <a:bodyPr/>
        <a:lstStyle/>
        <a:p>
          <a:endParaRPr lang="ru-RU"/>
        </a:p>
      </dgm:t>
    </dgm:pt>
    <dgm:pt modelId="{132438DE-18B3-4764-95C6-CEB32FCDB7FA}" type="sibTrans" cxnId="{6464034D-77CE-46BA-BA29-F19B71462DF4}">
      <dgm:prSet/>
      <dgm:spPr/>
      <dgm:t>
        <a:bodyPr/>
        <a:lstStyle/>
        <a:p>
          <a:endParaRPr lang="ru-RU"/>
        </a:p>
      </dgm:t>
    </dgm:pt>
    <dgm:pt modelId="{4B9965CD-A20E-4E2D-8991-5FB5061511FA}">
      <dgm:prSet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 степень выполнения нормы запаса – отношение фактического запаса материала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b="1" i="1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к установленной норме 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b="1" i="1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(характеризует недостаток или избыток материалов на складе);</a:t>
          </a:r>
        </a:p>
      </dgm:t>
    </dgm:pt>
    <dgm:pt modelId="{43F17F74-D0A6-4AAD-A075-ADF616C49842}" type="parTrans" cxnId="{324C8B0C-209A-42CB-BE7A-4F0A7579993E}">
      <dgm:prSet/>
      <dgm:spPr/>
      <dgm:t>
        <a:bodyPr/>
        <a:lstStyle/>
        <a:p>
          <a:endParaRPr lang="ru-RU"/>
        </a:p>
      </dgm:t>
    </dgm:pt>
    <dgm:pt modelId="{642CBF20-AB01-4362-87C3-F57711BCA01A}" type="sibTrans" cxnId="{324C8B0C-209A-42CB-BE7A-4F0A7579993E}">
      <dgm:prSet/>
      <dgm:spPr/>
      <dgm:t>
        <a:bodyPr/>
        <a:lstStyle/>
        <a:p>
          <a:endParaRPr lang="ru-RU"/>
        </a:p>
      </dgm:t>
    </dgm:pt>
    <dgm:pt modelId="{8A23AC23-0B7D-48D7-9B2E-00D2A433666C}">
      <dgm:prSet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 обеспеченность материальными ресурсами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en-US" b="1" i="1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- отношение величины запаса данного вида материала к суточному расходу 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ru-RU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и характеризует обеспеченность производства определённым видом материалов в днях расходования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:  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en-US" b="1" i="1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b="1" i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rPr>
            <a:t>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b="1" i="1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/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S </a:t>
          </a:r>
          <a:r>
            <a:rPr lang="ru-RU" i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7FD089-E6ED-4FDC-BEBF-ED808CC1A81D}" type="parTrans" cxnId="{D122D8D0-58A0-4BE8-9F19-A6232D102C41}">
      <dgm:prSet/>
      <dgm:spPr/>
      <dgm:t>
        <a:bodyPr/>
        <a:lstStyle/>
        <a:p>
          <a:endParaRPr lang="ru-RU"/>
        </a:p>
      </dgm:t>
    </dgm:pt>
    <dgm:pt modelId="{8A114107-8EBC-4C44-AA8F-2594C6CE8534}" type="sibTrans" cxnId="{D122D8D0-58A0-4BE8-9F19-A6232D102C41}">
      <dgm:prSet/>
      <dgm:spPr/>
      <dgm:t>
        <a:bodyPr/>
        <a:lstStyle/>
        <a:p>
          <a:endParaRPr lang="ru-RU"/>
        </a:p>
      </dgm:t>
    </dgm:pt>
    <dgm:pt modelId="{162F43A6-B4B5-4CE8-92CA-235A853F8EB8}">
      <dgm:prSet/>
      <dgm:spPr/>
      <dgm:t>
        <a:bodyPr/>
        <a:lstStyle/>
        <a:p>
          <a:pPr rtl="0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 коэффициент обновления запасов  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ob</a:t>
          </a:r>
          <a:r>
            <a: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- число замен запаса материалов за отчётный период.</a:t>
          </a:r>
        </a:p>
      </dgm:t>
    </dgm:pt>
    <dgm:pt modelId="{935B0140-8560-4A09-9FF8-119910247C59}" type="parTrans" cxnId="{F6FBDE1B-02DF-42A0-9A06-9D86ECAF2A5E}">
      <dgm:prSet/>
      <dgm:spPr/>
      <dgm:t>
        <a:bodyPr/>
        <a:lstStyle/>
        <a:p>
          <a:endParaRPr lang="ru-RU"/>
        </a:p>
      </dgm:t>
    </dgm:pt>
    <dgm:pt modelId="{5AA5A608-6996-4D14-AD6C-8048C9415979}" type="sibTrans" cxnId="{F6FBDE1B-02DF-42A0-9A06-9D86ECAF2A5E}">
      <dgm:prSet/>
      <dgm:spPr/>
      <dgm:t>
        <a:bodyPr/>
        <a:lstStyle/>
        <a:p>
          <a:endParaRPr lang="ru-RU"/>
        </a:p>
      </dgm:t>
    </dgm:pt>
    <dgm:pt modelId="{74D7D282-8B01-4292-ADF2-0842944DAABB}" type="pres">
      <dgm:prSet presAssocID="{26AAAAAC-4C23-4FE3-B4A7-5F53EC28B32E}" presName="vert0" presStyleCnt="0">
        <dgm:presLayoutVars>
          <dgm:dir/>
          <dgm:animOne val="branch"/>
          <dgm:animLvl val="lvl"/>
        </dgm:presLayoutVars>
      </dgm:prSet>
      <dgm:spPr/>
    </dgm:pt>
    <dgm:pt modelId="{FB03739B-9CAA-45BC-B3AB-99A7C717BFFF}" type="pres">
      <dgm:prSet presAssocID="{614279C0-5741-4A6D-8237-458D331EAEB8}" presName="thickLine" presStyleLbl="alignNode1" presStyleIdx="0" presStyleCnt="4"/>
      <dgm:spPr/>
    </dgm:pt>
    <dgm:pt modelId="{91D1CBEE-D49B-4AD3-87F0-DBCA349A10BD}" type="pres">
      <dgm:prSet presAssocID="{614279C0-5741-4A6D-8237-458D331EAEB8}" presName="horz1" presStyleCnt="0"/>
      <dgm:spPr/>
    </dgm:pt>
    <dgm:pt modelId="{A2675C5D-498C-4803-974E-F9AB24B8B4BB}" type="pres">
      <dgm:prSet presAssocID="{614279C0-5741-4A6D-8237-458D331EAEB8}" presName="tx1" presStyleLbl="revTx" presStyleIdx="0" presStyleCnt="4"/>
      <dgm:spPr/>
    </dgm:pt>
    <dgm:pt modelId="{0C1DA155-D34A-41AE-8ABE-14C1CCEAE03A}" type="pres">
      <dgm:prSet presAssocID="{614279C0-5741-4A6D-8237-458D331EAEB8}" presName="vert1" presStyleCnt="0"/>
      <dgm:spPr/>
    </dgm:pt>
    <dgm:pt modelId="{04461AFA-9084-4DAE-9219-D92B5FBB3801}" type="pres">
      <dgm:prSet presAssocID="{4B9965CD-A20E-4E2D-8991-5FB5061511FA}" presName="thickLine" presStyleLbl="alignNode1" presStyleIdx="1" presStyleCnt="4"/>
      <dgm:spPr/>
    </dgm:pt>
    <dgm:pt modelId="{9D83815A-32BF-4312-B6B9-B1E3E7CB5A50}" type="pres">
      <dgm:prSet presAssocID="{4B9965CD-A20E-4E2D-8991-5FB5061511FA}" presName="horz1" presStyleCnt="0"/>
      <dgm:spPr/>
    </dgm:pt>
    <dgm:pt modelId="{FF85782D-4676-4210-B49F-C61AB069D271}" type="pres">
      <dgm:prSet presAssocID="{4B9965CD-A20E-4E2D-8991-5FB5061511FA}" presName="tx1" presStyleLbl="revTx" presStyleIdx="1" presStyleCnt="4"/>
      <dgm:spPr/>
    </dgm:pt>
    <dgm:pt modelId="{8DE5E647-3E82-47F7-A121-23B8EF276A57}" type="pres">
      <dgm:prSet presAssocID="{4B9965CD-A20E-4E2D-8991-5FB5061511FA}" presName="vert1" presStyleCnt="0"/>
      <dgm:spPr/>
    </dgm:pt>
    <dgm:pt modelId="{54031296-31E3-4300-B53F-32E721556D50}" type="pres">
      <dgm:prSet presAssocID="{8A23AC23-0B7D-48D7-9B2E-00D2A433666C}" presName="thickLine" presStyleLbl="alignNode1" presStyleIdx="2" presStyleCnt="4"/>
      <dgm:spPr/>
    </dgm:pt>
    <dgm:pt modelId="{28E116B2-C6B7-4A90-A892-12D422E7CB7F}" type="pres">
      <dgm:prSet presAssocID="{8A23AC23-0B7D-48D7-9B2E-00D2A433666C}" presName="horz1" presStyleCnt="0"/>
      <dgm:spPr/>
    </dgm:pt>
    <dgm:pt modelId="{6B408C5E-DB6F-4753-9D72-21B328E8E3F4}" type="pres">
      <dgm:prSet presAssocID="{8A23AC23-0B7D-48D7-9B2E-00D2A433666C}" presName="tx1" presStyleLbl="revTx" presStyleIdx="2" presStyleCnt="4"/>
      <dgm:spPr/>
    </dgm:pt>
    <dgm:pt modelId="{B99B4FFB-9745-4BFC-A441-A35FB6E943D3}" type="pres">
      <dgm:prSet presAssocID="{8A23AC23-0B7D-48D7-9B2E-00D2A433666C}" presName="vert1" presStyleCnt="0"/>
      <dgm:spPr/>
    </dgm:pt>
    <dgm:pt modelId="{8A870BAA-6677-4B83-9B94-D7053D89A5C0}" type="pres">
      <dgm:prSet presAssocID="{162F43A6-B4B5-4CE8-92CA-235A853F8EB8}" presName="thickLine" presStyleLbl="alignNode1" presStyleIdx="3" presStyleCnt="4"/>
      <dgm:spPr/>
    </dgm:pt>
    <dgm:pt modelId="{9872AE3C-F369-451F-A7C0-57DEA9EB6E30}" type="pres">
      <dgm:prSet presAssocID="{162F43A6-B4B5-4CE8-92CA-235A853F8EB8}" presName="horz1" presStyleCnt="0"/>
      <dgm:spPr/>
    </dgm:pt>
    <dgm:pt modelId="{8000D1B8-89F9-40F0-8237-FE9E130E7AD2}" type="pres">
      <dgm:prSet presAssocID="{162F43A6-B4B5-4CE8-92CA-235A853F8EB8}" presName="tx1" presStyleLbl="revTx" presStyleIdx="3" presStyleCnt="4"/>
      <dgm:spPr/>
    </dgm:pt>
    <dgm:pt modelId="{41C90D71-944A-4EE9-B0C9-008935119C62}" type="pres">
      <dgm:prSet presAssocID="{162F43A6-B4B5-4CE8-92CA-235A853F8EB8}" presName="vert1" presStyleCnt="0"/>
      <dgm:spPr/>
    </dgm:pt>
  </dgm:ptLst>
  <dgm:cxnLst>
    <dgm:cxn modelId="{324C8B0C-209A-42CB-BE7A-4F0A7579993E}" srcId="{26AAAAAC-4C23-4FE3-B4A7-5F53EC28B32E}" destId="{4B9965CD-A20E-4E2D-8991-5FB5061511FA}" srcOrd="1" destOrd="0" parTransId="{43F17F74-D0A6-4AAD-A075-ADF616C49842}" sibTransId="{642CBF20-AB01-4362-87C3-F57711BCA01A}"/>
    <dgm:cxn modelId="{F6FBDE1B-02DF-42A0-9A06-9D86ECAF2A5E}" srcId="{26AAAAAC-4C23-4FE3-B4A7-5F53EC28B32E}" destId="{162F43A6-B4B5-4CE8-92CA-235A853F8EB8}" srcOrd="3" destOrd="0" parTransId="{935B0140-8560-4A09-9FF8-119910247C59}" sibTransId="{5AA5A608-6996-4D14-AD6C-8048C9415979}"/>
    <dgm:cxn modelId="{C0CB7621-32C9-45CE-9E31-47C7A03A7263}" type="presOf" srcId="{8A23AC23-0B7D-48D7-9B2E-00D2A433666C}" destId="{6B408C5E-DB6F-4753-9D72-21B328E8E3F4}" srcOrd="0" destOrd="0" presId="urn:microsoft.com/office/officeart/2008/layout/LinedList"/>
    <dgm:cxn modelId="{50299521-94A2-4952-9E5A-7B44EAEF32EE}" type="presOf" srcId="{162F43A6-B4B5-4CE8-92CA-235A853F8EB8}" destId="{8000D1B8-89F9-40F0-8237-FE9E130E7AD2}" srcOrd="0" destOrd="0" presId="urn:microsoft.com/office/officeart/2008/layout/LinedList"/>
    <dgm:cxn modelId="{95A4CF6A-FF0A-41FA-928E-AB88C814E498}" type="presOf" srcId="{614279C0-5741-4A6D-8237-458D331EAEB8}" destId="{A2675C5D-498C-4803-974E-F9AB24B8B4BB}" srcOrd="0" destOrd="0" presId="urn:microsoft.com/office/officeart/2008/layout/LinedList"/>
    <dgm:cxn modelId="{6464034D-77CE-46BA-BA29-F19B71462DF4}" srcId="{26AAAAAC-4C23-4FE3-B4A7-5F53EC28B32E}" destId="{614279C0-5741-4A6D-8237-458D331EAEB8}" srcOrd="0" destOrd="0" parTransId="{3A00679A-4F9A-453A-B49E-08BA06F82CA6}" sibTransId="{132438DE-18B3-4764-95C6-CEB32FCDB7FA}"/>
    <dgm:cxn modelId="{F316ED96-F01F-4780-8414-B8D4F010263A}" type="presOf" srcId="{4B9965CD-A20E-4E2D-8991-5FB5061511FA}" destId="{FF85782D-4676-4210-B49F-C61AB069D271}" srcOrd="0" destOrd="0" presId="urn:microsoft.com/office/officeart/2008/layout/LinedList"/>
    <dgm:cxn modelId="{AA8EB7AD-0245-4755-9E9A-DAF72F4723D2}" type="presOf" srcId="{26AAAAAC-4C23-4FE3-B4A7-5F53EC28B32E}" destId="{74D7D282-8B01-4292-ADF2-0842944DAABB}" srcOrd="0" destOrd="0" presId="urn:microsoft.com/office/officeart/2008/layout/LinedList"/>
    <dgm:cxn modelId="{D122D8D0-58A0-4BE8-9F19-A6232D102C41}" srcId="{26AAAAAC-4C23-4FE3-B4A7-5F53EC28B32E}" destId="{8A23AC23-0B7D-48D7-9B2E-00D2A433666C}" srcOrd="2" destOrd="0" parTransId="{0B7FD089-E6ED-4FDC-BEBF-ED808CC1A81D}" sibTransId="{8A114107-8EBC-4C44-AA8F-2594C6CE8534}"/>
    <dgm:cxn modelId="{FD45500F-02C4-431C-9CDE-D17FF686A0F0}" type="presParOf" srcId="{74D7D282-8B01-4292-ADF2-0842944DAABB}" destId="{FB03739B-9CAA-45BC-B3AB-99A7C717BFFF}" srcOrd="0" destOrd="0" presId="urn:microsoft.com/office/officeart/2008/layout/LinedList"/>
    <dgm:cxn modelId="{9849EE5C-0666-4C97-B376-C664FA60CF9A}" type="presParOf" srcId="{74D7D282-8B01-4292-ADF2-0842944DAABB}" destId="{91D1CBEE-D49B-4AD3-87F0-DBCA349A10BD}" srcOrd="1" destOrd="0" presId="urn:microsoft.com/office/officeart/2008/layout/LinedList"/>
    <dgm:cxn modelId="{AA10C308-6C08-4E6D-AC4A-896B76A2D73B}" type="presParOf" srcId="{91D1CBEE-D49B-4AD3-87F0-DBCA349A10BD}" destId="{A2675C5D-498C-4803-974E-F9AB24B8B4BB}" srcOrd="0" destOrd="0" presId="urn:microsoft.com/office/officeart/2008/layout/LinedList"/>
    <dgm:cxn modelId="{E35EF115-9B24-47A3-B000-18B91921CAB0}" type="presParOf" srcId="{91D1CBEE-D49B-4AD3-87F0-DBCA349A10BD}" destId="{0C1DA155-D34A-41AE-8ABE-14C1CCEAE03A}" srcOrd="1" destOrd="0" presId="urn:microsoft.com/office/officeart/2008/layout/LinedList"/>
    <dgm:cxn modelId="{5278A90D-8474-4A87-A647-F8692A996B90}" type="presParOf" srcId="{74D7D282-8B01-4292-ADF2-0842944DAABB}" destId="{04461AFA-9084-4DAE-9219-D92B5FBB3801}" srcOrd="2" destOrd="0" presId="urn:microsoft.com/office/officeart/2008/layout/LinedList"/>
    <dgm:cxn modelId="{1E63D449-516F-45F6-A83B-27D4B3514502}" type="presParOf" srcId="{74D7D282-8B01-4292-ADF2-0842944DAABB}" destId="{9D83815A-32BF-4312-B6B9-B1E3E7CB5A50}" srcOrd="3" destOrd="0" presId="urn:microsoft.com/office/officeart/2008/layout/LinedList"/>
    <dgm:cxn modelId="{AD423CDE-DD5E-4CF1-9464-A0DBBBDE63E4}" type="presParOf" srcId="{9D83815A-32BF-4312-B6B9-B1E3E7CB5A50}" destId="{FF85782D-4676-4210-B49F-C61AB069D271}" srcOrd="0" destOrd="0" presId="urn:microsoft.com/office/officeart/2008/layout/LinedList"/>
    <dgm:cxn modelId="{A213B50C-4562-4000-A360-B0CE563611CF}" type="presParOf" srcId="{9D83815A-32BF-4312-B6B9-B1E3E7CB5A50}" destId="{8DE5E647-3E82-47F7-A121-23B8EF276A57}" srcOrd="1" destOrd="0" presId="urn:microsoft.com/office/officeart/2008/layout/LinedList"/>
    <dgm:cxn modelId="{265CB0A0-1A4B-4BFF-9B3D-6E7B41B3B3B2}" type="presParOf" srcId="{74D7D282-8B01-4292-ADF2-0842944DAABB}" destId="{54031296-31E3-4300-B53F-32E721556D50}" srcOrd="4" destOrd="0" presId="urn:microsoft.com/office/officeart/2008/layout/LinedList"/>
    <dgm:cxn modelId="{7536A545-B499-4846-8D40-F377F4E10AFC}" type="presParOf" srcId="{74D7D282-8B01-4292-ADF2-0842944DAABB}" destId="{28E116B2-C6B7-4A90-A892-12D422E7CB7F}" srcOrd="5" destOrd="0" presId="urn:microsoft.com/office/officeart/2008/layout/LinedList"/>
    <dgm:cxn modelId="{14B1E143-9EF6-4612-9CDE-D9C26CDC6880}" type="presParOf" srcId="{28E116B2-C6B7-4A90-A892-12D422E7CB7F}" destId="{6B408C5E-DB6F-4753-9D72-21B328E8E3F4}" srcOrd="0" destOrd="0" presId="urn:microsoft.com/office/officeart/2008/layout/LinedList"/>
    <dgm:cxn modelId="{7BAF4353-A19E-4D02-BA0A-5DB45B824FC4}" type="presParOf" srcId="{28E116B2-C6B7-4A90-A892-12D422E7CB7F}" destId="{B99B4FFB-9745-4BFC-A441-A35FB6E943D3}" srcOrd="1" destOrd="0" presId="urn:microsoft.com/office/officeart/2008/layout/LinedList"/>
    <dgm:cxn modelId="{8E9CAA9B-61BD-47D0-AA22-6D1CA0AA439C}" type="presParOf" srcId="{74D7D282-8B01-4292-ADF2-0842944DAABB}" destId="{8A870BAA-6677-4B83-9B94-D7053D89A5C0}" srcOrd="6" destOrd="0" presId="urn:microsoft.com/office/officeart/2008/layout/LinedList"/>
    <dgm:cxn modelId="{04E19A10-9C2E-4E2F-AD95-88C74CA1DE35}" type="presParOf" srcId="{74D7D282-8B01-4292-ADF2-0842944DAABB}" destId="{9872AE3C-F369-451F-A7C0-57DEA9EB6E30}" srcOrd="7" destOrd="0" presId="urn:microsoft.com/office/officeart/2008/layout/LinedList"/>
    <dgm:cxn modelId="{C983130E-68E5-4955-9004-5BC05EE4845B}" type="presParOf" srcId="{9872AE3C-F369-451F-A7C0-57DEA9EB6E30}" destId="{8000D1B8-89F9-40F0-8237-FE9E130E7AD2}" srcOrd="0" destOrd="0" presId="urn:microsoft.com/office/officeart/2008/layout/LinedList"/>
    <dgm:cxn modelId="{691111E9-A306-46E2-B67F-405E600123DA}" type="presParOf" srcId="{9872AE3C-F369-451F-A7C0-57DEA9EB6E30}" destId="{41C90D71-944A-4EE9-B0C9-008935119C6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0DED5AF-FA05-4D39-A0FA-B761B90274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FC17659-644A-4830-A210-2C110597DD18}">
      <dgm:prSet/>
      <dgm:spPr/>
      <dgm:t>
        <a:bodyPr/>
        <a:lstStyle/>
        <a:p>
          <a:pPr rtl="0"/>
          <a:r>
            <a:rPr lang="ru-RU"/>
            <a:t>- общий расход материалов </a:t>
          </a:r>
          <a:r>
            <a:rPr lang="en-US" b="1" i="1"/>
            <a:t>R</a:t>
          </a:r>
          <a:r>
            <a:rPr lang="en-US" b="1" i="1" baseline="-25000"/>
            <a:t>m</a:t>
          </a:r>
          <a:r>
            <a:rPr lang="ru-RU"/>
            <a:t> – показывает  общий объём израсходованных материалов в натуральном и стоимостном выражении;</a:t>
          </a:r>
        </a:p>
      </dgm:t>
    </dgm:pt>
    <dgm:pt modelId="{36CF3383-EDB2-46B7-8E65-869BEAD2324D}" type="parTrans" cxnId="{C437E712-CEF3-4422-8FAC-46FC86906C3E}">
      <dgm:prSet/>
      <dgm:spPr/>
      <dgm:t>
        <a:bodyPr/>
        <a:lstStyle/>
        <a:p>
          <a:endParaRPr lang="ru-RU"/>
        </a:p>
      </dgm:t>
    </dgm:pt>
    <dgm:pt modelId="{FAFBA475-2D3D-4DCB-AF99-38309B67DA6D}" type="sibTrans" cxnId="{C437E712-CEF3-4422-8FAC-46FC86906C3E}">
      <dgm:prSet/>
      <dgm:spPr/>
      <dgm:t>
        <a:bodyPr/>
        <a:lstStyle/>
        <a:p>
          <a:endParaRPr lang="ru-RU"/>
        </a:p>
      </dgm:t>
    </dgm:pt>
    <dgm:pt modelId="{EB35E02A-BD95-4EC2-9285-1CA67DFD41CF}">
      <dgm:prSet/>
      <dgm:spPr/>
      <dgm:t>
        <a:bodyPr/>
        <a:lstStyle/>
        <a:p>
          <a:pPr rtl="0"/>
          <a:r>
            <a:rPr lang="ru-RU" dirty="0"/>
            <a:t>- удельный расход материалов </a:t>
          </a:r>
          <a:r>
            <a:rPr lang="en-US" b="1" i="1" dirty="0"/>
            <a:t>m </a:t>
          </a:r>
          <a:r>
            <a:rPr lang="ru-RU" dirty="0"/>
            <a:t> - показывает затраты материалов на единицу продукции или измеритель выполненной работы;</a:t>
          </a:r>
        </a:p>
      </dgm:t>
    </dgm:pt>
    <dgm:pt modelId="{FEC0F95E-56BE-47E0-813D-1766E0A7A49F}" type="parTrans" cxnId="{9E919C0A-E0E1-4006-84F5-1F8911F2D36D}">
      <dgm:prSet/>
      <dgm:spPr/>
      <dgm:t>
        <a:bodyPr/>
        <a:lstStyle/>
        <a:p>
          <a:endParaRPr lang="ru-RU"/>
        </a:p>
      </dgm:t>
    </dgm:pt>
    <dgm:pt modelId="{922CE5E5-5441-420C-A90F-E5DC81BC012D}" type="sibTrans" cxnId="{9E919C0A-E0E1-4006-84F5-1F8911F2D36D}">
      <dgm:prSet/>
      <dgm:spPr/>
      <dgm:t>
        <a:bodyPr/>
        <a:lstStyle/>
        <a:p>
          <a:endParaRPr lang="ru-RU"/>
        </a:p>
      </dgm:t>
    </dgm:pt>
    <dgm:pt modelId="{A9DA4E48-BB61-436B-90C6-70B6C1CEA101}">
      <dgm:prSet/>
      <dgm:spPr/>
      <dgm:t>
        <a:bodyPr/>
        <a:lstStyle/>
        <a:p>
          <a:pPr rtl="0"/>
          <a:r>
            <a:rPr lang="ru-RU"/>
            <a:t>- степень выполнения плана общего и удельного расхода материалов;</a:t>
          </a:r>
        </a:p>
      </dgm:t>
    </dgm:pt>
    <dgm:pt modelId="{559048B7-71AC-4674-87C6-1935DF4F235A}" type="parTrans" cxnId="{0F0E1E4F-B658-478E-A96A-38375650D7E7}">
      <dgm:prSet/>
      <dgm:spPr/>
      <dgm:t>
        <a:bodyPr/>
        <a:lstStyle/>
        <a:p>
          <a:endParaRPr lang="ru-RU"/>
        </a:p>
      </dgm:t>
    </dgm:pt>
    <dgm:pt modelId="{9B2DBA13-3524-4D38-B3E6-3D65BF4F8B07}" type="sibTrans" cxnId="{0F0E1E4F-B658-478E-A96A-38375650D7E7}">
      <dgm:prSet/>
      <dgm:spPr/>
      <dgm:t>
        <a:bodyPr/>
        <a:lstStyle/>
        <a:p>
          <a:endParaRPr lang="ru-RU"/>
        </a:p>
      </dgm:t>
    </dgm:pt>
    <dgm:pt modelId="{17F4E418-AE0D-4430-80C1-B60E4BE36270}">
      <dgm:prSet/>
      <dgm:spPr/>
      <dgm:t>
        <a:bodyPr/>
        <a:lstStyle/>
        <a:p>
          <a:pPr rtl="0"/>
          <a:r>
            <a:rPr lang="ru-RU"/>
            <a:t>- экономия (перерасход)  материалов.</a:t>
          </a:r>
        </a:p>
      </dgm:t>
    </dgm:pt>
    <dgm:pt modelId="{86B66D7A-23B8-4D66-9CF4-81FAC8822ACD}" type="parTrans" cxnId="{01C5E14E-99C9-4AB9-AC03-2D856FF249C6}">
      <dgm:prSet/>
      <dgm:spPr/>
      <dgm:t>
        <a:bodyPr/>
        <a:lstStyle/>
        <a:p>
          <a:endParaRPr lang="ru-RU"/>
        </a:p>
      </dgm:t>
    </dgm:pt>
    <dgm:pt modelId="{39D7BAED-A32F-4453-A78A-E465A8BB54CE}" type="sibTrans" cxnId="{01C5E14E-99C9-4AB9-AC03-2D856FF249C6}">
      <dgm:prSet/>
      <dgm:spPr/>
      <dgm:t>
        <a:bodyPr/>
        <a:lstStyle/>
        <a:p>
          <a:endParaRPr lang="ru-RU"/>
        </a:p>
      </dgm:t>
    </dgm:pt>
    <dgm:pt modelId="{9F5278CA-130A-4791-955D-93E3771AF366}" type="pres">
      <dgm:prSet presAssocID="{90DED5AF-FA05-4D39-A0FA-B761B9027468}" presName="linear" presStyleCnt="0">
        <dgm:presLayoutVars>
          <dgm:animLvl val="lvl"/>
          <dgm:resizeHandles val="exact"/>
        </dgm:presLayoutVars>
      </dgm:prSet>
      <dgm:spPr/>
    </dgm:pt>
    <dgm:pt modelId="{904957C4-C0D8-454A-9FEC-0717E072CCBF}" type="pres">
      <dgm:prSet presAssocID="{EFC17659-644A-4830-A210-2C110597DD1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14D5C57-C9B8-4FBA-9FF5-A337C68F753F}" type="pres">
      <dgm:prSet presAssocID="{FAFBA475-2D3D-4DCB-AF99-38309B67DA6D}" presName="spacer" presStyleCnt="0"/>
      <dgm:spPr/>
    </dgm:pt>
    <dgm:pt modelId="{AF5819D6-7947-47AC-80FD-5377332F0A4F}" type="pres">
      <dgm:prSet presAssocID="{EB35E02A-BD95-4EC2-9285-1CA67DFD41C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CF01548-1764-4B6E-A2CA-BF897337E371}" type="pres">
      <dgm:prSet presAssocID="{922CE5E5-5441-420C-A90F-E5DC81BC012D}" presName="spacer" presStyleCnt="0"/>
      <dgm:spPr/>
    </dgm:pt>
    <dgm:pt modelId="{60F8AD99-19FF-4A4A-A7E7-43455FF4D7E1}" type="pres">
      <dgm:prSet presAssocID="{A9DA4E48-BB61-436B-90C6-70B6C1CEA10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40D1C26-C789-4576-B377-F5BB2890D0CE}" type="pres">
      <dgm:prSet presAssocID="{9B2DBA13-3524-4D38-B3E6-3D65BF4F8B07}" presName="spacer" presStyleCnt="0"/>
      <dgm:spPr/>
    </dgm:pt>
    <dgm:pt modelId="{AA1DB7E0-2DF7-4CD2-B2C6-85AD6C7EE33D}" type="pres">
      <dgm:prSet presAssocID="{17F4E418-AE0D-4430-80C1-B60E4BE3627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919C0A-E0E1-4006-84F5-1F8911F2D36D}" srcId="{90DED5AF-FA05-4D39-A0FA-B761B9027468}" destId="{EB35E02A-BD95-4EC2-9285-1CA67DFD41CF}" srcOrd="1" destOrd="0" parTransId="{FEC0F95E-56BE-47E0-813D-1766E0A7A49F}" sibTransId="{922CE5E5-5441-420C-A90F-E5DC81BC012D}"/>
    <dgm:cxn modelId="{C437E712-CEF3-4422-8FAC-46FC86906C3E}" srcId="{90DED5AF-FA05-4D39-A0FA-B761B9027468}" destId="{EFC17659-644A-4830-A210-2C110597DD18}" srcOrd="0" destOrd="0" parTransId="{36CF3383-EDB2-46B7-8E65-869BEAD2324D}" sibTransId="{FAFBA475-2D3D-4DCB-AF99-38309B67DA6D}"/>
    <dgm:cxn modelId="{D850921A-4CE3-436C-8F63-D949E65C6D92}" type="presOf" srcId="{17F4E418-AE0D-4430-80C1-B60E4BE36270}" destId="{AA1DB7E0-2DF7-4CD2-B2C6-85AD6C7EE33D}" srcOrd="0" destOrd="0" presId="urn:microsoft.com/office/officeart/2005/8/layout/vList2"/>
    <dgm:cxn modelId="{770EB61F-DA5D-4286-A43F-42E9A97BEF05}" type="presOf" srcId="{A9DA4E48-BB61-436B-90C6-70B6C1CEA101}" destId="{60F8AD99-19FF-4A4A-A7E7-43455FF4D7E1}" srcOrd="0" destOrd="0" presId="urn:microsoft.com/office/officeart/2005/8/layout/vList2"/>
    <dgm:cxn modelId="{01C5E14E-99C9-4AB9-AC03-2D856FF249C6}" srcId="{90DED5AF-FA05-4D39-A0FA-B761B9027468}" destId="{17F4E418-AE0D-4430-80C1-B60E4BE36270}" srcOrd="3" destOrd="0" parTransId="{86B66D7A-23B8-4D66-9CF4-81FAC8822ACD}" sibTransId="{39D7BAED-A32F-4453-A78A-E465A8BB54CE}"/>
    <dgm:cxn modelId="{0F0E1E4F-B658-478E-A96A-38375650D7E7}" srcId="{90DED5AF-FA05-4D39-A0FA-B761B9027468}" destId="{A9DA4E48-BB61-436B-90C6-70B6C1CEA101}" srcOrd="2" destOrd="0" parTransId="{559048B7-71AC-4674-87C6-1935DF4F235A}" sibTransId="{9B2DBA13-3524-4D38-B3E6-3D65BF4F8B07}"/>
    <dgm:cxn modelId="{D44A75A9-B18A-491F-BEE7-BC229DCE09C2}" type="presOf" srcId="{90DED5AF-FA05-4D39-A0FA-B761B9027468}" destId="{9F5278CA-130A-4791-955D-93E3771AF366}" srcOrd="0" destOrd="0" presId="urn:microsoft.com/office/officeart/2005/8/layout/vList2"/>
    <dgm:cxn modelId="{FECB02C7-480D-484E-BDEE-7293E4230776}" type="presOf" srcId="{EB35E02A-BD95-4EC2-9285-1CA67DFD41CF}" destId="{AF5819D6-7947-47AC-80FD-5377332F0A4F}" srcOrd="0" destOrd="0" presId="urn:microsoft.com/office/officeart/2005/8/layout/vList2"/>
    <dgm:cxn modelId="{89B656E1-CFC2-40D5-846E-7736F4DE19D4}" type="presOf" srcId="{EFC17659-644A-4830-A210-2C110597DD18}" destId="{904957C4-C0D8-454A-9FEC-0717E072CCBF}" srcOrd="0" destOrd="0" presId="urn:microsoft.com/office/officeart/2005/8/layout/vList2"/>
    <dgm:cxn modelId="{AE413A2D-E7D3-47E3-90E4-413A6058EE07}" type="presParOf" srcId="{9F5278CA-130A-4791-955D-93E3771AF366}" destId="{904957C4-C0D8-454A-9FEC-0717E072CCBF}" srcOrd="0" destOrd="0" presId="urn:microsoft.com/office/officeart/2005/8/layout/vList2"/>
    <dgm:cxn modelId="{7E66AF48-CA48-4FFE-9313-80D21D010035}" type="presParOf" srcId="{9F5278CA-130A-4791-955D-93E3771AF366}" destId="{814D5C57-C9B8-4FBA-9FF5-A337C68F753F}" srcOrd="1" destOrd="0" presId="urn:microsoft.com/office/officeart/2005/8/layout/vList2"/>
    <dgm:cxn modelId="{89A59FAA-375F-4CE4-9CDE-7C174AD4F203}" type="presParOf" srcId="{9F5278CA-130A-4791-955D-93E3771AF366}" destId="{AF5819D6-7947-47AC-80FD-5377332F0A4F}" srcOrd="2" destOrd="0" presId="urn:microsoft.com/office/officeart/2005/8/layout/vList2"/>
    <dgm:cxn modelId="{3218E0FF-08FA-44AC-87B2-A6BB05116DC6}" type="presParOf" srcId="{9F5278CA-130A-4791-955D-93E3771AF366}" destId="{ECF01548-1764-4B6E-A2CA-BF897337E371}" srcOrd="3" destOrd="0" presId="urn:microsoft.com/office/officeart/2005/8/layout/vList2"/>
    <dgm:cxn modelId="{39CA005B-25FA-470C-9941-96AB40B3EA2D}" type="presParOf" srcId="{9F5278CA-130A-4791-955D-93E3771AF366}" destId="{60F8AD99-19FF-4A4A-A7E7-43455FF4D7E1}" srcOrd="4" destOrd="0" presId="urn:microsoft.com/office/officeart/2005/8/layout/vList2"/>
    <dgm:cxn modelId="{2C9F79F2-9FE8-4007-AA9A-1CDED8B1357E}" type="presParOf" srcId="{9F5278CA-130A-4791-955D-93E3771AF366}" destId="{540D1C26-C789-4576-B377-F5BB2890D0CE}" srcOrd="5" destOrd="0" presId="urn:microsoft.com/office/officeart/2005/8/layout/vList2"/>
    <dgm:cxn modelId="{4FC86E4D-8E4D-45D6-8C97-8630CA5F8846}" type="presParOf" srcId="{9F5278CA-130A-4791-955D-93E3771AF366}" destId="{AA1DB7E0-2DF7-4CD2-B2C6-85AD6C7EE33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A01AC-3A72-43F5-A1C4-BD79BF845523}">
      <dsp:nvSpPr>
        <dsp:cNvPr id="0" name=""/>
        <dsp:cNvSpPr/>
      </dsp:nvSpPr>
      <dsp:spPr>
        <a:xfrm>
          <a:off x="0" y="542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D1C4E8-A6D8-4928-8298-8685056EB28F}">
      <dsp:nvSpPr>
        <dsp:cNvPr id="0" name=""/>
        <dsp:cNvSpPr/>
      </dsp:nvSpPr>
      <dsp:spPr>
        <a:xfrm>
          <a:off x="0" y="542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- характеристика выполнения договоров поставок сырья, материалов, топлива, оборудования по количеству, ассортименту и срокам;</a:t>
          </a:r>
        </a:p>
      </dsp:txBody>
      <dsp:txXfrm>
        <a:off x="0" y="542"/>
        <a:ext cx="10419008" cy="634589"/>
      </dsp:txXfrm>
    </dsp:sp>
    <dsp:sp modelId="{161A5E2F-610F-4059-B6DC-89A2488C58AE}">
      <dsp:nvSpPr>
        <dsp:cNvPr id="0" name=""/>
        <dsp:cNvSpPr/>
      </dsp:nvSpPr>
      <dsp:spPr>
        <a:xfrm>
          <a:off x="0" y="635131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2EA49E-5326-44B6-A3CA-203C68FB4C79}">
      <dsp:nvSpPr>
        <dsp:cNvPr id="0" name=""/>
        <dsp:cNvSpPr/>
      </dsp:nvSpPr>
      <dsp:spPr>
        <a:xfrm>
          <a:off x="0" y="635131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контроль  за своевременным снабжением предприятий;</a:t>
          </a:r>
        </a:p>
      </dsp:txBody>
      <dsp:txXfrm>
        <a:off x="0" y="635131"/>
        <a:ext cx="10419008" cy="634589"/>
      </dsp:txXfrm>
    </dsp:sp>
    <dsp:sp modelId="{E42A5B2E-879E-4049-BB5C-3C78836A59C5}">
      <dsp:nvSpPr>
        <dsp:cNvPr id="0" name=""/>
        <dsp:cNvSpPr/>
      </dsp:nvSpPr>
      <dsp:spPr>
        <a:xfrm>
          <a:off x="0" y="1269721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993CA4-5535-49AE-8692-2927F4235FC2}">
      <dsp:nvSpPr>
        <dsp:cNvPr id="0" name=""/>
        <dsp:cNvSpPr/>
      </dsp:nvSpPr>
      <dsp:spPr>
        <a:xfrm>
          <a:off x="0" y="1269721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характеристика использования материальных ресурсов, выполнения норм расхода сырья, материалов, топлива и электроэнергии;</a:t>
          </a:r>
        </a:p>
      </dsp:txBody>
      <dsp:txXfrm>
        <a:off x="0" y="1269721"/>
        <a:ext cx="10419008" cy="634589"/>
      </dsp:txXfrm>
    </dsp:sp>
    <dsp:sp modelId="{221DB2E7-0B54-4FA0-829E-2D9D5BA3D0B6}">
      <dsp:nvSpPr>
        <dsp:cNvPr id="0" name=""/>
        <dsp:cNvSpPr/>
      </dsp:nvSpPr>
      <dsp:spPr>
        <a:xfrm>
          <a:off x="0" y="1904311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5DB04F-2F55-4597-A7C4-A9E2F6A2EE1D}">
      <dsp:nvSpPr>
        <dsp:cNvPr id="0" name=""/>
        <dsp:cNvSpPr/>
      </dsp:nvSpPr>
      <dsp:spPr>
        <a:xfrm>
          <a:off x="0" y="1904311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определение экономии материальных и энергетических ресурсов;</a:t>
          </a:r>
        </a:p>
      </dsp:txBody>
      <dsp:txXfrm>
        <a:off x="0" y="1904311"/>
        <a:ext cx="10419008" cy="634589"/>
      </dsp:txXfrm>
    </dsp:sp>
    <dsp:sp modelId="{745C326C-2351-4DBB-8035-16217D6D1E5C}">
      <dsp:nvSpPr>
        <dsp:cNvPr id="0" name=""/>
        <dsp:cNvSpPr/>
      </dsp:nvSpPr>
      <dsp:spPr>
        <a:xfrm>
          <a:off x="0" y="2538900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FBECB6A-52E5-4B94-8F39-E21B11AD1523}">
      <dsp:nvSpPr>
        <dsp:cNvPr id="0" name=""/>
        <dsp:cNvSpPr/>
      </dsp:nvSpPr>
      <dsp:spPr>
        <a:xfrm>
          <a:off x="0" y="2538900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отражение остатков запасов материалов;</a:t>
          </a:r>
        </a:p>
      </dsp:txBody>
      <dsp:txXfrm>
        <a:off x="0" y="2538900"/>
        <a:ext cx="10419008" cy="634589"/>
      </dsp:txXfrm>
    </dsp:sp>
    <dsp:sp modelId="{12C7A970-38B7-46C4-AB74-D1F5AB96A727}">
      <dsp:nvSpPr>
        <dsp:cNvPr id="0" name=""/>
        <dsp:cNvSpPr/>
      </dsp:nvSpPr>
      <dsp:spPr>
        <a:xfrm>
          <a:off x="0" y="3173490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E03BAAC-E80E-454F-9F57-13B7D4655D71}">
      <dsp:nvSpPr>
        <dsp:cNvPr id="0" name=""/>
        <dsp:cNvSpPr/>
      </dsp:nvSpPr>
      <dsp:spPr>
        <a:xfrm>
          <a:off x="0" y="3173490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выявление степени обеспеченности предприятий производственными запасами;</a:t>
          </a:r>
        </a:p>
      </dsp:txBody>
      <dsp:txXfrm>
        <a:off x="0" y="3173490"/>
        <a:ext cx="10419008" cy="634589"/>
      </dsp:txXfrm>
    </dsp:sp>
    <dsp:sp modelId="{63CADB2D-E51F-4EF6-B5AC-C53F9C7F86E1}">
      <dsp:nvSpPr>
        <dsp:cNvPr id="0" name=""/>
        <dsp:cNvSpPr/>
      </dsp:nvSpPr>
      <dsp:spPr>
        <a:xfrm>
          <a:off x="0" y="3808080"/>
          <a:ext cx="1041900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rightRoom" dir="t"/>
        </a:scene3d>
        <a:sp3d extrusionH="12700" contourW="25400" prstMaterial="flat">
          <a:bevelT w="63500" h="152400" prst="angle"/>
          <a:contourClr>
            <a:schemeClr val="accent1">
              <a:hueOff val="0"/>
              <a:satOff val="0"/>
              <a:lumOff val="0"/>
              <a:alphaOff val="0"/>
              <a:shade val="27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D774D3-5564-44DC-AA7E-582715D2448D}">
      <dsp:nvSpPr>
        <dsp:cNvPr id="0" name=""/>
        <dsp:cNvSpPr/>
      </dsp:nvSpPr>
      <dsp:spPr>
        <a:xfrm>
          <a:off x="0" y="3808080"/>
          <a:ext cx="10419008" cy="6345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составление и анализ отчётных материальных балансов, в том числе топливно-энергетических.</a:t>
          </a:r>
        </a:p>
      </dsp:txBody>
      <dsp:txXfrm>
        <a:off x="0" y="3808080"/>
        <a:ext cx="10419008" cy="6345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43142-5DB3-4487-8EBE-F2A8F44601E8}">
      <dsp:nvSpPr>
        <dsp:cNvPr id="0" name=""/>
        <dsp:cNvSpPr/>
      </dsp:nvSpPr>
      <dsp:spPr>
        <a:xfrm>
          <a:off x="859558" y="0"/>
          <a:ext cx="4282439" cy="428243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E9458B1-AFFA-4D8E-A7DA-E9337B709EB1}">
      <dsp:nvSpPr>
        <dsp:cNvPr id="0" name=""/>
        <dsp:cNvSpPr/>
      </dsp:nvSpPr>
      <dsp:spPr>
        <a:xfrm>
          <a:off x="1266389" y="406831"/>
          <a:ext cx="1670151" cy="167015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объём поставок и заготовок;  </a:t>
          </a:r>
        </a:p>
      </dsp:txBody>
      <dsp:txXfrm>
        <a:off x="1347919" y="488361"/>
        <a:ext cx="1507091" cy="1507091"/>
      </dsp:txXfrm>
    </dsp:sp>
    <dsp:sp modelId="{538C21D3-797E-4175-B48A-A63B1AE15EDD}">
      <dsp:nvSpPr>
        <dsp:cNvPr id="0" name=""/>
        <dsp:cNvSpPr/>
      </dsp:nvSpPr>
      <dsp:spPr>
        <a:xfrm>
          <a:off x="3065014" y="406831"/>
          <a:ext cx="1670151" cy="167015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объём оптовой торговли; </a:t>
          </a:r>
        </a:p>
      </dsp:txBody>
      <dsp:txXfrm>
        <a:off x="3146544" y="488361"/>
        <a:ext cx="1507091" cy="1507091"/>
      </dsp:txXfrm>
    </dsp:sp>
    <dsp:sp modelId="{30D1FE20-F0B5-4491-8DDC-6ABB688F5E97}">
      <dsp:nvSpPr>
        <dsp:cNvPr id="0" name=""/>
        <dsp:cNvSpPr/>
      </dsp:nvSpPr>
      <dsp:spPr>
        <a:xfrm>
          <a:off x="1266389" y="2205456"/>
          <a:ext cx="1670151" cy="167015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объём запасов материалов и топлива и их движение;  </a:t>
          </a:r>
        </a:p>
      </dsp:txBody>
      <dsp:txXfrm>
        <a:off x="1347919" y="2286986"/>
        <a:ext cx="1507091" cy="1507091"/>
      </dsp:txXfrm>
    </dsp:sp>
    <dsp:sp modelId="{613BC198-811C-4492-9A6B-E08D401ACC5A}">
      <dsp:nvSpPr>
        <dsp:cNvPr id="0" name=""/>
        <dsp:cNvSpPr/>
      </dsp:nvSpPr>
      <dsp:spPr>
        <a:xfrm>
          <a:off x="3065014" y="2205456"/>
          <a:ext cx="1670151" cy="167015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общий и удельный расход материалов, топлива и электроэнергии.</a:t>
          </a:r>
        </a:p>
      </dsp:txBody>
      <dsp:txXfrm>
        <a:off x="3146544" y="2286986"/>
        <a:ext cx="1507091" cy="15070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C4871-953E-4A36-9E46-E0F4D7B3FF48}">
      <dsp:nvSpPr>
        <dsp:cNvPr id="0" name=""/>
        <dsp:cNvSpPr/>
      </dsp:nvSpPr>
      <dsp:spPr>
        <a:xfrm>
          <a:off x="219855" y="1676240"/>
          <a:ext cx="838517" cy="83851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46A0BCF-9566-48E3-A0EB-49CF9BC4FC9E}">
      <dsp:nvSpPr>
        <dsp:cNvPr id="0" name=""/>
        <dsp:cNvSpPr/>
      </dsp:nvSpPr>
      <dsp:spPr>
        <a:xfrm>
          <a:off x="639114" y="1676240"/>
          <a:ext cx="4473797" cy="838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Эти показатели определяются в натуральном, условно-натуральном и стоимостном выражении.</a:t>
          </a:r>
        </a:p>
      </dsp:txBody>
      <dsp:txXfrm>
        <a:off x="639114" y="1676240"/>
        <a:ext cx="4473797" cy="8385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E12B37-9B1C-42DE-8616-07071B35BCA3}">
      <dsp:nvSpPr>
        <dsp:cNvPr id="0" name=""/>
        <dsp:cNvSpPr/>
      </dsp:nvSpPr>
      <dsp:spPr>
        <a:xfrm>
          <a:off x="0" y="2347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D1E1B-0567-4607-8F22-5717444FA654}">
      <dsp:nvSpPr>
        <dsp:cNvPr id="0" name=""/>
        <dsp:cNvSpPr/>
      </dsp:nvSpPr>
      <dsp:spPr>
        <a:xfrm>
          <a:off x="0" y="2347"/>
          <a:ext cx="9872871" cy="160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Единицей наблюдения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статистики поставок и заготовок является поставка – партия материалов, оборудования и т.д., поступившая по одному документу; единицами измерения – натуральные и стоимостные показатели. </a:t>
          </a:r>
        </a:p>
      </dsp:txBody>
      <dsp:txXfrm>
        <a:off x="0" y="2347"/>
        <a:ext cx="9872871" cy="1601139"/>
      </dsp:txXfrm>
    </dsp:sp>
    <dsp:sp modelId="{4F9CEE5B-DBD0-4F4F-860F-828FC09A84E8}">
      <dsp:nvSpPr>
        <dsp:cNvPr id="0" name=""/>
        <dsp:cNvSpPr/>
      </dsp:nvSpPr>
      <dsp:spPr>
        <a:xfrm>
          <a:off x="0" y="160348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E249F9-D70B-4D2C-967A-F2694C4CDD0E}">
      <dsp:nvSpPr>
        <dsp:cNvPr id="0" name=""/>
        <dsp:cNvSpPr/>
      </dsp:nvSpPr>
      <dsp:spPr>
        <a:xfrm>
          <a:off x="0" y="1603486"/>
          <a:ext cx="9872871" cy="160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Первоисточниками учёта 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служат счета-фактуры, приходные ордера на партию материалов, акты поставки и т.д.</a:t>
          </a:r>
        </a:p>
      </dsp:txBody>
      <dsp:txXfrm>
        <a:off x="0" y="1603486"/>
        <a:ext cx="9872871" cy="1601139"/>
      </dsp:txXfrm>
    </dsp:sp>
    <dsp:sp modelId="{097BB74E-7A8A-4C1F-8323-5822F55044A5}">
      <dsp:nvSpPr>
        <dsp:cNvPr id="0" name=""/>
        <dsp:cNvSpPr/>
      </dsp:nvSpPr>
      <dsp:spPr>
        <a:xfrm>
          <a:off x="0" y="320462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0B4FD0-1799-4E46-8AB8-456557BC350A}">
      <dsp:nvSpPr>
        <dsp:cNvPr id="0" name=""/>
        <dsp:cNvSpPr/>
      </dsp:nvSpPr>
      <dsp:spPr>
        <a:xfrm>
          <a:off x="0" y="3204626"/>
          <a:ext cx="9872871" cy="160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i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Моментом  учёта</a:t>
          </a:r>
          <a:r>
            <a:rPr lang="ru-RU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поставки  считается день отгрузки (при иногородних  поставках) материалов и топлива, или дата составления приёмосдаточного акта или расписки получателя о приёме продукции (при местных поставщиках).</a:t>
          </a:r>
        </a:p>
      </dsp:txBody>
      <dsp:txXfrm>
        <a:off x="0" y="3204626"/>
        <a:ext cx="9872871" cy="16011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C5F23-C6DF-4879-ADD4-DBE2E98518B5}">
      <dsp:nvSpPr>
        <dsp:cNvPr id="0" name=""/>
        <dsp:cNvSpPr/>
      </dsp:nvSpPr>
      <dsp:spPr>
        <a:xfrm>
          <a:off x="0" y="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551D4-C3B2-43C2-9E12-502C72ED5F3D}">
      <dsp:nvSpPr>
        <dsp:cNvPr id="0" name=""/>
        <dsp:cNvSpPr/>
      </dsp:nvSpPr>
      <dsp:spPr>
        <a:xfrm>
          <a:off x="0" y="0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Доля  поставок отдельного вида материалов </a:t>
          </a:r>
          <a:r>
            <a:rPr lang="en-US" sz="2100" b="1" i="1" kern="1200"/>
            <a:t>d</a:t>
          </a:r>
          <a:r>
            <a:rPr lang="en-US" sz="2100" b="1" i="1" kern="1200" baseline="-25000"/>
            <a:t>i</a:t>
          </a:r>
          <a:r>
            <a:rPr lang="ru-RU" sz="2100" kern="1200"/>
            <a:t>  определяется как отношение их стоимости 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ru-RU" sz="2100" b="1" i="1" kern="1200"/>
            <a:t> </a:t>
          </a:r>
          <a:r>
            <a:rPr lang="en-US" sz="2100" b="1" i="1" kern="1200"/>
            <a:t>q</a:t>
          </a:r>
          <a:r>
            <a:rPr lang="en-US" sz="2100" b="1" i="1" kern="1200" baseline="-25000"/>
            <a:t>i </a:t>
          </a:r>
          <a:r>
            <a:rPr lang="en-US" sz="2100" b="1" i="1" kern="1200"/>
            <a:t>p</a:t>
          </a:r>
          <a:r>
            <a:rPr lang="en-US" sz="2100" b="1" i="1" kern="1200" baseline="-25000"/>
            <a:t>i </a:t>
          </a:r>
          <a:r>
            <a:rPr lang="ru-RU" sz="2100" kern="1200"/>
            <a:t> к стоимости всех поставленных материалов 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en-US" sz="2100" b="1" i="1" kern="1200"/>
            <a:t>q</a:t>
          </a:r>
          <a:r>
            <a:rPr lang="en-US" sz="2100" b="1" i="1" kern="1200" baseline="-25000"/>
            <a:t> </a:t>
          </a:r>
          <a:r>
            <a:rPr lang="en-US" sz="2100" b="1" i="1" kern="1200"/>
            <a:t>p</a:t>
          </a:r>
          <a:r>
            <a:rPr lang="ru-RU" sz="2100" b="1" i="1" kern="1200"/>
            <a:t>.</a:t>
          </a:r>
          <a:endParaRPr lang="ru-RU" sz="2100" kern="1200"/>
        </a:p>
      </dsp:txBody>
      <dsp:txXfrm>
        <a:off x="0" y="0"/>
        <a:ext cx="9872871" cy="1371599"/>
      </dsp:txXfrm>
    </dsp:sp>
    <dsp:sp modelId="{66C4EB20-AE5A-46C0-9244-8007600E36D0}">
      <dsp:nvSpPr>
        <dsp:cNvPr id="0" name=""/>
        <dsp:cNvSpPr/>
      </dsp:nvSpPr>
      <dsp:spPr>
        <a:xfrm>
          <a:off x="0" y="13715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D4D273-4392-49CB-A7A0-CAEB50F7F8BF}">
      <dsp:nvSpPr>
        <dsp:cNvPr id="0" name=""/>
        <dsp:cNvSpPr/>
      </dsp:nvSpPr>
      <dsp:spPr>
        <a:xfrm>
          <a:off x="0" y="13715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Выполнение плана и динамика поставок определяется индексом физического объёма. По формуле </a:t>
          </a:r>
          <a:r>
            <a:rPr lang="en-US" sz="2100" b="1" i="1" kern="1200"/>
            <a:t>I </a:t>
          </a:r>
          <a:r>
            <a:rPr lang="ru-RU" sz="2100" kern="1200"/>
            <a:t>= 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ru-RU" sz="2100" b="1" i="1" kern="1200"/>
            <a:t> </a:t>
          </a:r>
          <a:r>
            <a:rPr lang="en-US" sz="2100" b="1" i="1" kern="1200"/>
            <a:t>q</a:t>
          </a:r>
          <a:r>
            <a:rPr lang="ru-RU" sz="2100" b="1" i="1" kern="1200" baseline="-25000"/>
            <a:t>1 </a:t>
          </a:r>
          <a:r>
            <a:rPr lang="en-US" sz="2100" b="1" i="1" kern="1200"/>
            <a:t>p</a:t>
          </a:r>
          <a:r>
            <a:rPr lang="ru-RU" sz="2100" b="1" i="1" kern="1200" baseline="-25000"/>
            <a:t>1</a:t>
          </a:r>
          <a:r>
            <a:rPr lang="ru-RU" sz="2100" b="1" i="1" kern="1200"/>
            <a:t> / 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ru-RU" sz="2100" b="1" i="1" kern="1200"/>
            <a:t> </a:t>
          </a:r>
          <a:r>
            <a:rPr lang="en-US" sz="2100" b="1" i="1" kern="1200"/>
            <a:t>q</a:t>
          </a:r>
          <a:r>
            <a:rPr lang="ru-RU" sz="2100" b="1" i="1" kern="1200" baseline="-25000"/>
            <a:t>0</a:t>
          </a:r>
          <a:r>
            <a:rPr lang="en-US" sz="2100" b="1" i="1" kern="1200"/>
            <a:t>p</a:t>
          </a:r>
          <a:r>
            <a:rPr lang="ru-RU" sz="2100" b="1" i="1" kern="1200" baseline="-25000"/>
            <a:t>0</a:t>
          </a:r>
          <a:r>
            <a:rPr lang="ru-RU" sz="2100" b="1" i="1" kern="1200"/>
            <a:t>  </a:t>
          </a:r>
          <a:r>
            <a:rPr lang="ru-RU" sz="2100" kern="1200"/>
            <a:t>определяется  влияние изменения как объёмов, так и цен;  по формуле  </a:t>
          </a:r>
          <a:r>
            <a:rPr lang="ru-RU" sz="2100" b="1" i="1" kern="1200"/>
            <a:t> </a:t>
          </a:r>
          <a:r>
            <a:rPr lang="en-US" sz="2100" b="1" i="1" kern="1200"/>
            <a:t>I </a:t>
          </a:r>
          <a:r>
            <a:rPr lang="ru-RU" sz="2100" kern="1200"/>
            <a:t>= 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en-US" sz="2100" b="1" i="1" kern="1200"/>
            <a:t>q</a:t>
          </a:r>
          <a:r>
            <a:rPr lang="ru-RU" sz="2100" b="1" i="1" kern="1200" baseline="-25000"/>
            <a:t>1 </a:t>
          </a:r>
          <a:r>
            <a:rPr lang="en-US" sz="2100" b="1" i="1" kern="1200"/>
            <a:t>p</a:t>
          </a:r>
          <a:r>
            <a:rPr lang="ru-RU" sz="2100" b="1" i="1" kern="1200" baseline="-25000"/>
            <a:t>0</a:t>
          </a:r>
          <a:r>
            <a:rPr lang="ru-RU" sz="2100" b="1" i="1" kern="1200"/>
            <a:t> /</a:t>
          </a:r>
          <a:r>
            <a:rPr lang="ru-RU" sz="2100" b="1" i="1" kern="1200">
              <a:sym typeface="Symbol" panose="05050102010706020507" pitchFamily="18" charset="2"/>
            </a:rPr>
            <a:t></a:t>
          </a:r>
          <a:r>
            <a:rPr lang="ru-RU" sz="2100" b="1" i="1" kern="1200"/>
            <a:t> </a:t>
          </a:r>
          <a:r>
            <a:rPr lang="en-US" sz="2100" b="1" i="1" kern="1200"/>
            <a:t>q</a:t>
          </a:r>
          <a:r>
            <a:rPr lang="ru-RU" sz="2100" b="1" i="1" kern="1200" baseline="-25000"/>
            <a:t>0</a:t>
          </a:r>
          <a:r>
            <a:rPr lang="en-US" sz="2100" b="1" i="1" kern="1200"/>
            <a:t>p</a:t>
          </a:r>
          <a:r>
            <a:rPr lang="ru-RU" sz="2100" b="1" i="1" kern="1200" baseline="-25000"/>
            <a:t>0 </a:t>
          </a:r>
          <a:r>
            <a:rPr lang="ru-RU" sz="2100" kern="1200"/>
            <a:t> определяется  влияние изменения только объёмов поставок, т.к. изменение цен здесь не учитывается.</a:t>
          </a:r>
        </a:p>
      </dsp:txBody>
      <dsp:txXfrm>
        <a:off x="0" y="1371599"/>
        <a:ext cx="9872871" cy="1371599"/>
      </dsp:txXfrm>
    </dsp:sp>
    <dsp:sp modelId="{29B9CD6B-9EDF-4DAB-A814-E8DAB4C07489}">
      <dsp:nvSpPr>
        <dsp:cNvPr id="0" name=""/>
        <dsp:cNvSpPr/>
      </dsp:nvSpPr>
      <dsp:spPr>
        <a:xfrm>
          <a:off x="0" y="27431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E84B9-AF8B-4E3F-B444-C3620C67E797}">
      <dsp:nvSpPr>
        <dsp:cNvPr id="0" name=""/>
        <dsp:cNvSpPr/>
      </dsp:nvSpPr>
      <dsp:spPr>
        <a:xfrm>
          <a:off x="0" y="27431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Оценка качества поставок характеризуется двумя показателями: долей поставляемых материалов и топлива высшего сорта  </a:t>
          </a:r>
          <a:r>
            <a:rPr lang="en-US" sz="2100" b="1" i="1" kern="1200"/>
            <a:t>d</a:t>
          </a:r>
          <a:r>
            <a:rPr lang="en-US" sz="2100" b="1" i="1" kern="1200" baseline="-25000"/>
            <a:t>k </a:t>
          </a:r>
          <a:r>
            <a:rPr lang="en-US" sz="2100" b="1" i="1" kern="1200"/>
            <a:t> </a:t>
          </a:r>
          <a:r>
            <a:rPr lang="ru-RU" sz="2100" kern="1200"/>
            <a:t> и  степенью выполнения плана качества поставляемых материалов </a:t>
          </a:r>
          <a:r>
            <a:rPr lang="en-US" sz="2100" b="1" i="1" kern="1200"/>
            <a:t>K</a:t>
          </a:r>
          <a:r>
            <a:rPr lang="en-US" sz="2100" b="1" i="1" kern="1200" baseline="-25000"/>
            <a:t>k</a:t>
          </a:r>
          <a:r>
            <a:rPr lang="ru-RU" sz="2100" b="1" i="1" kern="1200" baseline="-25000"/>
            <a:t> .</a:t>
          </a:r>
          <a:endParaRPr lang="ru-RU" sz="2100" kern="1200"/>
        </a:p>
      </dsp:txBody>
      <dsp:txXfrm>
        <a:off x="0" y="2743199"/>
        <a:ext cx="9872871" cy="1371599"/>
      </dsp:txXfrm>
    </dsp:sp>
    <dsp:sp modelId="{815EFB14-C683-4BDD-B327-45A24E37BDF7}">
      <dsp:nvSpPr>
        <dsp:cNvPr id="0" name=""/>
        <dsp:cNvSpPr/>
      </dsp:nvSpPr>
      <dsp:spPr>
        <a:xfrm>
          <a:off x="0" y="41147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9C79C8-7376-4F10-A6C3-D131A059500D}">
      <dsp:nvSpPr>
        <dsp:cNvPr id="0" name=""/>
        <dsp:cNvSpPr/>
      </dsp:nvSpPr>
      <dsp:spPr>
        <a:xfrm>
          <a:off x="0" y="41147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/>
            <a:t>Доля материалов высшего сорта </a:t>
          </a:r>
          <a:r>
            <a:rPr lang="en-US" sz="2100" b="1" i="1" kern="1200"/>
            <a:t>d</a:t>
          </a:r>
          <a:r>
            <a:rPr lang="en-US" sz="2100" b="1" i="1" kern="1200" baseline="-25000"/>
            <a:t>k</a:t>
          </a:r>
          <a:r>
            <a:rPr lang="ru-RU" sz="2100" kern="1200"/>
            <a:t> определяется отношением количества единиц высшего сорта    </a:t>
          </a:r>
          <a:r>
            <a:rPr lang="en-US" sz="2100" b="1" i="1" kern="1200"/>
            <a:t>q</a:t>
          </a:r>
          <a:r>
            <a:rPr lang="en-US" sz="2100" b="1" i="1" kern="1200" baseline="-25000"/>
            <a:t>v</a:t>
          </a:r>
          <a:r>
            <a:rPr lang="ru-RU" sz="2100" b="1" i="1" kern="1200" baseline="-25000"/>
            <a:t>   </a:t>
          </a:r>
          <a:r>
            <a:rPr lang="ru-RU" sz="2100" kern="1200"/>
            <a:t>к общему объёму поставляемых единиц данного вида материалов  </a:t>
          </a:r>
          <a:r>
            <a:rPr lang="en-US" sz="2100" b="1" i="1" kern="1200"/>
            <a:t>q</a:t>
          </a:r>
          <a:r>
            <a:rPr lang="ru-RU" sz="2100" kern="1200"/>
            <a:t> , а также отношением стоимости  материалов высшего сорта  </a:t>
          </a:r>
          <a:r>
            <a:rPr lang="en-US" sz="2100" b="1" i="1" kern="1200">
              <a:sym typeface="Symbol" panose="05050102010706020507" pitchFamily="18" charset="2"/>
            </a:rPr>
            <a:t></a:t>
          </a:r>
          <a:r>
            <a:rPr lang="en-US" sz="2100" b="1" i="1" kern="1200"/>
            <a:t>q</a:t>
          </a:r>
          <a:r>
            <a:rPr lang="en-US" sz="2100" b="1" i="1" kern="1200" baseline="-25000"/>
            <a:t>vi</a:t>
          </a:r>
          <a:r>
            <a:rPr lang="en-US" sz="2100" b="1" i="1" kern="1200"/>
            <a:t> p</a:t>
          </a:r>
          <a:r>
            <a:rPr lang="en-US" sz="2100" b="1" i="1" kern="1200" baseline="-25000"/>
            <a:t>i</a:t>
          </a:r>
          <a:r>
            <a:rPr lang="ru-RU" sz="2100" kern="1200"/>
            <a:t>   к общей стоимости поставляемых материалов </a:t>
          </a:r>
          <a:r>
            <a:rPr lang="en-US" sz="2100" b="1" i="1" kern="1200">
              <a:sym typeface="Symbol" panose="05050102010706020507" pitchFamily="18" charset="2"/>
            </a:rPr>
            <a:t></a:t>
          </a:r>
          <a:r>
            <a:rPr lang="en-US" sz="2100" b="1" i="1" kern="1200"/>
            <a:t>qp</a:t>
          </a:r>
          <a:r>
            <a:rPr lang="ru-RU" sz="2100" kern="1200"/>
            <a:t> .</a:t>
          </a:r>
        </a:p>
      </dsp:txBody>
      <dsp:txXfrm>
        <a:off x="0" y="4114799"/>
        <a:ext cx="9872871" cy="13715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7A3B2-5319-4F00-B36F-645547070D5C}">
      <dsp:nvSpPr>
        <dsp:cNvPr id="0" name=""/>
        <dsp:cNvSpPr/>
      </dsp:nvSpPr>
      <dsp:spPr>
        <a:xfrm>
          <a:off x="493643" y="1516681"/>
          <a:ext cx="8885583" cy="807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Уровень показателя </a:t>
          </a:r>
          <a:r>
            <a:rPr lang="en-US" sz="2200" b="1" i="1" kern="1200" dirty="0" err="1"/>
            <a:t>K</a:t>
          </a:r>
          <a:r>
            <a:rPr lang="en-US" sz="2200" b="1" i="1" kern="1200" baseline="-25000" dirty="0" err="1"/>
            <a:t>k</a:t>
          </a:r>
          <a:r>
            <a:rPr lang="en-US" sz="2200" b="1" i="1" kern="1200" baseline="-25000" dirty="0"/>
            <a:t> </a:t>
          </a:r>
          <a:r>
            <a:rPr lang="ru-RU" sz="2200" b="1" i="1" kern="1200" dirty="0"/>
            <a:t>&gt; 1 </a:t>
          </a:r>
          <a:r>
            <a:rPr lang="ru-RU" sz="2200" kern="1200" dirty="0"/>
            <a:t>говорит о более высоком качестве (по сорту) поставок в сравнении с планом и наоборот</a:t>
          </a:r>
          <a:r>
            <a:rPr lang="en-US" sz="2200" kern="1200" dirty="0"/>
            <a:t>.</a:t>
          </a:r>
          <a:endParaRPr lang="ru-RU" sz="2200" kern="1200" dirty="0"/>
        </a:p>
      </dsp:txBody>
      <dsp:txXfrm>
        <a:off x="493643" y="1516681"/>
        <a:ext cx="8885583" cy="807780"/>
      </dsp:txXfrm>
    </dsp:sp>
    <dsp:sp modelId="{5167CDF6-75EB-44DA-ABCE-397FF84F51D1}">
      <dsp:nvSpPr>
        <dsp:cNvPr id="0" name=""/>
        <dsp:cNvSpPr/>
      </dsp:nvSpPr>
      <dsp:spPr>
        <a:xfrm>
          <a:off x="493643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E60B4-21F9-4330-9BF1-AA94E5E12057}">
      <dsp:nvSpPr>
        <dsp:cNvPr id="0" name=""/>
        <dsp:cNvSpPr/>
      </dsp:nvSpPr>
      <dsp:spPr>
        <a:xfrm>
          <a:off x="1747498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4DA29-F35A-4174-92F0-0FC00123D153}">
      <dsp:nvSpPr>
        <dsp:cNvPr id="0" name=""/>
        <dsp:cNvSpPr/>
      </dsp:nvSpPr>
      <dsp:spPr>
        <a:xfrm>
          <a:off x="3001352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7DF74-0026-4647-B9F8-F0E5676636D0}">
      <dsp:nvSpPr>
        <dsp:cNvPr id="0" name=""/>
        <dsp:cNvSpPr/>
      </dsp:nvSpPr>
      <dsp:spPr>
        <a:xfrm>
          <a:off x="4255207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12D67-2595-45B7-B46F-71E259ADEC34}">
      <dsp:nvSpPr>
        <dsp:cNvPr id="0" name=""/>
        <dsp:cNvSpPr/>
      </dsp:nvSpPr>
      <dsp:spPr>
        <a:xfrm>
          <a:off x="5509062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21A07-5C22-4EEE-B113-32BDEF0C4B35}">
      <dsp:nvSpPr>
        <dsp:cNvPr id="0" name=""/>
        <dsp:cNvSpPr/>
      </dsp:nvSpPr>
      <dsp:spPr>
        <a:xfrm>
          <a:off x="6762916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1E68F-6B1F-4C1B-8B32-104F96C95777}">
      <dsp:nvSpPr>
        <dsp:cNvPr id="0" name=""/>
        <dsp:cNvSpPr/>
      </dsp:nvSpPr>
      <dsp:spPr>
        <a:xfrm>
          <a:off x="8016771" y="2324461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B0A73-48D0-406F-BC81-24B0F8935B5A}">
      <dsp:nvSpPr>
        <dsp:cNvPr id="0" name=""/>
        <dsp:cNvSpPr/>
      </dsp:nvSpPr>
      <dsp:spPr>
        <a:xfrm>
          <a:off x="1981492" y="531"/>
          <a:ext cx="1303995" cy="13039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13F77854-CAAE-41CC-AE05-8276BE0A4A81}">
      <dsp:nvSpPr>
        <dsp:cNvPr id="0" name=""/>
        <dsp:cNvSpPr/>
      </dsp:nvSpPr>
      <dsp:spPr>
        <a:xfrm>
          <a:off x="2633490" y="531"/>
          <a:ext cx="6957295" cy="1303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Например, остатки  топлива на складе составили на 1 января – 100 т, 1 февраля – 96 т, 1 марта – 90 т  и 1 апреля – 80 т.  Средний остаток за 1 квартал  </a:t>
          </a:r>
          <a:r>
            <a:rPr lang="ru-RU" sz="2200" b="1" i="1" kern="1200" dirty="0"/>
            <a:t>‾</a:t>
          </a:r>
          <a:r>
            <a:rPr lang="en-US" sz="2200" b="1" i="1" kern="1200" dirty="0" err="1"/>
            <a:t>Z</a:t>
          </a:r>
          <a:r>
            <a:rPr lang="en-US" sz="2200" b="1" i="1" kern="1200" baseline="-25000" dirty="0" err="1"/>
            <a:t>m</a:t>
          </a:r>
          <a:r>
            <a:rPr lang="en-US" sz="2200" b="1" i="1" kern="1200" baseline="-25000" dirty="0"/>
            <a:t> </a:t>
          </a:r>
          <a:r>
            <a:rPr lang="en-US" sz="2200" b="1" i="1" kern="1200" dirty="0"/>
            <a:t> </a:t>
          </a:r>
          <a:r>
            <a:rPr lang="ru-RU" sz="2200" kern="1200" dirty="0"/>
            <a:t>= (100/2 + 96 + 90 +80/2) /3 = 92 т.</a:t>
          </a:r>
        </a:p>
      </dsp:txBody>
      <dsp:txXfrm>
        <a:off x="2633490" y="531"/>
        <a:ext cx="6957295" cy="13039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03739B-9CAA-45BC-B3AB-99A7C717BFFF}">
      <dsp:nvSpPr>
        <dsp:cNvPr id="0" name=""/>
        <dsp:cNvSpPr/>
      </dsp:nvSpPr>
      <dsp:spPr>
        <a:xfrm>
          <a:off x="0" y="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75C5D-498C-4803-974E-F9AB24B8B4BB}">
      <dsp:nvSpPr>
        <dsp:cNvPr id="0" name=""/>
        <dsp:cNvSpPr/>
      </dsp:nvSpPr>
      <dsp:spPr>
        <a:xfrm>
          <a:off x="0" y="0"/>
          <a:ext cx="9872871" cy="951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Расход материалов 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m 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характеризуется их отпуском в производство и определяется на основе данных текущего учёта. К числу </a:t>
          </a:r>
          <a:r>
            <a:rPr lang="ru-RU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важнейших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качественных </a:t>
          </a:r>
          <a:r>
            <a:rPr lang="ru-RU" sz="1900" i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показателей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наличия и движения материалов относятся:</a:t>
          </a:r>
        </a:p>
      </dsp:txBody>
      <dsp:txXfrm>
        <a:off x="0" y="0"/>
        <a:ext cx="9872871" cy="951963"/>
      </dsp:txXfrm>
    </dsp:sp>
    <dsp:sp modelId="{04461AFA-9084-4DAE-9219-D92B5FBB3801}">
      <dsp:nvSpPr>
        <dsp:cNvPr id="0" name=""/>
        <dsp:cNvSpPr/>
      </dsp:nvSpPr>
      <dsp:spPr>
        <a:xfrm>
          <a:off x="0" y="951963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85782D-4676-4210-B49F-C61AB069D271}">
      <dsp:nvSpPr>
        <dsp:cNvPr id="0" name=""/>
        <dsp:cNvSpPr/>
      </dsp:nvSpPr>
      <dsp:spPr>
        <a:xfrm>
          <a:off x="0" y="951963"/>
          <a:ext cx="9872871" cy="951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степень выполнения нормы запаса – отношение фактического запаса материала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sz="1900" b="1" i="1" kern="1200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 установленной норме 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sz="1900" b="1" i="1" kern="1200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(характеризует недостаток или избыток материалов на складе);</a:t>
          </a:r>
        </a:p>
      </dsp:txBody>
      <dsp:txXfrm>
        <a:off x="0" y="951963"/>
        <a:ext cx="9872871" cy="951963"/>
      </dsp:txXfrm>
    </dsp:sp>
    <dsp:sp modelId="{54031296-31E3-4300-B53F-32E721556D50}">
      <dsp:nvSpPr>
        <dsp:cNvPr id="0" name=""/>
        <dsp:cNvSpPr/>
      </dsp:nvSpPr>
      <dsp:spPr>
        <a:xfrm>
          <a:off x="0" y="190392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08C5E-DB6F-4753-9D72-21B328E8E3F4}">
      <dsp:nvSpPr>
        <dsp:cNvPr id="0" name=""/>
        <dsp:cNvSpPr/>
      </dsp:nvSpPr>
      <dsp:spPr>
        <a:xfrm>
          <a:off x="0" y="1903927"/>
          <a:ext cx="9872871" cy="951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обеспеченность материальными ресурсами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en-US" sz="1900" b="1" i="1" kern="1200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отношение величины запаса данного вида материала к суточному расходу  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S</a:t>
          </a:r>
          <a:r>
            <a:rPr lang="ru-RU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и характеризует обеспеченность производства определённым видом материалов в днях расходования</a:t>
          </a:r>
          <a:r>
            <a:rPr lang="ru-RU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 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en-US" sz="1900" b="1" i="1" kern="1200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sz="1900" b="1" i="1" kern="1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rPr>
            <a:t>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</a:t>
          </a:r>
          <a:r>
            <a:rPr lang="en-US" sz="1900" b="1" i="1" kern="1200" baseline="-25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/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en-US" sz="1900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S </a:t>
          </a:r>
          <a:r>
            <a:rPr lang="ru-RU" sz="1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03927"/>
        <a:ext cx="9872871" cy="951963"/>
      </dsp:txXfrm>
    </dsp:sp>
    <dsp:sp modelId="{8A870BAA-6677-4B83-9B94-D7053D89A5C0}">
      <dsp:nvSpPr>
        <dsp:cNvPr id="0" name=""/>
        <dsp:cNvSpPr/>
      </dsp:nvSpPr>
      <dsp:spPr>
        <a:xfrm>
          <a:off x="0" y="285589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0D1B8-89F9-40F0-8237-FE9E130E7AD2}">
      <dsp:nvSpPr>
        <dsp:cNvPr id="0" name=""/>
        <dsp:cNvSpPr/>
      </dsp:nvSpPr>
      <dsp:spPr>
        <a:xfrm>
          <a:off x="0" y="2855890"/>
          <a:ext cx="9872871" cy="951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коэффициент обновления запасов  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sz="1900" b="1" i="1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ob</a:t>
          </a:r>
          <a:r>
            <a:rPr lang="en-US" sz="1900" kern="1200" baseline="-25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число замен запаса материалов за отчётный период.</a:t>
          </a:r>
        </a:p>
      </dsp:txBody>
      <dsp:txXfrm>
        <a:off x="0" y="2855890"/>
        <a:ext cx="9872871" cy="9519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957C4-C0D8-454A-9FEC-0717E072CCBF}">
      <dsp:nvSpPr>
        <dsp:cNvPr id="0" name=""/>
        <dsp:cNvSpPr/>
      </dsp:nvSpPr>
      <dsp:spPr>
        <a:xfrm>
          <a:off x="0" y="90059"/>
          <a:ext cx="9872871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общий расход материалов </a:t>
          </a:r>
          <a:r>
            <a:rPr lang="en-US" sz="2300" b="1" i="1" kern="1200"/>
            <a:t>R</a:t>
          </a:r>
          <a:r>
            <a:rPr lang="en-US" sz="2300" b="1" i="1" kern="1200" baseline="-25000"/>
            <a:t>m</a:t>
          </a:r>
          <a:r>
            <a:rPr lang="ru-RU" sz="2300" kern="1200"/>
            <a:t> – показывает  общий объём израсходованных материалов в натуральном и стоимостном выражении;</a:t>
          </a:r>
        </a:p>
      </dsp:txBody>
      <dsp:txXfrm>
        <a:off x="44664" y="134723"/>
        <a:ext cx="9783543" cy="825612"/>
      </dsp:txXfrm>
    </dsp:sp>
    <dsp:sp modelId="{AF5819D6-7947-47AC-80FD-5377332F0A4F}">
      <dsp:nvSpPr>
        <dsp:cNvPr id="0" name=""/>
        <dsp:cNvSpPr/>
      </dsp:nvSpPr>
      <dsp:spPr>
        <a:xfrm>
          <a:off x="0" y="1071239"/>
          <a:ext cx="9872871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- удельный расход материалов </a:t>
          </a:r>
          <a:r>
            <a:rPr lang="en-US" sz="2300" b="1" i="1" kern="1200" dirty="0"/>
            <a:t>m </a:t>
          </a:r>
          <a:r>
            <a:rPr lang="ru-RU" sz="2300" kern="1200" dirty="0"/>
            <a:t> - показывает затраты материалов на единицу продукции или измеритель выполненной работы;</a:t>
          </a:r>
        </a:p>
      </dsp:txBody>
      <dsp:txXfrm>
        <a:off x="44664" y="1115903"/>
        <a:ext cx="9783543" cy="825612"/>
      </dsp:txXfrm>
    </dsp:sp>
    <dsp:sp modelId="{60F8AD99-19FF-4A4A-A7E7-43455FF4D7E1}">
      <dsp:nvSpPr>
        <dsp:cNvPr id="0" name=""/>
        <dsp:cNvSpPr/>
      </dsp:nvSpPr>
      <dsp:spPr>
        <a:xfrm>
          <a:off x="0" y="2052420"/>
          <a:ext cx="9872871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степень выполнения плана общего и удельного расхода материалов;</a:t>
          </a:r>
        </a:p>
      </dsp:txBody>
      <dsp:txXfrm>
        <a:off x="44664" y="2097084"/>
        <a:ext cx="9783543" cy="825612"/>
      </dsp:txXfrm>
    </dsp:sp>
    <dsp:sp modelId="{AA1DB7E0-2DF7-4CD2-B2C6-85AD6C7EE33D}">
      <dsp:nvSpPr>
        <dsp:cNvPr id="0" name=""/>
        <dsp:cNvSpPr/>
      </dsp:nvSpPr>
      <dsp:spPr>
        <a:xfrm>
          <a:off x="0" y="3033600"/>
          <a:ext cx="9872871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экономия (перерасход)  материалов.</a:t>
          </a:r>
        </a:p>
      </dsp:txBody>
      <dsp:txXfrm>
        <a:off x="44664" y="3078264"/>
        <a:ext cx="9783543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787630"/>
            <a:ext cx="9966960" cy="292608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Технико-экономические основы материально-технического снабжения. Показатели финансовой статистики железнодорожного транспорта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28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182150"/>
              </p:ext>
            </p:extLst>
          </p:nvPr>
        </p:nvGraphicFramePr>
        <p:xfrm>
          <a:off x="1143000" y="712631"/>
          <a:ext cx="9872871" cy="3807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1143000" y="4314423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сколько раз обновляется запас материалов на складе за определённый период:  </a:t>
            </a:r>
          </a:p>
          <a:p>
            <a:pPr marL="45720" indent="0" algn="ctr">
              <a:buFont typeface="Corbel" pitchFamily="34" charset="0"/>
              <a:buNone/>
            </a:pP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‾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0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Font typeface="Corbel" pitchFamily="34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расход материалов за отчётный период;</a:t>
            </a:r>
          </a:p>
          <a:p>
            <a:pPr marL="45720" indent="0">
              <a:buFont typeface="Corbel" pitchFamily="34" charset="0"/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0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средний остаток материалов за отчётный период.</a:t>
            </a:r>
          </a:p>
        </p:txBody>
      </p:sp>
    </p:spTree>
    <p:extLst>
      <p:ext uri="{BB962C8B-B14F-4D97-AF65-F5344CB8AC3E}">
        <p14:creationId xmlns:p14="http://schemas.microsoft.com/office/powerpoint/2010/main" val="2190703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продолжительность хранения материалов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днях характеризует длительность хранения запасов на складах: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календарная продолжительность периода, дней.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расхода материалов играет важную роль в экономном использовании материальных ресурсов. Учёт расхода материалов ведут по моменту их отпуска со складов, что объясняется его простотой и достоверностью.</a:t>
            </a:r>
          </a:p>
        </p:txBody>
      </p:sp>
    </p:spTree>
    <p:extLst>
      <p:ext uri="{BB962C8B-B14F-4D97-AF65-F5344CB8AC3E}">
        <p14:creationId xmlns:p14="http://schemas.microsoft.com/office/powerpoint/2010/main" val="908050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показателями являются: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610564"/>
              </p:ext>
            </p:extLst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14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300766"/>
            <a:ext cx="9872871" cy="479523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расхода материалов их фактический удельный расход сопоставляют с нормой или удельным расходом за прошедшие периоды по индивидуальному индексу: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данный вид материала расходуется на производство нескольких видов продукции, то для характеристики изменения удельного расхода рассчитывается общий агрегатный индекс удельного расхода.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объём продукции или работы различных видов в текущем периоде.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Отношение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)100/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характеризует  средний темп прироста удельного расхода данного материала.</a:t>
            </a: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274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удельного расхода различных материалов на одно изделие характеризуется индексом: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сопоставимая цена материала отдельного вида.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Чтобы охарактеризовать общее изменение  удельного расхода всей массы разнородных материалов на изделия, рассчитывается  индекс удельного расхода: 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24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1636" y="764147"/>
            <a:ext cx="9872871" cy="5486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Анализ общего расхода материалов позволяет установить влияние отдельных причин на его изменение. Такими  причинами являются изменение физического объёма изделий (работ), а также изменение удельного расхода материалов. </a:t>
            </a:r>
            <a:endParaRPr lang="en-US" dirty="0"/>
          </a:p>
          <a:p>
            <a:pPr marL="45720" indent="0">
              <a:buNone/>
            </a:pPr>
            <a:r>
              <a:rPr lang="ru-RU" dirty="0"/>
              <a:t>Ниже представлены формулы определения изменения расхода материалов в абсолютном и относительном выражении:</a:t>
            </a:r>
          </a:p>
          <a:p>
            <a:pPr marL="45720" indent="0">
              <a:buNone/>
            </a:pPr>
            <a:r>
              <a:rPr lang="ru-RU" dirty="0"/>
              <a:t>	в целом: </a:t>
            </a:r>
            <a:r>
              <a:rPr lang="ru-RU" b="1" i="1" dirty="0"/>
              <a:t>∆</a:t>
            </a:r>
            <a:r>
              <a:rPr lang="en-US" b="1" i="1" dirty="0"/>
              <a:t>R</a:t>
            </a:r>
            <a:r>
              <a:rPr lang="en-US" b="1" i="1" baseline="-25000" dirty="0"/>
              <a:t>m</a:t>
            </a:r>
            <a:r>
              <a:rPr lang="en-US" baseline="-25000" dirty="0"/>
              <a:t> </a:t>
            </a:r>
            <a:r>
              <a:rPr lang="ru-RU" dirty="0"/>
              <a:t> =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1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1</a:t>
            </a:r>
            <a:r>
              <a:rPr lang="ru-RU" b="1" i="1" dirty="0"/>
              <a:t> -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0  </a:t>
            </a:r>
            <a:r>
              <a:rPr lang="ru-RU" dirty="0"/>
              <a:t>   </a:t>
            </a:r>
            <a:r>
              <a:rPr lang="ru-RU" b="1" i="1" dirty="0"/>
              <a:t>     </a:t>
            </a:r>
            <a:r>
              <a:rPr lang="en-US" b="1" i="1" dirty="0" err="1"/>
              <a:t>m</a:t>
            </a:r>
            <a:r>
              <a:rPr lang="en-US" b="1" i="1" baseline="-25000" dirty="0" err="1"/>
              <a:t>R</a:t>
            </a:r>
            <a:r>
              <a:rPr lang="ru-RU" b="1" i="1" dirty="0"/>
              <a:t> =∆</a:t>
            </a:r>
            <a:r>
              <a:rPr lang="en-US" b="1" i="1" dirty="0"/>
              <a:t>R</a:t>
            </a:r>
            <a:r>
              <a:rPr lang="en-US" b="1" i="1" baseline="-25000" dirty="0"/>
              <a:t>m</a:t>
            </a:r>
            <a:r>
              <a:rPr lang="en-US" baseline="-25000" dirty="0"/>
              <a:t> </a:t>
            </a:r>
            <a:r>
              <a:rPr lang="ru-RU" dirty="0"/>
              <a:t> /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0</a:t>
            </a:r>
            <a:endParaRPr lang="en-US" b="1" i="1" baseline="-25000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/>
              <a:t>при изменении физического объёма:</a:t>
            </a:r>
          </a:p>
          <a:p>
            <a:pPr marL="45720" indent="0">
              <a:buNone/>
            </a:pPr>
            <a:r>
              <a:rPr lang="ru-RU" dirty="0"/>
              <a:t>		</a:t>
            </a:r>
            <a:r>
              <a:rPr lang="ru-RU" b="1" i="1" dirty="0"/>
              <a:t>∆</a:t>
            </a:r>
            <a:r>
              <a:rPr lang="en-US" b="1" i="1" dirty="0" err="1"/>
              <a:t>R</a:t>
            </a:r>
            <a:r>
              <a:rPr lang="en-US" b="1" i="1" baseline="-25000" dirty="0" err="1"/>
              <a:t>m</a:t>
            </a:r>
            <a:r>
              <a:rPr lang="en-US" b="1" i="1" baseline="30000" dirty="0" err="1"/>
              <a:t>q</a:t>
            </a:r>
            <a:r>
              <a:rPr lang="en-US" b="1" i="1" baseline="30000" dirty="0"/>
              <a:t> </a:t>
            </a:r>
            <a:r>
              <a:rPr lang="ru-RU" dirty="0"/>
              <a:t>=</a:t>
            </a:r>
            <a:r>
              <a:rPr lang="ru-RU" baseline="-25000" dirty="0"/>
              <a:t> </a:t>
            </a:r>
            <a:r>
              <a:rPr lang="ru-RU" dirty="0"/>
              <a:t>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1</a:t>
            </a:r>
            <a:r>
              <a:rPr lang="ru-RU" b="1" i="1" dirty="0"/>
              <a:t> -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0  </a:t>
            </a:r>
            <a:r>
              <a:rPr lang="ru-RU" dirty="0"/>
              <a:t>   </a:t>
            </a:r>
            <a:r>
              <a:rPr lang="ru-RU" b="1" i="1" dirty="0"/>
              <a:t>     </a:t>
            </a:r>
            <a:r>
              <a:rPr lang="en-US" b="1" i="1" dirty="0" err="1"/>
              <a:t>m</a:t>
            </a:r>
            <a:r>
              <a:rPr lang="en-US" b="1" i="1" baseline="-25000" dirty="0" err="1"/>
              <a:t>R</a:t>
            </a:r>
            <a:r>
              <a:rPr lang="en-US" b="1" i="1" baseline="30000" dirty="0" err="1"/>
              <a:t>q</a:t>
            </a:r>
            <a:r>
              <a:rPr lang="ru-RU" b="1" i="1" dirty="0"/>
              <a:t> =∆</a:t>
            </a:r>
            <a:r>
              <a:rPr lang="en-US" b="1" i="1" dirty="0"/>
              <a:t>R</a:t>
            </a:r>
            <a:r>
              <a:rPr lang="en-US" b="1" i="1" baseline="-25000" dirty="0"/>
              <a:t>m</a:t>
            </a:r>
            <a:r>
              <a:rPr lang="en-US" i="1" baseline="-25000" dirty="0"/>
              <a:t> </a:t>
            </a:r>
            <a:r>
              <a:rPr lang="en-US" i="1" baseline="30000" dirty="0"/>
              <a:t>q</a:t>
            </a:r>
            <a:r>
              <a:rPr lang="ru-RU" dirty="0"/>
              <a:t> /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0</a:t>
            </a:r>
            <a:endParaRPr lang="en-US" b="1" i="1" baseline="-25000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dirty="0"/>
              <a:t>при изменении удельного расхода материалов:</a:t>
            </a:r>
          </a:p>
          <a:p>
            <a:pPr marL="45720" indent="0">
              <a:buNone/>
            </a:pPr>
            <a:r>
              <a:rPr lang="ru-RU" dirty="0"/>
              <a:t>		</a:t>
            </a:r>
            <a:r>
              <a:rPr lang="ru-RU" b="1" i="1" dirty="0"/>
              <a:t>∆</a:t>
            </a:r>
            <a:r>
              <a:rPr lang="en-US" b="1" i="1" dirty="0" err="1"/>
              <a:t>R</a:t>
            </a:r>
            <a:r>
              <a:rPr lang="en-US" b="1" i="1" baseline="-25000" dirty="0" err="1"/>
              <a:t>m</a:t>
            </a:r>
            <a:r>
              <a:rPr lang="en-US" b="1" i="1" baseline="30000" dirty="0" err="1"/>
              <a:t>m</a:t>
            </a:r>
            <a:r>
              <a:rPr lang="en-US" b="1" i="1" baseline="30000" dirty="0"/>
              <a:t> </a:t>
            </a:r>
            <a:r>
              <a:rPr lang="ru-RU" dirty="0"/>
              <a:t>=</a:t>
            </a:r>
            <a:r>
              <a:rPr lang="ru-RU" baseline="-25000" dirty="0"/>
              <a:t> </a:t>
            </a:r>
            <a:r>
              <a:rPr lang="ru-RU" dirty="0"/>
              <a:t>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1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1</a:t>
            </a:r>
            <a:r>
              <a:rPr lang="ru-RU" b="1" i="1" dirty="0"/>
              <a:t> -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1  </a:t>
            </a:r>
            <a:r>
              <a:rPr lang="ru-RU" dirty="0"/>
              <a:t>   </a:t>
            </a:r>
            <a:r>
              <a:rPr lang="ru-RU" b="1" i="1" dirty="0"/>
              <a:t>     </a:t>
            </a:r>
            <a:r>
              <a:rPr lang="en-US" b="1" i="1" dirty="0" err="1"/>
              <a:t>m</a:t>
            </a:r>
            <a:r>
              <a:rPr lang="en-US" b="1" i="1" baseline="-25000" dirty="0" err="1"/>
              <a:t>R</a:t>
            </a:r>
            <a:r>
              <a:rPr lang="en-US" b="1" i="1" baseline="30000" dirty="0" err="1"/>
              <a:t>m</a:t>
            </a:r>
            <a:r>
              <a:rPr lang="ru-RU" b="1" i="1" dirty="0"/>
              <a:t> =∆</a:t>
            </a:r>
            <a:r>
              <a:rPr lang="en-US" b="1" i="1" dirty="0"/>
              <a:t>R</a:t>
            </a:r>
            <a:r>
              <a:rPr lang="en-US" b="1" i="1" baseline="-25000" dirty="0"/>
              <a:t>m</a:t>
            </a:r>
            <a:r>
              <a:rPr lang="en-US" i="1" baseline="-25000" dirty="0"/>
              <a:t> </a:t>
            </a:r>
            <a:r>
              <a:rPr lang="en-US" i="1" baseline="30000" dirty="0"/>
              <a:t>m</a:t>
            </a:r>
            <a:r>
              <a:rPr lang="ru-RU" dirty="0"/>
              <a:t> / </a:t>
            </a:r>
            <a:r>
              <a:rPr lang="en-US" b="1" i="1" dirty="0">
                <a:sym typeface="Symbol" panose="05050102010706020507" pitchFamily="18" charset="2"/>
              </a:rPr>
              <a:t></a:t>
            </a:r>
            <a:r>
              <a:rPr lang="en-US" b="1" i="1" dirty="0"/>
              <a:t>m</a:t>
            </a:r>
            <a:r>
              <a:rPr lang="ru-RU" b="1" i="1" baseline="-25000" dirty="0"/>
              <a:t>0</a:t>
            </a:r>
            <a:r>
              <a:rPr lang="ru-RU" b="1" i="1" dirty="0"/>
              <a:t> </a:t>
            </a:r>
            <a:r>
              <a:rPr lang="en-US" b="1" i="1" dirty="0"/>
              <a:t>q</a:t>
            </a:r>
            <a:r>
              <a:rPr lang="ru-RU" b="1" i="1" baseline="-25000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41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429555"/>
            <a:ext cx="9872871" cy="466644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удельный расход топлива на локомотивы в поездной работе определяется отношением общего расхода условного топлива к грузообороту брутто:</a:t>
            </a:r>
          </a:p>
          <a:p>
            <a:pPr marL="45720" indent="0"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*1000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10000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10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Удельный расход топлива для локомотивов на прочей работе (одиночное следование, манёвры и прочее) определяется отношением общего расхода условного топлива к пробегу локомотивов: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ts val="200"/>
              </a:lnSpc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Y*1000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lnSpc>
                <a:spcPts val="200"/>
              </a:lnSpc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‾y = -------------------------  =  Y*10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ts val="200"/>
              </a:lnSpc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)/100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ts val="200"/>
              </a:lnSpc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24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378039"/>
            <a:ext cx="9872871" cy="471796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Агрегатная средняя удельного расхода топлива может быть преобразована в среднюю арифметическую:</a:t>
            </a:r>
          </a:p>
          <a:p>
            <a:pPr marL="45720" indent="0"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endPara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vsp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vsp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удельный расход топлива локомотивами соответственно на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тыс.ткм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100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локомотиво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-км  в отдельных видах работы;</a:t>
            </a:r>
          </a:p>
          <a:p>
            <a:pPr marL="45720" indent="0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,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mvspSi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вида работы соответственно в общем объёме грузооборота и  вспомогательном пробеге локомотивов.</a:t>
            </a:r>
          </a:p>
        </p:txBody>
      </p:sp>
    </p:spTree>
    <p:extLst>
      <p:ext uri="{BB962C8B-B14F-4D97-AF65-F5344CB8AC3E}">
        <p14:creationId xmlns:p14="http://schemas.microsoft.com/office/powerpoint/2010/main" val="4225289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746975"/>
            <a:ext cx="9872871" cy="534902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Обобщенную характеристику  степени выполнения норм удельного расхода топлива даёт отношение фактического расхода топлива к расходу топлива по норме на фактический объём работы:</a:t>
            </a:r>
          </a:p>
          <a:p>
            <a:pPr marL="45720" indent="0" algn="ctr"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выполнения норм расхода топлива для работы локомотивов: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 algn="ctr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= [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/10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 /10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]/ [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/10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MS/10</a:t>
            </a:r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 = Y/Y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pPr marL="4572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/10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/10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 топлива на отдельный вид поездной работы (серию локомотива) соответственно фактически и по норме, т;</a:t>
            </a:r>
          </a:p>
          <a:p>
            <a:pPr marL="4572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/10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MS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  <a:r>
              <a:rPr lang="ru-RU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 топлива на отдельные виды работы локомотивов, измеряемые пробегом, соответственно фактически и по норме,</a:t>
            </a:r>
          </a:p>
        </p:txBody>
      </p:sp>
    </p:spTree>
    <p:extLst>
      <p:ext uri="{BB962C8B-B14F-4D97-AF65-F5344CB8AC3E}">
        <p14:creationId xmlns:p14="http://schemas.microsoft.com/office/powerpoint/2010/main" val="31215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584101"/>
            <a:ext cx="9872871" cy="4511899"/>
          </a:xfrm>
        </p:spPr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между числителем и знаменателем показывает величину экономии или перерасхода топлива относительно установленной нормы.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Абсолютный прирост расхода топлива: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Прирост расхода топлива за счёт изменения объёма работы: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Прирост за счёт изменения удельного расхода топлива: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67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статистики материально-технического снабжения на железнодорожном транспорте являются: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918644"/>
              </p:ext>
            </p:extLst>
          </p:nvPr>
        </p:nvGraphicFramePr>
        <p:xfrm>
          <a:off x="940158" y="1803042"/>
          <a:ext cx="10419008" cy="444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9505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показателям статистики материально-технического снабжения относятся: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01178"/>
              </p:ext>
            </p:extLst>
          </p:nvPr>
        </p:nvGraphicFramePr>
        <p:xfrm>
          <a:off x="850006" y="1965959"/>
          <a:ext cx="6001555" cy="4282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8039484"/>
              </p:ext>
            </p:extLst>
          </p:nvPr>
        </p:nvGraphicFramePr>
        <p:xfrm>
          <a:off x="6378585" y="2011679"/>
          <a:ext cx="5112912" cy="4190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7635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721335"/>
              </p:ext>
            </p:extLst>
          </p:nvPr>
        </p:nvGraphicFramePr>
        <p:xfrm>
          <a:off x="1145649" y="1094704"/>
          <a:ext cx="9872871" cy="4808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432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характеристики ритмичности и частоты поставок материалов и топлива определяют средний интервал  ‾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поставками в отчётном периоде: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(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-1),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общая продолжительность календарного периода, дней;</a:t>
            </a: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количество поставок данного вида материалов за отчётный период;</a:t>
            </a:r>
          </a:p>
          <a:p>
            <a:pPr marL="4572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-1) -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интервалов между поставками.</a:t>
            </a:r>
          </a:p>
        </p:txBody>
      </p:sp>
    </p:spTree>
    <p:extLst>
      <p:ext uri="{BB962C8B-B14F-4D97-AF65-F5344CB8AC3E}">
        <p14:creationId xmlns:p14="http://schemas.microsoft.com/office/powerpoint/2010/main" val="231521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0710"/>
              </p:ext>
            </p:extLst>
          </p:nvPr>
        </p:nvGraphicFramePr>
        <p:xfrm>
          <a:off x="1143000" y="609600"/>
          <a:ext cx="9872871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657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184856"/>
            <a:ext cx="9872871" cy="49111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выполнения плана качества поставляемой продукции определяется на основе соотношения цен на материалы разного сорта. Для однородных материалов средняя цена единицы с учётом сортности определяется: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.</a:t>
            </a: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 соотношение средней цены при фактической и плановой структуре даст характеристику выполнения плана качества поставок однородной продукции:</a:t>
            </a:r>
          </a:p>
          <a:p>
            <a:pPr marL="4572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i1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i0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цена материалов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фактически сложившейся структуре поставок;</a:t>
            </a: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же для планируемой структуры поставок.</a:t>
            </a: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191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352282"/>
            <a:ext cx="9872871" cy="474371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разных видов материалов выполнение плана качества поставок определяется сопоставлением стоимости фактического объёма поставок рассчитанного по средним фактическим и плановым ценам отдельных их видов: </a:t>
            </a:r>
          </a:p>
          <a:p>
            <a:pPr marL="4572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1692906"/>
              </p:ext>
            </p:extLst>
          </p:nvPr>
        </p:nvGraphicFramePr>
        <p:xfrm>
          <a:off x="1142999" y="347193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3043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455313"/>
            <a:ext cx="9872871" cy="4640687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запаса материалов на складе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определяется по состоянию на 1-е число каждого месяца на основе данных текущего учёта или инвентаризации. Для характеристики размера запаса за период времени используют показатель «средний запас»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 который рассчитывается по формуле средней хронологической моментного ряда с равными интервалами: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(Z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 + Z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m3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……….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+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2) / (n-1),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уровней ряда.</a:t>
            </a:r>
          </a:p>
        </p:txBody>
      </p:sp>
      <p:graphicFrame>
        <p:nvGraphicFramePr>
          <p:cNvPr id="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368273"/>
              </p:ext>
            </p:extLst>
          </p:nvPr>
        </p:nvGraphicFramePr>
        <p:xfrm>
          <a:off x="399245" y="4790940"/>
          <a:ext cx="11230377" cy="13050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975015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43</TotalTime>
  <Words>1754</Words>
  <Application>Microsoft Office PowerPoint</Application>
  <PresentationFormat>Широкоэкранный</PresentationFormat>
  <Paragraphs>114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Corbel</vt:lpstr>
      <vt:lpstr>Symbol</vt:lpstr>
      <vt:lpstr>Times New Roman</vt:lpstr>
      <vt:lpstr>Базис</vt:lpstr>
      <vt:lpstr>Технико-экономические основы материально-технического снабжения. Показатели финансовой статистики железнодорожного транспорта</vt:lpstr>
      <vt:lpstr>Основными задачами статистики материально-технического снабжения на железнодорожном транспорте являются:</vt:lpstr>
      <vt:lpstr>К основным показателям статистики материально-технического снабжения относятся:</vt:lpstr>
      <vt:lpstr>Презентация PowerPoint</vt:lpstr>
      <vt:lpstr>Для характеристики ритмичности и частоты поставок материалов и топлива определяют средний интервал  ‾t  между поставками в отчётном периоде: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Основными показателями являются: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Технико-экономические основы материально-технического снабжения. Показатели финансовой статистики железнодорожного транспорта</dc:title>
  <dc:creator>Учетная запись Майкрософт</dc:creator>
  <cp:lastModifiedBy>Серикова Олеся Юрьевна</cp:lastModifiedBy>
  <cp:revision>6</cp:revision>
  <dcterms:created xsi:type="dcterms:W3CDTF">2024-01-26T17:53:42Z</dcterms:created>
  <dcterms:modified xsi:type="dcterms:W3CDTF">2024-01-28T07:48:36Z</dcterms:modified>
</cp:coreProperties>
</file>