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74" r:id="rId2"/>
    <p:sldId id="293" r:id="rId3"/>
    <p:sldId id="309" r:id="rId4"/>
    <p:sldId id="308" r:id="rId5"/>
    <p:sldId id="299" r:id="rId6"/>
    <p:sldId id="310" r:id="rId7"/>
    <p:sldId id="300" r:id="rId8"/>
    <p:sldId id="301" r:id="rId9"/>
    <p:sldId id="302" r:id="rId10"/>
    <p:sldId id="303" r:id="rId11"/>
    <p:sldId id="304" r:id="rId12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5024"/>
    <a:srgbClr val="C2E2B0"/>
    <a:srgbClr val="339933"/>
    <a:srgbClr val="000099"/>
    <a:srgbClr val="3366FF"/>
    <a:srgbClr val="57FF57"/>
    <a:srgbClr val="00CC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2007" autoAdjust="0"/>
  </p:normalViewPr>
  <p:slideViewPr>
    <p:cSldViewPr snapToGrid="0">
      <p:cViewPr>
        <p:scale>
          <a:sx n="60" d="100"/>
          <a:sy n="60" d="100"/>
        </p:scale>
        <p:origin x="-1086" y="-246"/>
      </p:cViewPr>
      <p:guideLst>
        <p:guide orient="horz" pos="2132"/>
        <p:guide pos="38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 algn="ctr" rtl="0">
            <a:defRPr lang="ru-RU" sz="2400" b="1" i="0" u="none" strike="noStrike" kern="1200" baseline="0">
              <a:ln>
                <a:solidFill>
                  <a:srgbClr val="345B08"/>
                </a:solidFill>
              </a:ln>
              <a:solidFill>
                <a:srgbClr val="345B08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Восточный полигон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c:spPr>
          </c:dPt>
          <c:dPt>
            <c:idx val="1"/>
            <c:bubble3D val="0"/>
            <c:explosion val="1"/>
            <c:spPr>
              <a:solidFill>
                <a:srgbClr val="345B08"/>
              </a:solidFill>
              <a:ln>
                <a:solidFill>
                  <a:srgbClr val="345B08"/>
                </a:solidFill>
              </a:ln>
            </c:spPr>
          </c:dPt>
          <c:dPt>
            <c:idx val="2"/>
            <c:bubble3D val="0"/>
            <c:spPr>
              <a:solidFill>
                <a:srgbClr val="339933"/>
              </a:solidFill>
              <a:ln>
                <a:solidFill>
                  <a:srgbClr val="339933"/>
                </a:solidFill>
              </a:ln>
            </c:spPr>
          </c:dPt>
          <c:dLbls>
            <c:dLbl>
              <c:idx val="0"/>
              <c:layout>
                <c:manualLayout>
                  <c:x val="5.6544276505964421E-2"/>
                  <c:y val="-9.43743089933127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6.8324334111373675E-2"/>
                  <c:y val="9.02710781675165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8848092168654806E-2"/>
                  <c:y val="-9.84775398191088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Работает</c:v>
                </c:pt>
                <c:pt idx="1">
                  <c:v>Нужно (потребность)</c:v>
                </c:pt>
                <c:pt idx="2">
                  <c:v>Военные железнодорожники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13500</c:v>
                </c:pt>
                <c:pt idx="1">
                  <c:v>30000</c:v>
                </c:pt>
                <c:pt idx="2">
                  <c:v>1800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legend>
      <c:legendPos val="r"/>
      <c:layout>
        <c:manualLayout>
          <c:xMode val="edge"/>
          <c:yMode val="edge"/>
          <c:x val="0.59412656309935163"/>
          <c:y val="0.2650581653279751"/>
          <c:w val="0.39125153678664748"/>
          <c:h val="0.6249457532146722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lang="ru-RU" sz="2400" b="1" i="0" u="none" strike="noStrike" kern="1200" baseline="0">
                <a:ln>
                  <a:solidFill>
                    <a:srgbClr val="345B08"/>
                  </a:solidFill>
                </a:ln>
                <a:solidFill>
                  <a:srgbClr val="345B08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ru-RU" dirty="0"/>
              <a:t>Трудоустройство </a:t>
            </a:r>
            <a:r>
              <a:rPr lang="ru-RU" dirty="0" smtClean="0"/>
              <a:t>студентов ( не работают )</a:t>
            </a:r>
            <a:endParaRPr lang="ru-RU" dirty="0"/>
          </a:p>
        </c:rich>
      </c:tx>
      <c:layout>
        <c:manualLayout>
          <c:xMode val="edge"/>
          <c:yMode val="edge"/>
          <c:x val="2.461761859115788E-2"/>
          <c:y val="2.5727146393540259E-2"/>
        </c:manualLayout>
      </c:layout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Трудоустройство студентов</c:v>
                </c:pt>
              </c:strCache>
            </c:strRef>
          </c:tx>
          <c:dPt>
            <c:idx val="0"/>
            <c:bubble3D val="0"/>
            <c:spPr>
              <a:solidFill>
                <a:srgbClr val="339933"/>
              </a:solidFill>
            </c:spPr>
          </c:dPt>
          <c:dPt>
            <c:idx val="1"/>
            <c:bubble3D val="0"/>
            <c:spPr>
              <a:solidFill>
                <a:schemeClr val="accent6">
                  <a:lumMod val="50000"/>
                </a:schemeClr>
              </a:solidFill>
            </c:spPr>
          </c:dPt>
          <c:dPt>
            <c:idx val="2"/>
            <c:bubble3D val="0"/>
            <c:spPr>
              <a:solidFill>
                <a:srgbClr val="C2E2B0"/>
              </a:solidFill>
            </c:spPr>
          </c:dPt>
          <c:dLbls>
            <c:dLbl>
              <c:idx val="0"/>
              <c:layout>
                <c:manualLayout>
                  <c:x val="8.1021917488530465E-2"/>
                  <c:y val="-7.27728945848582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1021917488530465E-2"/>
                  <c:y val="4.97919805054293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6590543381916987E-2"/>
                  <c:y val="-0.18767746498200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в вузах</c:v>
                </c:pt>
                <c:pt idx="1">
                  <c:v>в колледжах</c:v>
                </c:pt>
                <c:pt idx="2">
                  <c:v>в профессиональных училищах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0.31</c:v>
                </c:pt>
                <c:pt idx="1">
                  <c:v>0.43</c:v>
                </c:pt>
                <c:pt idx="2">
                  <c:v>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legend>
      <c:legendPos val="r"/>
      <c:layout>
        <c:manualLayout>
          <c:xMode val="edge"/>
          <c:yMode val="edge"/>
          <c:x val="0.61781712507400943"/>
          <c:y val="0.23325084934382251"/>
          <c:w val="0.28682350192763562"/>
          <c:h val="0.47209111056190517"/>
        </c:manualLayout>
      </c:layout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Крупнейшие в России онлайн-рекпутеры</c:v>
                </c:pt>
              </c:strCache>
            </c:strRef>
          </c:tx>
          <c:dPt>
            <c:idx val="0"/>
            <c:bubble3D val="0"/>
            <c:spPr>
              <a:solidFill>
                <a:srgbClr val="345B08"/>
              </a:solidFill>
              <a:ln>
                <a:solidFill>
                  <a:srgbClr val="345B08"/>
                </a:solidFill>
              </a:ln>
            </c:spPr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c:spPr>
          </c:dPt>
          <c:dPt>
            <c:idx val="2"/>
            <c:bubble3D val="0"/>
            <c:spPr>
              <a:solidFill>
                <a:srgbClr val="009900"/>
              </a:solidFill>
              <a:ln>
                <a:solidFill>
                  <a:srgbClr val="009900"/>
                </a:solidFill>
              </a:ln>
            </c:spPr>
          </c:dPt>
          <c:dPt>
            <c:idx val="3"/>
            <c:bubble3D val="0"/>
            <c:spPr>
              <a:solidFill>
                <a:srgbClr val="5B692C"/>
              </a:solidFill>
              <a:ln>
                <a:solidFill>
                  <a:srgbClr val="5B692C"/>
                </a:solidFill>
              </a:ln>
            </c:spPr>
          </c:dPt>
          <c:dPt>
            <c:idx val="4"/>
            <c:bubble3D val="0"/>
            <c:spPr>
              <a:solidFill>
                <a:srgbClr val="92D050"/>
              </a:solidFill>
              <a:ln>
                <a:solidFill>
                  <a:srgbClr val="92D050"/>
                </a:solidFill>
              </a:ln>
            </c:spPr>
          </c:dPt>
          <c:dPt>
            <c:idx val="5"/>
            <c:bubble3D val="0"/>
            <c:spPr>
              <a:solidFill>
                <a:srgbClr val="155149"/>
              </a:solidFill>
            </c:spPr>
          </c:dPt>
          <c:dLbls>
            <c:dLbl>
              <c:idx val="0"/>
              <c:layout>
                <c:manualLayout>
                  <c:x val="5.833333333333341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2916666666666665E-2"/>
                  <c:y val="9.3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7.0833333333333331E-2"/>
                  <c:y val="9.37499999999999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8333333333333355E-2"/>
                  <c:y val="-4.6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6666666666666705E-2"/>
                  <c:y val="-7.5000000000000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0833333333333333E-3"/>
                  <c:y val="-8.43749999999999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Лист1!$A$2:$A$7</c:f>
              <c:strCache>
                <c:ptCount val="6"/>
                <c:pt idx="0">
                  <c:v>HeadHunter (hh.ru)</c:v>
                </c:pt>
                <c:pt idx="1">
                  <c:v>Superjob</c:v>
                </c:pt>
                <c:pt idx="2">
                  <c:v>Avito</c:v>
                </c:pt>
                <c:pt idx="3">
                  <c:v>Zarplata.ru</c:v>
                </c:pt>
                <c:pt idx="4">
                  <c:v>Rabota.ru</c:v>
                </c:pt>
                <c:pt idx="5">
                  <c:v>Юла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45</c:v>
                </c:pt>
                <c:pt idx="1">
                  <c:v>19</c:v>
                </c:pt>
                <c:pt idx="2">
                  <c:v>18</c:v>
                </c:pt>
                <c:pt idx="3">
                  <c:v>10</c:v>
                </c:pt>
                <c:pt idx="4">
                  <c:v>6</c:v>
                </c:pt>
                <c:pt idx="5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legend>
      <c:legendPos val="r"/>
      <c:layout/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7576246834965148"/>
          <c:y val="1.7427125114408391E-2"/>
        </c:manualLayout>
      </c:layout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Крупнейшие в России онлайн-рекпутеры</c:v>
                </c:pt>
              </c:strCache>
            </c:strRef>
          </c:tx>
          <c:dPt>
            <c:idx val="0"/>
            <c:bubble3D val="0"/>
            <c:spPr>
              <a:solidFill>
                <a:srgbClr val="345B08"/>
              </a:solidFill>
              <a:ln>
                <a:solidFill>
                  <a:srgbClr val="345B08"/>
                </a:solidFill>
              </a:ln>
            </c:spPr>
          </c:dPt>
          <c:dPt>
            <c:idx val="1"/>
            <c:bubble3D val="0"/>
            <c:spPr>
              <a:solidFill>
                <a:srgbClr val="C2E2B0"/>
              </a:solidFill>
              <a:ln>
                <a:solidFill>
                  <a:srgbClr val="C2E2B0"/>
                </a:solidFill>
              </a:ln>
            </c:spPr>
          </c:dPt>
          <c:dPt>
            <c:idx val="2"/>
            <c:bubble3D val="0"/>
            <c:spPr>
              <a:solidFill>
                <a:srgbClr val="339933"/>
              </a:solidFill>
              <a:ln>
                <a:solidFill>
                  <a:srgbClr val="339933"/>
                </a:solidFill>
              </a:ln>
            </c:spPr>
          </c:dPt>
          <c:dPt>
            <c:idx val="3"/>
            <c:bubble3D val="0"/>
            <c:spPr>
              <a:solidFill>
                <a:srgbClr val="5B692C"/>
              </a:solidFill>
              <a:ln>
                <a:solidFill>
                  <a:srgbClr val="5B692C"/>
                </a:solidFill>
              </a:ln>
            </c:spPr>
          </c:dPt>
          <c:dPt>
            <c:idx val="4"/>
            <c:bubble3D val="0"/>
            <c:spPr>
              <a:solidFill>
                <a:srgbClr val="92D050"/>
              </a:solidFill>
              <a:ln>
                <a:solidFill>
                  <a:srgbClr val="92D050"/>
                </a:solidFill>
              </a:ln>
            </c:spPr>
          </c:dPt>
          <c:dPt>
            <c:idx val="5"/>
            <c:bubble3D val="0"/>
            <c:spPr>
              <a:solidFill>
                <a:srgbClr val="155149"/>
              </a:solidFill>
            </c:spPr>
          </c:dPt>
          <c:dPt>
            <c:idx val="6"/>
            <c:bubble3D val="0"/>
            <c:spPr>
              <a:solidFill>
                <a:srgbClr val="000099"/>
              </a:solidFill>
              <a:ln>
                <a:solidFill>
                  <a:srgbClr val="000099"/>
                </a:solidFill>
              </a:ln>
            </c:spPr>
          </c:dPt>
          <c:dLbls>
            <c:dLbl>
              <c:idx val="0"/>
              <c:layout>
                <c:manualLayout>
                  <c:x val="5.833333333333341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2916666666666665E-2"/>
                  <c:y val="9.3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7.0833333333333331E-2"/>
                  <c:y val="9.37499999999999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8333333333333355E-2"/>
                  <c:y val="-4.6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6666666666666705E-2"/>
                  <c:y val="-7.5000000000000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0833333333333333E-3"/>
                  <c:y val="-8.43749999999999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0833333333333333E-3"/>
                  <c:y val="-0.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Лист1!$A$2:$A$8</c:f>
              <c:strCache>
                <c:ptCount val="7"/>
                <c:pt idx="0">
                  <c:v>HeadHunter (hh.ru)</c:v>
                </c:pt>
                <c:pt idx="1">
                  <c:v>Superjob</c:v>
                </c:pt>
                <c:pt idx="2">
                  <c:v>Avito</c:v>
                </c:pt>
                <c:pt idx="3">
                  <c:v>Zarplata.ru</c:v>
                </c:pt>
                <c:pt idx="4">
                  <c:v>Rabota.ru</c:v>
                </c:pt>
                <c:pt idx="5">
                  <c:v>Юла</c:v>
                </c:pt>
                <c:pt idx="6">
                  <c:v>Мы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40</c:v>
                </c:pt>
                <c:pt idx="1">
                  <c:v>19</c:v>
                </c:pt>
                <c:pt idx="2">
                  <c:v>18</c:v>
                </c:pt>
                <c:pt idx="3">
                  <c:v>10</c:v>
                </c:pt>
                <c:pt idx="4">
                  <c:v>6</c:v>
                </c:pt>
                <c:pt idx="5">
                  <c:v>2</c:v>
                </c:pt>
                <c:pt idx="6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legend>
      <c:legendPos val="r"/>
      <c:layout/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B45C77D5-E8CF-CB8D-E1D3-3C9B375B00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24EF51C-4A43-2E30-D215-A8A943EB048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74B2CFC3-4764-4780-96E7-82B359BF386A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692FA01-AF19-12C3-0B74-9A66C36EE7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954F8A7-E90E-E32F-8BC8-D0EF0E72CB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10117160-DDA9-4CB7-8569-6FCFFD102D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361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9D323F8A-181A-48DB-9F6D-E9C820E98E2A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32" tIns="46566" rIns="93132" bIns="4656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3132" tIns="46566" rIns="93132" bIns="4656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D7F9DE00-DBF0-411D-90E1-2BEEBAECAF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559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DE00-DBF0-411D-90E1-2BEEBAECAFE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944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310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ru-RU" sz="1200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DE00-DBF0-411D-90E1-2BEEBAECAFE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23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DE00-DBF0-411D-90E1-2BEEBAECAFE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025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0CCBA4-1454-B977-019B-7FD91D49B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33C724D-63DD-ED30-60AD-25B1E5883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2E7252E-665E-4B31-31F3-7C9BB615C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C788D-4070-4D74-BFD1-244AED81B9E0}" type="datetime1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6A44F7F-436E-78C6-FD12-A9CE1F402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7609723-51AA-8852-BD9C-CEABC4660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822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78C8B4-4C58-4F17-F178-EAA10F856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980519C-14A1-DF7A-2348-61C186CC2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6F7B4EF-832B-B441-9CA7-F9690F069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97FC4-BF76-4E80-8783-DA75F2E5B25C}" type="datetime1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8981199-2FE4-BB31-726C-47DBC2214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8007FB8-16B1-D78C-21FD-DC8AC8F3D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77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AD8CFE1-8BB0-A2E2-06FB-F316127F57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2D21A24-A6FF-2089-0C4B-C628941A78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96AC138-5D4A-13DF-DB8D-E42A66339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74469-44D3-48EA-B209-C0E7FBEBFEB6}" type="datetime1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AEF72B0-7B42-70B4-FDF0-9FABB1D65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DA55C60-1E19-80EE-DE1B-EDA694DC7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34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8AC858-12A4-A13A-4829-BECDB69D3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93DEA4E-FCE7-8C18-DDAD-E781CF72E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05E3EA0-1FC4-9AA1-54AE-8E7CFE0EC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04885-9ED9-431C-B782-42AF43B0BBDF}" type="datetime1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6E3EDBA-2FD1-BD30-8242-AC00F719E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10F8CEE-1CB0-BDF1-9E12-9BED96264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150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CBEB10-B328-315A-4135-F3189C362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526D64A-7B6C-6063-E837-47CBE47F3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BEEEDC5-EF0C-A277-74E4-6B22788D5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7FD57-2D1E-4AE0-9B04-CA24BF01A9F0}" type="datetime1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3FA42F8-8096-6687-1E33-C195A6B68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44671EA-5FE3-F478-BEEE-401B0EEC4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6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0537B9-16DD-624D-1CBA-BFA795C56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0739AEF-9C66-DCDC-2AEA-7136A8569D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7A30AAB-9E02-9817-9BB8-19FFEEE75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E257FC4-3810-8A92-D345-CB2C25FC3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E965-9C68-4A46-A978-25CF822C615B}" type="datetime1">
              <a:rPr lang="ru-RU" smtClean="0"/>
              <a:t>29.11.2022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56F8940-CAE5-2576-4CC2-816973357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C5243E3-4803-27A4-E911-DCE7E12CF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527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E887E2-EA85-418C-51D6-186450EA2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7A87F08-5E72-0297-4679-25F7A9F6F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DF6BFBC-FB3F-0DA1-7B07-BD8BB4803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93D0832-48DD-9C14-DACC-5373D8759D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CDC3FC2-F2A0-7903-5ECC-8042FBBF1F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33128F0-60DF-8B43-3DC1-BFC5CA30F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ED207-45DD-42F4-875E-07B8A46D7EC8}" type="datetime1">
              <a:rPr lang="ru-RU" smtClean="0"/>
              <a:t>29.11.2022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05F3806-1B13-CDEF-80F8-D512B9481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A7C1BE2-3ACF-94B2-06BB-E4946E920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780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14BFC8-6EA7-3CD7-5DAC-C4440BF91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72528C9-8B6F-3A0B-7363-D9E9C3EE8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EA09C-6643-4B58-A7CC-641898EA7747}" type="datetime1">
              <a:rPr lang="ru-RU" smtClean="0"/>
              <a:t>29.11.2022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C35C45A-7BC0-CCA9-0919-052AE603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05A3EA0-717A-0179-0903-D44DD7040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107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91EB00D-DFAB-461D-0130-FA8CC7DB4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7A1DC-FC1C-478A-A24D-B0662473ABDE}" type="datetime1">
              <a:rPr lang="ru-RU" smtClean="0"/>
              <a:t>29.11.2022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08AA204-3B47-40DB-0A3E-FA05BFCD0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9DA35F3-C2CA-B602-8F7D-0F7573216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834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5EB92D-5F50-67AE-AEE4-A66ED605F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D946C57-B06B-F8D4-DEAD-BB0C5BBE6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C117297-DC2A-4D0E-6063-2C7416E49E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BBE9144-0798-E9F0-8386-8CECD79E4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0DD25-B63E-47B3-89BD-A96EC9661866}" type="datetime1">
              <a:rPr lang="ru-RU" smtClean="0"/>
              <a:t>29.11.2022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575414D-826B-CED0-DC01-EE90E925B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C8E8C11-F37F-28B6-F903-C371B1278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830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517E43-7BF2-1FD3-33E1-DF2E225F0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46B628B-3824-96EC-1A63-7925DF9BA5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E4A6E62-1F8E-2782-D061-433A87AEE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9C9CDD6-5693-C4B1-0416-5E6B53F2C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6DD3-FFBE-4B16-9FFF-94DCD5E1B3CD}" type="datetime1">
              <a:rPr lang="ru-RU" smtClean="0"/>
              <a:t>29.11.2022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2A21D2C-F6C6-E222-9C40-0FC47789F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8F6EAAB-A3B4-5DCF-AE29-78512EA5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174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BD6FBF-C81D-1F90-5040-EEAE58131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986A17D-9B78-DAD3-B919-EDC6F47F8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A98FBFE-D300-B771-AA42-CE2E5DD82E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02F5D-D763-497D-82A5-62508E9F554A}" type="datetime1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F5F83C2-A35B-DE1B-BF62-1BE0AEBBE0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8D58C1-AFF7-FA77-41FE-3A08A49E0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08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jpe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7.png"/><Relationship Id="rId3" Type="http://schemas.openxmlformats.org/officeDocument/2006/relationships/image" Target="../media/image8.svg"/><Relationship Id="rId7" Type="http://schemas.microsoft.com/office/2007/relationships/hdphoto" Target="../media/hdphoto20.wdp"/><Relationship Id="rId12" Type="http://schemas.microsoft.com/office/2007/relationships/hdphoto" Target="../media/hdphoto2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6.png"/><Relationship Id="rId5" Type="http://schemas.microsoft.com/office/2007/relationships/hdphoto" Target="../media/hdphoto19.wdp"/><Relationship Id="rId10" Type="http://schemas.openxmlformats.org/officeDocument/2006/relationships/image" Target="../media/image35.png"/><Relationship Id="rId4" Type="http://schemas.openxmlformats.org/officeDocument/2006/relationships/image" Target="../media/image32.png"/><Relationship Id="rId9" Type="http://schemas.microsoft.com/office/2007/relationships/hdphoto" Target="../media/hdphoto21.wdp"/><Relationship Id="rId14" Type="http://schemas.microsoft.com/office/2007/relationships/hdphoto" Target="../media/hdphoto23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8.svg"/><Relationship Id="rId7" Type="http://schemas.microsoft.com/office/2007/relationships/hdphoto" Target="../media/hdphoto2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chart" Target="../charts/chart1.xml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7.wdp"/><Relationship Id="rId18" Type="http://schemas.microsoft.com/office/2007/relationships/hdphoto" Target="../media/hdphoto9.wdp"/><Relationship Id="rId3" Type="http://schemas.openxmlformats.org/officeDocument/2006/relationships/image" Target="../media/image8.svg"/><Relationship Id="rId21" Type="http://schemas.openxmlformats.org/officeDocument/2006/relationships/image" Target="../media/image20.png"/><Relationship Id="rId7" Type="http://schemas.microsoft.com/office/2007/relationships/hdphoto" Target="../media/hdphoto4.wdp"/><Relationship Id="rId12" Type="http://schemas.openxmlformats.org/officeDocument/2006/relationships/image" Target="../media/image15.png"/><Relationship Id="rId17" Type="http://schemas.openxmlformats.org/officeDocument/2006/relationships/image" Target="../media/image18.png"/><Relationship Id="rId2" Type="http://schemas.openxmlformats.org/officeDocument/2006/relationships/image" Target="../media/image7.png"/><Relationship Id="rId16" Type="http://schemas.microsoft.com/office/2007/relationships/hdphoto" Target="../media/hdphoto8.wdp"/><Relationship Id="rId20" Type="http://schemas.microsoft.com/office/2007/relationships/hdphoto" Target="../media/hdphoto10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microsoft.com/office/2007/relationships/hdphoto" Target="../media/hdphoto6.wdp"/><Relationship Id="rId5" Type="http://schemas.microsoft.com/office/2007/relationships/hdphoto" Target="../media/hdphoto3.wdp"/><Relationship Id="rId15" Type="http://schemas.openxmlformats.org/officeDocument/2006/relationships/image" Target="../media/image17.png"/><Relationship Id="rId10" Type="http://schemas.openxmlformats.org/officeDocument/2006/relationships/image" Target="../media/image14.png"/><Relationship Id="rId19" Type="http://schemas.openxmlformats.org/officeDocument/2006/relationships/image" Target="../media/image19.png"/><Relationship Id="rId4" Type="http://schemas.openxmlformats.org/officeDocument/2006/relationships/image" Target="../media/image11.png"/><Relationship Id="rId9" Type="http://schemas.microsoft.com/office/2007/relationships/hdphoto" Target="../media/hdphoto5.wdp"/><Relationship Id="rId14" Type="http://schemas.openxmlformats.org/officeDocument/2006/relationships/image" Target="../media/image16.png"/><Relationship Id="rId22" Type="http://schemas.microsoft.com/office/2007/relationships/hdphoto" Target="../media/hdphoto1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superjob.ru/" TargetMode="External"/><Relationship Id="rId5" Type="http://schemas.openxmlformats.org/officeDocument/2006/relationships/hyperlink" Target="http://hh.ru/" TargetMode="External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16.wdp"/><Relationship Id="rId3" Type="http://schemas.openxmlformats.org/officeDocument/2006/relationships/image" Target="../media/image8.svg"/><Relationship Id="rId7" Type="http://schemas.microsoft.com/office/2007/relationships/hdphoto" Target="../media/hdphoto13.wdp"/><Relationship Id="rId12" Type="http://schemas.openxmlformats.org/officeDocument/2006/relationships/image" Target="../media/image29.png"/><Relationship Id="rId17" Type="http://schemas.microsoft.com/office/2007/relationships/hdphoto" Target="../media/hdphoto18.wdp"/><Relationship Id="rId2" Type="http://schemas.openxmlformats.org/officeDocument/2006/relationships/image" Target="../media/image7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microsoft.com/office/2007/relationships/hdphoto" Target="../media/hdphoto15.wdp"/><Relationship Id="rId5" Type="http://schemas.microsoft.com/office/2007/relationships/hdphoto" Target="../media/hdphoto12.wdp"/><Relationship Id="rId15" Type="http://schemas.microsoft.com/office/2007/relationships/hdphoto" Target="../media/hdphoto17.wdp"/><Relationship Id="rId10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microsoft.com/office/2007/relationships/hdphoto" Target="../media/hdphoto14.wdp"/><Relationship Id="rId1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2C77C4ED-008A-1231-EA28-82A35E3130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71540" t="60107" r="5845" b="22243"/>
          <a:stretch/>
        </p:blipFill>
        <p:spPr>
          <a:xfrm>
            <a:off x="488636" y="6049778"/>
            <a:ext cx="1252024" cy="54935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AD6626FE-9431-2C63-2DCB-7C7B9D5948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t="27854" r="8547" b="27627"/>
          <a:stretch/>
        </p:blipFill>
        <p:spPr>
          <a:xfrm>
            <a:off x="2019017" y="6035711"/>
            <a:ext cx="1983546" cy="603688"/>
          </a:xfrm>
          <a:prstGeom prst="rect">
            <a:avLst/>
          </a:prstGeom>
        </p:spPr>
      </p:pic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xmlns="" id="{437C0E96-4BA9-AF77-7C83-8436904B023F}"/>
              </a:ext>
            </a:extLst>
          </p:cNvPr>
          <p:cNvCxnSpPr/>
          <p:nvPr/>
        </p:nvCxnSpPr>
        <p:spPr>
          <a:xfrm>
            <a:off x="488636" y="5871807"/>
            <a:ext cx="115636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CCE0137B-14C0-BBA4-8FF1-071D77B758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0" t="27961" r="9180" b="30500"/>
          <a:stretch/>
        </p:blipFill>
        <p:spPr>
          <a:xfrm>
            <a:off x="4335376" y="6114581"/>
            <a:ext cx="1582842" cy="53960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1EFBB050-A9FB-6C49-64FD-9E0C482ECD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"/>
          <a:stretch/>
        </p:blipFill>
        <p:spPr>
          <a:xfrm>
            <a:off x="6341345" y="6032723"/>
            <a:ext cx="2135112" cy="7441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8893DB3C-B0D6-3442-2880-56DDC4B3A21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3" t="33231" r="18083" b="27590"/>
          <a:stretch/>
        </p:blipFill>
        <p:spPr>
          <a:xfrm>
            <a:off x="9033171" y="6070521"/>
            <a:ext cx="1386918" cy="62772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9E48066B-99DD-3E0C-1843-D41F3F3C04C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87"/>
          <a:stretch/>
        </p:blipFill>
        <p:spPr>
          <a:xfrm>
            <a:off x="10843216" y="5917584"/>
            <a:ext cx="874647" cy="839941"/>
          </a:xfrm>
          <a:prstGeom prst="rect">
            <a:avLst/>
          </a:prstGeom>
        </p:spPr>
      </p:pic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790" b="100000" l="4143" r="99857">
                        <a14:foregroundMark x1="44000" y1="13090" x2="44000" y2="13090"/>
                        <a14:foregroundMark x1="49857" y1="15880" x2="49857" y2="15880"/>
                        <a14:foregroundMark x1="76143" y1="15880" x2="76143" y2="15880"/>
                        <a14:foregroundMark x1="72429" y1="59442" x2="72429" y2="59442"/>
                        <a14:foregroundMark x1="70000" y1="66738" x2="70000" y2="66738"/>
                        <a14:foregroundMark x1="71429" y1="77039" x2="71429" y2="77039"/>
                        <a14:foregroundMark x1="67429" y1="88627" x2="67429" y2="88627"/>
                        <a14:foregroundMark x1="16286" y1="93777" x2="16286" y2="93777"/>
                        <a14:foregroundMark x1="19000" y1="82403" x2="19000" y2="82403"/>
                        <a14:foregroundMark x1="18571" y1="72532" x2="18571" y2="72532"/>
                        <a14:foregroundMark x1="23857" y1="96567" x2="23857" y2="96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50" y="2569955"/>
            <a:ext cx="5476752" cy="3293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Заголовок 1"/>
          <p:cNvSpPr>
            <a:spLocks noGrp="1"/>
          </p:cNvSpPr>
          <p:nvPr>
            <p:ph type="ctrTitle"/>
          </p:nvPr>
        </p:nvSpPr>
        <p:spPr>
          <a:xfrm>
            <a:off x="381582" y="1026488"/>
            <a:ext cx="4187506" cy="1332148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ln>
                  <a:solidFill>
                    <a:srgbClr val="345B08"/>
                  </a:solidFill>
                </a:ln>
                <a:solidFill>
                  <a:srgbClr val="345B08"/>
                </a:solidFill>
                <a:latin typeface="Times New Roman" pitchFamily="18" charset="0"/>
                <a:cs typeface="Times New Roman" pitchFamily="18" charset="0"/>
              </a:rPr>
              <a:t>Система автоматизации рекрутмента «Рекрутрейт», </a:t>
            </a:r>
            <a:r>
              <a:rPr lang="ru-RU" sz="2800" dirty="0" smtClean="0">
                <a:ln>
                  <a:solidFill>
                    <a:srgbClr val="345B08"/>
                  </a:solidFill>
                </a:ln>
                <a:solidFill>
                  <a:srgbClr val="345B08"/>
                </a:solidFill>
                <a:latin typeface="Times New Roman" pitchFamily="18" charset="0"/>
                <a:cs typeface="Times New Roman" pitchFamily="18" charset="0"/>
              </a:rPr>
              <a:t>HRM-платформа</a:t>
            </a:r>
            <a:endParaRPr lang="ru-RU" sz="2800" dirty="0">
              <a:ln>
                <a:solidFill>
                  <a:srgbClr val="345B08"/>
                </a:solidFill>
              </a:ln>
              <a:solidFill>
                <a:srgbClr val="345B0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77414" y="2268667"/>
            <a:ext cx="699808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Агрегатор- помогает студентам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быть более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конкурентоспособными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рынке труда, а работодателям закрыть потребность в молодых специалистах, увеличение продуктивности и эффективности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найма,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для вузов рейтинг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трудоустройства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 rot="21254819">
            <a:off x="6035659" y="3999404"/>
            <a:ext cx="3411509" cy="1432115"/>
          </a:xfrm>
          <a:prstGeom prst="ellipse">
            <a:avLst/>
          </a:prstGeom>
          <a:noFill/>
          <a:ln>
            <a:solidFill>
              <a:srgbClr val="345B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6298983" y="4361358"/>
            <a:ext cx="30325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Простое решение сложных проблем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4-конечная звезда 30"/>
          <p:cNvSpPr/>
          <p:nvPr/>
        </p:nvSpPr>
        <p:spPr>
          <a:xfrm>
            <a:off x="8935990" y="3996120"/>
            <a:ext cx="230119" cy="247498"/>
          </a:xfrm>
          <a:prstGeom prst="star4">
            <a:avLst/>
          </a:prstGeom>
          <a:solidFill>
            <a:srgbClr val="345B08"/>
          </a:solidFill>
          <a:ln>
            <a:solidFill>
              <a:srgbClr val="345B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9" name="Скругленная соединительная линия 48"/>
          <p:cNvCxnSpPr/>
          <p:nvPr/>
        </p:nvCxnSpPr>
        <p:spPr>
          <a:xfrm>
            <a:off x="4572000" y="1545940"/>
            <a:ext cx="1044000" cy="756000"/>
          </a:xfrm>
          <a:prstGeom prst="curvedConnector2">
            <a:avLst/>
          </a:prstGeom>
          <a:ln w="28575">
            <a:solidFill>
              <a:srgbClr val="345B0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4-конечная звезда 26"/>
          <p:cNvSpPr/>
          <p:nvPr/>
        </p:nvSpPr>
        <p:spPr>
          <a:xfrm>
            <a:off x="6504898" y="5222556"/>
            <a:ext cx="115059" cy="169495"/>
          </a:xfrm>
          <a:prstGeom prst="star4">
            <a:avLst/>
          </a:prstGeom>
          <a:solidFill>
            <a:srgbClr val="345B08"/>
          </a:solidFill>
          <a:ln>
            <a:solidFill>
              <a:srgbClr val="345B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067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1048C2A-C06E-412E-8756-CA887A186BCA}"/>
              </a:ext>
            </a:extLst>
          </p:cNvPr>
          <p:cNvSpPr txBox="1"/>
          <p:nvPr/>
        </p:nvSpPr>
        <p:spPr>
          <a:xfrm flipH="1">
            <a:off x="3411522" y="1436964"/>
            <a:ext cx="22324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n>
                  <a:solidFill>
                    <a:srgbClr val="345B08"/>
                  </a:solidFill>
                </a:ln>
                <a:solidFill>
                  <a:srgbClr val="345B08"/>
                </a:solidFill>
                <a:latin typeface="Times New Roman" pitchFamily="18" charset="0"/>
                <a:cs typeface="Times New Roman" pitchFamily="18" charset="0"/>
              </a:rPr>
              <a:t>Команда</a:t>
            </a:r>
          </a:p>
        </p:txBody>
      </p:sp>
      <p:sp>
        <p:nvSpPr>
          <p:cNvPr id="13" name="Номер слайда 6">
            <a:extLst>
              <a:ext uri="{FF2B5EF4-FFF2-40B4-BE49-F238E27FC236}">
                <a16:creationId xmlns:a16="http://schemas.microsoft.com/office/drawing/2014/main" xmlns="" id="{A239D705-F157-44A4-BEBD-F903AF883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10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831015" y="1913604"/>
            <a:ext cx="51922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Абжалимова Анжелика Амировна координатор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Руководитель проекта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72649" y="4092436"/>
            <a:ext cx="46193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Анищенко Анна Сергеевна</a:t>
            </a:r>
          </a:p>
          <a:p>
            <a:pPr lvl="0" algn="ctr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дипломат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04069" y="3356155"/>
            <a:ext cx="48149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Михайлова Анастасия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Денисовна исполнитель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4121" y="5531606"/>
            <a:ext cx="4381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Филипцева Мария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Алексеевна 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генератор идей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511" b="97864" l="8748" r="825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11" y="2766636"/>
            <a:ext cx="965537" cy="1886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40" b="96700" l="9259" r="100000">
                        <a14:foregroundMark x1="58333" y1="10561" x2="58333" y2="10561"/>
                        <a14:foregroundMark x1="63889" y1="15182" x2="63889" y2="15182"/>
                        <a14:foregroundMark x1="46296" y1="16172" x2="46296" y2="16172"/>
                        <a14:foregroundMark x1="43519" y1="18812" x2="43519" y2="18812"/>
                        <a14:foregroundMark x1="37963" y1="10891" x2="37963" y2="10891"/>
                        <a14:foregroundMark x1="57407" y1="23762" x2="57407" y2="23762"/>
                        <a14:foregroundMark x1="56481" y1="19802" x2="56481" y2="19802"/>
                        <a14:foregroundMark x1="59259" y1="26733" x2="59259" y2="26733"/>
                        <a14:foregroundMark x1="48148" y1="26733" x2="48148" y2="26733"/>
                        <a14:foregroundMark x1="36111" y1="27723" x2="36111" y2="27723"/>
                        <a14:foregroundMark x1="37037" y1="34983" x2="36111" y2="35644"/>
                        <a14:foregroundMark x1="44444" y1="36964" x2="44444" y2="36964"/>
                        <a14:foregroundMark x1="44444" y1="31683" x2="44444" y2="31683"/>
                        <a14:foregroundMark x1="63889" y1="33003" x2="66667" y2="33003"/>
                        <a14:foregroundMark x1="72222" y1="34653" x2="72222" y2="34653"/>
                        <a14:foregroundMark x1="76852" y1="37954" x2="76852" y2="37954"/>
                        <a14:foregroundMark x1="85185" y1="41914" x2="85185" y2="41914"/>
                        <a14:foregroundMark x1="34259" y1="29043" x2="34259" y2="29043"/>
                        <a14:foregroundMark x1="27778" y1="37624" x2="27778" y2="38614"/>
                        <a14:foregroundMark x1="29630" y1="41584" x2="29630" y2="42574"/>
                        <a14:foregroundMark x1="54630" y1="91749" x2="54630" y2="91749"/>
                        <a14:foregroundMark x1="48148" y1="91749" x2="48148" y2="91749"/>
                        <a14:foregroundMark x1="77778" y1="89769" x2="77778" y2="897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272" y="4270866"/>
            <a:ext cx="623887" cy="1750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0120" b="100000" l="6780" r="868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367" y="3010730"/>
            <a:ext cx="1678336" cy="236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0" y="1389933"/>
            <a:ext cx="1253468" cy="1774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85" b="98654" l="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00" y="975089"/>
            <a:ext cx="2276650" cy="1315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549" y="5368230"/>
            <a:ext cx="7116749" cy="1790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722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1048C2A-C06E-412E-8756-CA887A186BCA}"/>
              </a:ext>
            </a:extLst>
          </p:cNvPr>
          <p:cNvSpPr txBox="1"/>
          <p:nvPr/>
        </p:nvSpPr>
        <p:spPr>
          <a:xfrm flipH="1">
            <a:off x="356256" y="1046633"/>
            <a:ext cx="674048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b="1" dirty="0" smtClean="0">
                <a:ln>
                  <a:solidFill>
                    <a:srgbClr val="345B08"/>
                  </a:solidFill>
                </a:ln>
                <a:solidFill>
                  <a:srgbClr val="345B08"/>
                </a:solidFill>
                <a:latin typeface="Times New Roman" pitchFamily="18" charset="0"/>
                <a:cs typeface="Times New Roman" pitchFamily="18" charset="0"/>
              </a:rPr>
              <a:t>Визитка</a:t>
            </a:r>
            <a:endParaRPr lang="ru-RU" sz="3400" b="1" dirty="0">
              <a:ln>
                <a:solidFill>
                  <a:srgbClr val="345B08"/>
                </a:solidFill>
              </a:ln>
              <a:solidFill>
                <a:srgbClr val="345B08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400" b="1" dirty="0">
              <a:ln>
                <a:solidFill>
                  <a:srgbClr val="345B08"/>
                </a:solidFill>
              </a:ln>
              <a:solidFill>
                <a:srgbClr val="345B0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xmlns="" id="{74CD73C0-C801-473E-A4EC-594BCF736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11</a:t>
            </a:fld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33825" r="12064" b="33088"/>
          <a:stretch/>
        </p:blipFill>
        <p:spPr bwMode="auto">
          <a:xfrm>
            <a:off x="4057362" y="994419"/>
            <a:ext cx="5609710" cy="1614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8046" y="2577384"/>
            <a:ext cx="115159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Система автоматизации рекрутмента «Рекрутрейт»,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агрегатор,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который направлен на поиск, отбор и подбор персонала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80975" y="5422078"/>
            <a:ext cx="48131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Абжалимова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Анжелика</a:t>
            </a:r>
          </a:p>
          <a:p>
            <a:pPr algn="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выступающий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322" y="3055946"/>
            <a:ext cx="2259069" cy="2233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78" b="98817" l="8553" r="75000">
                        <a14:foregroundMark x1="33882" y1="16174" x2="33882" y2="16174"/>
                        <a14:foregroundMark x1="36020" y1="15187" x2="36020" y2="151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832" y="3613339"/>
            <a:ext cx="3697012" cy="308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574" y="3701343"/>
            <a:ext cx="3812410" cy="256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446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DCC73C5-EC1E-AA4C-D17F-8276F7462C0F}"/>
              </a:ext>
            </a:extLst>
          </p:cNvPr>
          <p:cNvSpPr txBox="1"/>
          <p:nvPr/>
        </p:nvSpPr>
        <p:spPr>
          <a:xfrm flipH="1">
            <a:off x="344734" y="1094369"/>
            <a:ext cx="560612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b="1" dirty="0">
                <a:ln>
                  <a:solidFill>
                    <a:srgbClr val="345B08"/>
                  </a:solidFill>
                </a:ln>
                <a:solidFill>
                  <a:srgbClr val="345B08"/>
                </a:solidFill>
                <a:latin typeface="Times New Roman" pitchFamily="18" charset="0"/>
                <a:cs typeface="Times New Roman" pitchFamily="18" charset="0"/>
              </a:rPr>
              <a:t>Проблема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C09B28D-9A07-4896-8A98-B5ED328D3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2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7715" y="1725054"/>
            <a:ext cx="55613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Проблемы потенциальных заказчиков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кадрового голода среди работодателей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низкого трудоустройства среди студентов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высокие временные затраты среди HR-менеджеров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8654" y="5224109"/>
            <a:ext cx="58782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Какие проблемы решаем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проблема высоких затрат на привлечение кандидатов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агрегатор сокращает затраты такой единицы как человек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сокращение затрат на время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52756750"/>
              </p:ext>
            </p:extLst>
          </p:nvPr>
        </p:nvGraphicFramePr>
        <p:xfrm>
          <a:off x="6469967" y="3762878"/>
          <a:ext cx="5390466" cy="3095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154" b="94615" l="2182" r="98182">
                        <a14:foregroundMark x1="45636" y1="62051" x2="45636" y2="62051"/>
                        <a14:foregroundMark x1="44182" y1="60000" x2="44182" y2="60000"/>
                        <a14:foregroundMark x1="72727" y1="53077" x2="73091" y2="52821"/>
                        <a14:foregroundMark x1="66909" y1="54615" x2="67455" y2="53846"/>
                        <a14:foregroundMark x1="68545" y1="53333" x2="68545" y2="53333"/>
                        <a14:foregroundMark x1="23636" y1="42821" x2="23636" y2="42821"/>
                        <a14:foregroundMark x1="10909" y1="59231" x2="10909" y2="592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44" y="2325218"/>
            <a:ext cx="4960047" cy="351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016851747"/>
              </p:ext>
            </p:extLst>
          </p:nvPr>
        </p:nvGraphicFramePr>
        <p:xfrm>
          <a:off x="4945572" y="953973"/>
          <a:ext cx="6429379" cy="2961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01877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xmlns="" id="{5A6660CA-AC7D-42B6-96A7-0E64C75B7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3</a:t>
            </a:fld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416" y="1737924"/>
            <a:ext cx="9889533" cy="4929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51520" y="1162145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>
                  <a:solidFill>
                    <a:srgbClr val="345B08"/>
                  </a:solidFill>
                </a:ln>
                <a:solidFill>
                  <a:srgbClr val="345B08"/>
                </a:solidFill>
                <a:latin typeface="Times New Roman" pitchFamily="18" charset="0"/>
                <a:cs typeface="Times New Roman" pitchFamily="18" charset="0"/>
              </a:rPr>
              <a:t>Технология</a:t>
            </a:r>
            <a:endParaRPr lang="ru-RU" sz="3200" dirty="0">
              <a:ln>
                <a:solidFill>
                  <a:srgbClr val="345B08"/>
                </a:solidFill>
              </a:ln>
              <a:solidFill>
                <a:srgbClr val="345B0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61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xmlns="" id="{E72289DF-C40D-460C-8CE3-64967061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4</a:t>
            </a:fld>
            <a:endParaRPr lang="ru-RU" dirty="0"/>
          </a:p>
        </p:txBody>
      </p:sp>
      <p:grpSp>
        <p:nvGrpSpPr>
          <p:cNvPr id="31" name="Группа 30"/>
          <p:cNvGrpSpPr/>
          <p:nvPr/>
        </p:nvGrpSpPr>
        <p:grpSpPr>
          <a:xfrm>
            <a:off x="320851" y="1381997"/>
            <a:ext cx="11626153" cy="5352122"/>
            <a:chOff x="-247636" y="483890"/>
            <a:chExt cx="13514018" cy="6588047"/>
          </a:xfrm>
        </p:grpSpPr>
        <p:sp>
          <p:nvSpPr>
            <p:cNvPr id="32" name="TextBox 31"/>
            <p:cNvSpPr txBox="1"/>
            <p:nvPr/>
          </p:nvSpPr>
          <p:spPr>
            <a:xfrm>
              <a:off x="143339" y="2822478"/>
              <a:ext cx="4134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ln>
                    <a:solidFill>
                      <a:srgbClr val="345B08"/>
                    </a:solidFill>
                  </a:ln>
                  <a:solidFill>
                    <a:srgbClr val="345B08"/>
                  </a:solidFill>
                  <a:latin typeface="Times New Roman" pitchFamily="18" charset="0"/>
                  <a:cs typeface="Times New Roman" pitchFamily="18" charset="0"/>
                </a:rPr>
                <a:t>Агрегатор включает</a:t>
              </a:r>
              <a:r>
                <a:rPr lang="en-US" sz="3200" b="1" dirty="0" smtClean="0">
                  <a:ln>
                    <a:solidFill>
                      <a:srgbClr val="345B08"/>
                    </a:solidFill>
                  </a:ln>
                  <a:solidFill>
                    <a:srgbClr val="345B08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endParaRPr lang="ru-RU" sz="3200" b="1" dirty="0">
                <a:ln>
                  <a:solidFill>
                    <a:srgbClr val="345B08"/>
                  </a:solidFill>
                </a:ln>
                <a:solidFill>
                  <a:srgbClr val="345B08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-19287" y="551295"/>
              <a:ext cx="6096005" cy="92333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ВУЗы,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СУЗы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хотят повысить рейтинг трудоустройства и </a:t>
              </a: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помочь 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студентам </a:t>
              </a: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получить 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качественную стажировку, но не знают, как…</a:t>
              </a: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1802722" y="1624352"/>
              <a:ext cx="567156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Работодатели нуждаются в специализированных сотрудниках и в снижение текучести кадров на предприятии</a:t>
              </a: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7255566" y="483890"/>
              <a:ext cx="330198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Работают в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агрегаторе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, без лишних посредников</a:t>
              </a:r>
            </a:p>
          </p:txBody>
        </p:sp>
        <p:pic>
          <p:nvPicPr>
            <p:cNvPr id="36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175" b="100000" l="7830" r="95973">
                          <a14:foregroundMark x1="68568" y1="5662" x2="68568" y2="5662"/>
                          <a14:foregroundMark x1="67897" y1="19765" x2="67897" y2="197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40" t="3000" r="24082"/>
            <a:stretch/>
          </p:blipFill>
          <p:spPr bwMode="auto">
            <a:xfrm>
              <a:off x="603316" y="1680022"/>
              <a:ext cx="912254" cy="12896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" name="Picture 3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22556" r="7633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62" r="22833"/>
            <a:stretch/>
          </p:blipFill>
          <p:spPr bwMode="auto">
            <a:xfrm>
              <a:off x="6487429" y="777717"/>
              <a:ext cx="810599" cy="7837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" name="Picture 5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8800" b="80500" l="10400" r="90667">
                          <a14:foregroundMark x1="39467" y1="53900" x2="39467" y2="53900"/>
                          <a14:foregroundMark x1="48533" y1="61500" x2="48533" y2="61500"/>
                          <a14:foregroundMark x1="65067" y1="65300" x2="65067" y2="65300"/>
                          <a14:foregroundMark x1="48267" y1="68000" x2="48267" y2="68000"/>
                          <a14:foregroundMark x1="43067" y1="65300" x2="43067" y2="65300"/>
                          <a14:foregroundMark x1="76800" y1="68400" x2="76800" y2="68400"/>
                          <a14:foregroundMark x1="59067" y1="71100" x2="59067" y2="71100"/>
                          <a14:foregroundMark x1="46000" y1="67000" x2="46000" y2="67000"/>
                          <a14:foregroundMark x1="22133" y1="54500" x2="22133" y2="54500"/>
                          <a14:foregroundMark x1="27600" y1="55900" x2="27600" y2="55900"/>
                          <a14:foregroundMark x1="56400" y1="36100" x2="56400" y2="36100"/>
                          <a14:foregroundMark x1="64800" y1="46100" x2="64800" y2="46100"/>
                          <a14:foregroundMark x1="64800" y1="46100" x2="64800" y2="46100"/>
                          <a14:foregroundMark x1="68667" y1="39400" x2="68667" y2="39400"/>
                          <a14:foregroundMark x1="49867" y1="40400" x2="49867" y2="40400"/>
                          <a14:foregroundMark x1="26133" y1="58400" x2="26133" y2="58400"/>
                          <a14:foregroundMark x1="51200" y1="69800" x2="51200" y2="69800"/>
                          <a14:foregroundMark x1="37333" y1="51000" x2="38667" y2="50200"/>
                          <a14:foregroundMark x1="48533" y1="49200" x2="48533" y2="49200"/>
                          <a14:foregroundMark x1="60000" y1="42100" x2="60000" y2="42100"/>
                          <a14:foregroundMark x1="67867" y1="56400" x2="67867" y2="56400"/>
                          <a14:foregroundMark x1="73600" y1="57000" x2="73600" y2="57000"/>
                          <a14:foregroundMark x1="77600" y1="59600" x2="77600" y2="59600"/>
                          <a14:foregroundMark x1="79600" y1="60000" x2="79200" y2="59200"/>
                          <a14:foregroundMark x1="77333" y1="53500" x2="77333" y2="53500"/>
                          <a14:foregroundMark x1="77333" y1="48000" x2="77333" y2="48000"/>
                          <a14:foregroundMark x1="74933" y1="44100" x2="74933" y2="44100"/>
                          <a14:foregroundMark x1="70267" y1="39800" x2="70267" y2="39800"/>
                          <a14:foregroundMark x1="60800" y1="35300" x2="60800" y2="353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08" t="19063" r="8482" b="19267"/>
            <a:stretch/>
          </p:blipFill>
          <p:spPr bwMode="auto">
            <a:xfrm>
              <a:off x="10371103" y="566407"/>
              <a:ext cx="1470068" cy="11136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9" name="Стрелка вправо 38"/>
            <p:cNvSpPr/>
            <p:nvPr/>
          </p:nvSpPr>
          <p:spPr>
            <a:xfrm>
              <a:off x="7577362" y="1395633"/>
              <a:ext cx="2658391" cy="165784"/>
            </a:xfrm>
            <a:prstGeom prst="rightArrow">
              <a:avLst/>
            </a:prstGeom>
            <a:solidFill>
              <a:srgbClr val="345B08"/>
            </a:solidFill>
            <a:ln>
              <a:solidFill>
                <a:srgbClr val="345B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8945893" y="4653136"/>
              <a:ext cx="4320489" cy="11365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u="sng" dirty="0" smtClean="0">
                  <a:latin typeface="Times New Roman" pitchFamily="18" charset="0"/>
                  <a:cs typeface="Times New Roman" pitchFamily="18" charset="0"/>
                </a:rPr>
                <a:t>Возможность общения</a:t>
              </a:r>
              <a:r>
                <a:rPr lang="en-US" b="1" u="sng" dirty="0" smtClean="0">
                  <a:latin typeface="Times New Roman" pitchFamily="18" charset="0"/>
                  <a:cs typeface="Times New Roman" pitchFamily="18" charset="0"/>
                </a:rPr>
                <a:t>:</a:t>
              </a:r>
            </a:p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. общий форум </a:t>
              </a:r>
              <a:endParaRPr lang="en-US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2. личные сообщения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7721232" y="2011543"/>
              <a:ext cx="5235309" cy="20313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u="sng" dirty="0">
                  <a:latin typeface="Times New Roman" pitchFamily="18" charset="0"/>
                  <a:cs typeface="Times New Roman" pitchFamily="18" charset="0"/>
                </a:rPr>
                <a:t>Выбор учебного заведения</a:t>
              </a:r>
              <a:r>
                <a:rPr lang="ru-RU" b="1" u="sng" dirty="0" smtClean="0">
                  <a:latin typeface="Times New Roman" pitchFamily="18" charset="0"/>
                  <a:cs typeface="Times New Roman" pitchFamily="18" charset="0"/>
                </a:rPr>
                <a:t>:</a:t>
              </a:r>
            </a:p>
            <a:p>
              <a:pPr marL="342900" indent="-342900">
                <a:buAutoNum type="arabicPeriod"/>
              </a:pP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Красноярский институт/техникум железнодорожного транспорта</a:t>
              </a:r>
            </a:p>
            <a:p>
              <a:pPr marL="342900" indent="-342900">
                <a:buAutoNum type="arabicPeriod"/>
              </a:pP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Сибирский 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федеральный </a:t>
              </a: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университет</a:t>
              </a:r>
            </a:p>
            <a:p>
              <a:pPr marL="342900" indent="-342900">
                <a:buAutoNum type="arabicPeriod"/>
              </a:pP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Сибирский государственный университет науки и технологий имени академика М. Ф.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Решетнёва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2700155" y="6191640"/>
              <a:ext cx="5229386" cy="4546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u="sng" dirty="0">
                  <a:latin typeface="Times New Roman" pitchFamily="18" charset="0"/>
                  <a:cs typeface="Times New Roman" pitchFamily="18" charset="0"/>
                </a:rPr>
                <a:t>Предоставление стажировки- практики</a:t>
              </a: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-247636" y="3573016"/>
              <a:ext cx="5961065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u="sng" dirty="0" smtClean="0">
                  <a:latin typeface="Times New Roman" pitchFamily="18" charset="0"/>
                  <a:cs typeface="Times New Roman" pitchFamily="18" charset="0"/>
                </a:rPr>
                <a:t>Предоставление работы (в различных видах режима труда)</a:t>
              </a:r>
              <a:r>
                <a:rPr lang="en-US" b="1" u="sng" dirty="0" smtClean="0">
                  <a:latin typeface="Times New Roman" pitchFamily="18" charset="0"/>
                  <a:cs typeface="Times New Roman" pitchFamily="18" charset="0"/>
                </a:rPr>
                <a:t>:</a:t>
              </a:r>
              <a:endParaRPr lang="ru-RU" b="1" u="sng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342900" indent="-342900">
                <a:buAutoNum type="arabicPeriod"/>
              </a:pP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тандартный (нормированный)</a:t>
              </a:r>
            </a:p>
            <a:p>
              <a:pPr marL="342900" indent="-342900">
                <a:buAutoNum type="arabicPeriod"/>
              </a:pP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ненормированный</a:t>
              </a:r>
            </a:p>
            <a:p>
              <a:pPr marL="342900" indent="-342900">
                <a:buAutoNum type="arabicPeriod"/>
              </a:pP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гибкий</a:t>
              </a:r>
            </a:p>
            <a:p>
              <a:pPr marL="342900" indent="-342900">
                <a:buAutoNum type="arabicPeriod"/>
              </a:pP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сменный</a:t>
              </a:r>
            </a:p>
            <a:p>
              <a:pPr marL="342900" indent="-342900">
                <a:buAutoNum type="arabicPeriod"/>
              </a:pP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неполный или сокращенный</a:t>
              </a:r>
              <a:endParaRPr lang="en-US" dirty="0" smtClean="0">
                <a:latin typeface="Times New Roman" pitchFamily="18" charset="0"/>
                <a:cs typeface="Times New Roman" pitchFamily="18" charset="0"/>
              </a:endParaRPr>
            </a:p>
            <a:p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4" name="Picture 7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567" b="98006" l="7614" r="93864">
                          <a14:foregroundMark x1="67727" y1="41168" x2="67727" y2="41168"/>
                          <a14:foregroundMark x1="46477" y1="32479" x2="46477" y2="32479"/>
                          <a14:foregroundMark x1="54091" y1="65954" x2="54091" y2="65954"/>
                          <a14:foregroundMark x1="64432" y1="71510" x2="64432" y2="7151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8002" y="2914008"/>
              <a:ext cx="1824203" cy="10914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" name="Picture 8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5167" b="94000" l="10109" r="90978">
                          <a14:foregroundMark x1="72826" y1="16500" x2="72826" y2="16500"/>
                          <a14:foregroundMark x1="55435" y1="70500" x2="55435" y2="70500"/>
                          <a14:foregroundMark x1="59130" y1="85500" x2="59130" y2="85500"/>
                          <a14:foregroundMark x1="49130" y1="62333" x2="49130" y2="62333"/>
                          <a14:foregroundMark x1="45543" y1="76333" x2="45543" y2="76333"/>
                          <a14:foregroundMark x1="41522" y1="70000" x2="41522" y2="70000"/>
                          <a14:foregroundMark x1="34565" y1="64167" x2="34565" y2="64167"/>
                          <a14:foregroundMark x1="36196" y1="75000" x2="36196" y2="7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38" t="5563" r="15997" b="4640"/>
            <a:stretch/>
          </p:blipFill>
          <p:spPr bwMode="auto">
            <a:xfrm>
              <a:off x="4016639" y="4149081"/>
              <a:ext cx="2271383" cy="14592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6" name="Picture 11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32343" y="5785879"/>
              <a:ext cx="2087040" cy="12228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7" name="Picture 13"/>
            <p:cNvPicPr>
              <a:picLocks noChangeAspect="1" noChangeArrowheads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37582" b="71732" l="42458" r="100000">
                          <a14:foregroundMark x1="54562" y1="45915" x2="54562" y2="45915"/>
                          <a14:foregroundMark x1="74674" y1="52288" x2="74674" y2="522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55" t="37454" b="27729"/>
            <a:stretch/>
          </p:blipFill>
          <p:spPr bwMode="auto">
            <a:xfrm>
              <a:off x="-163187" y="6090592"/>
              <a:ext cx="1861334" cy="981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8" name="Picture 17"/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0000" b="90000" l="10000" r="90000">
                          <a14:foregroundMark x1="51889" y1="21719" x2="51889" y2="217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46" t="9261" r="15643" b="9368"/>
            <a:stretch/>
          </p:blipFill>
          <p:spPr bwMode="auto">
            <a:xfrm>
              <a:off x="7205055" y="4653135"/>
              <a:ext cx="1603035" cy="10587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26" name="Picture 2" descr="https://get.pxhere.com/photo/business-meeting-silhouette-conference-team-interview-office-communication-ceo-togetherness-businesswoman-cooperation-unity-man-talking-businessman-workplace-teamwork-group-discussion-plan-sitting-conversation-collaboration-furniture-Family-pictures-sharing-gesture-1583985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852" b="95407" l="3375" r="978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744" y="5712325"/>
            <a:ext cx="1725270" cy="970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1048C2A-C06E-412E-8756-CA887A186BCA}"/>
              </a:ext>
            </a:extLst>
          </p:cNvPr>
          <p:cNvSpPr txBox="1"/>
          <p:nvPr/>
        </p:nvSpPr>
        <p:spPr>
          <a:xfrm flipH="1">
            <a:off x="131316" y="905274"/>
            <a:ext cx="212568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b="1" dirty="0">
                <a:ln>
                  <a:solidFill>
                    <a:srgbClr val="345B08"/>
                  </a:solidFill>
                </a:ln>
                <a:solidFill>
                  <a:srgbClr val="345B08"/>
                </a:solidFill>
                <a:latin typeface="Times New Roman" pitchFamily="18" charset="0"/>
                <a:cs typeface="Times New Roman" pitchFamily="18" charset="0"/>
              </a:rPr>
              <a:t>Решение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9527" l="7184" r="90421">
                        <a14:foregroundMark x1="50958" y1="15839" x2="50958" y2="15839"/>
                        <a14:foregroundMark x1="66284" y1="5792" x2="66284" y2="5792"/>
                        <a14:foregroundMark x1="63123" y1="9220" x2="63123" y2="92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480" y="1644536"/>
            <a:ext cx="1521640" cy="1233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455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xmlns="" id="{E72289DF-C40D-460C-8CE3-64967061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5</a:t>
            </a:fld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56256" y="1061709"/>
            <a:ext cx="1511952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400" b="1" dirty="0">
                <a:ln>
                  <a:solidFill>
                    <a:srgbClr val="345B08"/>
                  </a:solidFill>
                </a:ln>
                <a:solidFill>
                  <a:srgbClr val="345B08"/>
                </a:solidFill>
                <a:latin typeface="Times New Roman" pitchFamily="18" charset="0"/>
                <a:cs typeface="Times New Roman" pitchFamily="18" charset="0"/>
              </a:rPr>
              <a:t>Рынок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93509" y="6251776"/>
            <a:ext cx="112551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Агрегатор-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рекрутрейт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это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процесс, который направлен на поиск, отбор и подбор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персонала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8935837" y="3020656"/>
            <a:ext cx="2433851" cy="2050017"/>
            <a:chOff x="3347864" y="3416160"/>
            <a:chExt cx="2433851" cy="2050017"/>
          </a:xfrm>
        </p:grpSpPr>
        <p:grpSp>
          <p:nvGrpSpPr>
            <p:cNvPr id="30" name="Группа 29"/>
            <p:cNvGrpSpPr/>
            <p:nvPr/>
          </p:nvGrpSpPr>
          <p:grpSpPr>
            <a:xfrm>
              <a:off x="3347864" y="3416160"/>
              <a:ext cx="2433851" cy="2050017"/>
              <a:chOff x="4932040" y="2060848"/>
              <a:chExt cx="1800200" cy="1513589"/>
            </a:xfrm>
          </p:grpSpPr>
          <p:sp>
            <p:nvSpPr>
              <p:cNvPr id="32" name="Выгнутая вверх стрелка 31"/>
              <p:cNvSpPr/>
              <p:nvPr/>
            </p:nvSpPr>
            <p:spPr>
              <a:xfrm>
                <a:off x="5004048" y="2060848"/>
                <a:ext cx="1728192" cy="720080"/>
              </a:xfrm>
              <a:prstGeom prst="curvedDownArrow">
                <a:avLst/>
              </a:prstGeom>
              <a:solidFill>
                <a:srgbClr val="345B08"/>
              </a:solidFill>
              <a:ln>
                <a:solidFill>
                  <a:srgbClr val="345B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Выгнутая вверх стрелка 32"/>
              <p:cNvSpPr/>
              <p:nvPr/>
            </p:nvSpPr>
            <p:spPr>
              <a:xfrm flipH="1" flipV="1">
                <a:off x="4932040" y="2854357"/>
                <a:ext cx="1728192" cy="720080"/>
              </a:xfrm>
              <a:prstGeom prst="curvedDownArrow">
                <a:avLst/>
              </a:prstGeom>
              <a:solidFill>
                <a:srgbClr val="345B08"/>
              </a:solidFill>
              <a:ln>
                <a:solidFill>
                  <a:srgbClr val="345B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4109602" y="4213896"/>
              <a:ext cx="889987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 smtClean="0">
                  <a:ln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ru-RU" sz="3000" b="1" dirty="0" smtClean="0">
                  <a:ln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000" b="1" dirty="0" smtClean="0">
                  <a:ln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ru-RU" sz="30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8807833" y="2053156"/>
            <a:ext cx="25618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«Бизнес для бизнеса»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926" y="920644"/>
            <a:ext cx="876958" cy="859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405" y="4609685"/>
            <a:ext cx="1051276" cy="1165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252" y="5365624"/>
            <a:ext cx="980144" cy="781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705" y="4102913"/>
            <a:ext cx="1950345" cy="148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Группа 12"/>
          <p:cNvGrpSpPr/>
          <p:nvPr/>
        </p:nvGrpSpPr>
        <p:grpSpPr>
          <a:xfrm>
            <a:off x="1749972" y="2632842"/>
            <a:ext cx="2810848" cy="2481086"/>
            <a:chOff x="2159848" y="2407099"/>
            <a:chExt cx="2400972" cy="2175933"/>
          </a:xfrm>
        </p:grpSpPr>
        <p:sp>
          <p:nvSpPr>
            <p:cNvPr id="3" name="Овал 2"/>
            <p:cNvSpPr/>
            <p:nvPr/>
          </p:nvSpPr>
          <p:spPr>
            <a:xfrm>
              <a:off x="2548095" y="2692414"/>
              <a:ext cx="1624478" cy="1592799"/>
            </a:xfrm>
            <a:prstGeom prst="ellipse">
              <a:avLst/>
            </a:prstGeom>
            <a:solidFill>
              <a:srgbClr val="C2E2B0"/>
            </a:solidFill>
            <a:ln>
              <a:solidFill>
                <a:srgbClr val="C2E2B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6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МЫ</a:t>
              </a:r>
              <a:endPara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Овал 11"/>
            <p:cNvSpPr/>
            <p:nvPr/>
          </p:nvSpPr>
          <p:spPr>
            <a:xfrm>
              <a:off x="2159848" y="2407099"/>
              <a:ext cx="2400972" cy="2175933"/>
            </a:xfrm>
            <a:prstGeom prst="ellipse">
              <a:avLst/>
            </a:prstGeom>
            <a:noFill/>
            <a:ln w="28575">
              <a:solidFill>
                <a:srgbClr val="3050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556601" y="1407957"/>
            <a:ext cx="2151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2763551" y="2536933"/>
            <a:ext cx="228600" cy="224109"/>
          </a:xfrm>
          <a:prstGeom prst="ellipse">
            <a:avLst/>
          </a:prstGeom>
          <a:solidFill>
            <a:srgbClr val="305024"/>
          </a:solidFill>
          <a:ln>
            <a:solidFill>
              <a:srgbClr val="3050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2956681" y="1736628"/>
            <a:ext cx="662984" cy="831837"/>
          </a:xfrm>
          <a:prstGeom prst="straightConnector1">
            <a:avLst/>
          </a:prstGeom>
          <a:ln w="28575">
            <a:solidFill>
              <a:srgbClr val="30502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Овал 49"/>
          <p:cNvSpPr/>
          <p:nvPr/>
        </p:nvSpPr>
        <p:spPr>
          <a:xfrm>
            <a:off x="4446520" y="3642147"/>
            <a:ext cx="228600" cy="224109"/>
          </a:xfrm>
          <a:prstGeom prst="ellipse">
            <a:avLst/>
          </a:prstGeom>
          <a:solidFill>
            <a:srgbClr val="305024"/>
          </a:solidFill>
          <a:ln>
            <a:solidFill>
              <a:srgbClr val="3050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99881" y="4215194"/>
            <a:ext cx="22426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Работодатели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Овал 71"/>
          <p:cNvSpPr/>
          <p:nvPr/>
        </p:nvSpPr>
        <p:spPr>
          <a:xfrm>
            <a:off x="1842624" y="4424717"/>
            <a:ext cx="228600" cy="224109"/>
          </a:xfrm>
          <a:prstGeom prst="ellipse">
            <a:avLst/>
          </a:prstGeom>
          <a:solidFill>
            <a:srgbClr val="305024"/>
          </a:solidFill>
          <a:ln>
            <a:solidFill>
              <a:srgbClr val="3050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215523" y="5365624"/>
            <a:ext cx="1855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Маркетинг</a:t>
            </a:r>
          </a:p>
        </p:txBody>
      </p:sp>
      <p:cxnSp>
        <p:nvCxnSpPr>
          <p:cNvPr id="26" name="Прямая со стрелкой 25"/>
          <p:cNvCxnSpPr>
            <a:stCxn id="50" idx="5"/>
          </p:cNvCxnSpPr>
          <p:nvPr/>
        </p:nvCxnSpPr>
        <p:spPr>
          <a:xfrm>
            <a:off x="4641642" y="3833436"/>
            <a:ext cx="1379453" cy="538954"/>
          </a:xfrm>
          <a:prstGeom prst="straightConnector1">
            <a:avLst/>
          </a:prstGeom>
          <a:ln w="28575">
            <a:solidFill>
              <a:srgbClr val="30502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1143374" y="4616629"/>
            <a:ext cx="732728" cy="908087"/>
          </a:xfrm>
          <a:prstGeom prst="straightConnector1">
            <a:avLst/>
          </a:prstGeom>
          <a:ln w="28575">
            <a:solidFill>
              <a:srgbClr val="30502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00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xmlns="" id="{E72289DF-C40D-460C-8CE3-64967061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6</a:t>
            </a:fld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93509" y="1144983"/>
            <a:ext cx="1511952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400" b="1" dirty="0">
                <a:ln>
                  <a:solidFill>
                    <a:srgbClr val="345B08"/>
                  </a:solidFill>
                </a:ln>
                <a:solidFill>
                  <a:srgbClr val="345B08"/>
                </a:solidFill>
                <a:latin typeface="Times New Roman" pitchFamily="18" charset="0"/>
                <a:cs typeface="Times New Roman" pitchFamily="18" charset="0"/>
              </a:rPr>
              <a:t>Рынок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2218231359"/>
              </p:ext>
            </p:extLst>
          </p:nvPr>
        </p:nvGraphicFramePr>
        <p:xfrm>
          <a:off x="356256" y="2411188"/>
          <a:ext cx="5739744" cy="3942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535023862"/>
              </p:ext>
            </p:extLst>
          </p:nvPr>
        </p:nvGraphicFramePr>
        <p:xfrm>
          <a:off x="6096000" y="2632363"/>
          <a:ext cx="5708073" cy="3643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17" name="Скругленная соединительная линия 16"/>
          <p:cNvCxnSpPr/>
          <p:nvPr/>
        </p:nvCxnSpPr>
        <p:spPr>
          <a:xfrm>
            <a:off x="1905461" y="1489215"/>
            <a:ext cx="1320667" cy="852701"/>
          </a:xfrm>
          <a:prstGeom prst="curvedConnector2">
            <a:avLst/>
          </a:prstGeom>
          <a:ln w="28575">
            <a:solidFill>
              <a:srgbClr val="345B0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кругленная соединительная линия 18"/>
          <p:cNvCxnSpPr>
            <a:endCxn id="13" idx="0"/>
          </p:cNvCxnSpPr>
          <p:nvPr/>
        </p:nvCxnSpPr>
        <p:spPr>
          <a:xfrm>
            <a:off x="1905461" y="1489215"/>
            <a:ext cx="7044575" cy="1143148"/>
          </a:xfrm>
          <a:prstGeom prst="curvedConnector2">
            <a:avLst/>
          </a:prstGeom>
          <a:ln w="28575">
            <a:solidFill>
              <a:srgbClr val="345B0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rot="458555">
            <a:off x="5380256" y="1488436"/>
            <a:ext cx="27309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вода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агрегатора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на рынок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483170">
            <a:off x="2843493" y="1739368"/>
            <a:ext cx="26562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 ввода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агрегатора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на рынок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71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1048C2A-C06E-412E-8756-CA887A186BCA}"/>
              </a:ext>
            </a:extLst>
          </p:cNvPr>
          <p:cNvSpPr txBox="1"/>
          <p:nvPr/>
        </p:nvSpPr>
        <p:spPr>
          <a:xfrm flipH="1">
            <a:off x="3428050" y="1033339"/>
            <a:ext cx="560612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b="1" dirty="0">
                <a:ln>
                  <a:solidFill>
                    <a:srgbClr val="345B08"/>
                  </a:solidFill>
                </a:ln>
                <a:solidFill>
                  <a:srgbClr val="345B08"/>
                </a:solidFill>
                <a:latin typeface="Times New Roman" pitchFamily="18" charset="0"/>
                <a:cs typeface="Times New Roman" pitchFamily="18" charset="0"/>
              </a:rPr>
              <a:t>Конкурентный анализ</a:t>
            </a:r>
          </a:p>
        </p:txBody>
      </p:sp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xmlns="" id="{7C12DA05-4888-4DA1-BE40-9D4A5609E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7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500827"/>
              </p:ext>
            </p:extLst>
          </p:nvPr>
        </p:nvGraphicFramePr>
        <p:xfrm>
          <a:off x="110358" y="1653996"/>
          <a:ext cx="11650718" cy="510171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928331"/>
                <a:gridCol w="3734448"/>
                <a:gridCol w="2648064"/>
                <a:gridCol w="3339875"/>
              </a:tblGrid>
              <a:tr h="56247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Свойства (технико-экономические характеристики продукта)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Ваша Компания</a:t>
                      </a:r>
                      <a:endParaRPr lang="ru-RU" sz="1200" b="1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sng">
                          <a:effectLst/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hh.ru </a:t>
                      </a:r>
                      <a:endParaRPr lang="en-US" sz="1200" b="1" u="sng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sng">
                          <a:effectLst/>
                          <a:latin typeface="Times New Roman" pitchFamily="18" charset="0"/>
                          <a:cs typeface="Times New Roman" pitchFamily="18" charset="0"/>
                          <a:hlinkClick r:id="rId6"/>
                        </a:rPr>
                        <a:t>superjob.ru</a:t>
                      </a:r>
                      <a:endParaRPr lang="en-US" sz="1200" b="1" u="sng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</a:tr>
              <a:tr h="13049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Уникальность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Рейтинговая система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Общедоступность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Общедоступность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</a:tr>
              <a:tr h="13049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Долгосрочность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</a:tr>
              <a:tr h="77847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Технология</a:t>
                      </a:r>
                      <a:endParaRPr lang="ru-RU" sz="12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Работодатель делает запрос, ВУЗ, СУЗ даёт положительный/ отрицательный ответ. Работодательи партнеры работают в агрегаторе, без лишних посредников</a:t>
                      </a:r>
                      <a:b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Анализ потребностей клиента</a:t>
                      </a:r>
                      <a:b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Конкурентный анализе</a:t>
                      </a:r>
                      <a:b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Рекомендации</a:t>
                      </a:r>
                      <a:b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Анализ публичных источников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Анализ потребностей клиента</a:t>
                      </a:r>
                      <a:b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Поиск материала по заданным критериям</a:t>
                      </a:r>
                      <a:b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Анализ общедоступных источников</a:t>
                      </a:r>
                      <a:b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Закрытие вакансии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</a:tr>
              <a:tr h="13049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Правдоподобность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Правдоподобный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Правдоподобный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Правдоподобный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</a:tr>
              <a:tr h="110245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Привлекательность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Скорость работы,эффективность, включенность, экономия времени HR-специалиста, уникальность, так как нет приложения, который удовлетворял бы потребности всех сторон, уровень сервиса,эффективная методика и ее результативность, качество обслуживания, экономия бюджета компании на привлечение кандидатов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Проверенное временем платформа, понятный интерфейс, большое количество вакансий 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Проверенное временем платформа, понятный интерфейс, большое количество вакансий 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</a:tr>
              <a:tr h="13049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Цена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Высокая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</a:tr>
              <a:tr h="238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Известность продукта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Низкая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Высокая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</a:tr>
              <a:tr h="67047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Восприятие качества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Повышение эффективности обучения и найма студентов, давая им возможность официального трудоустройства благодаря агрегатору-рекрутрейтеру 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Умеет не только находить нужные контакты, но и правильно выбирать время и место, чтобы сделать сотруднику ценное предложение.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Умеет не только находить нужные контакты, но и правильно выбирать время и место, чтобы сделать сотруднику ценное предложение.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</a:tr>
              <a:tr h="238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Лояльность к продукту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3.8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</a:tr>
              <a:tr h="238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Достоверность информации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Подвержденная официальными истчникаими (ВУЗ,СУЗ)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Никем не подтверждена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Никем не подтверждена</a:t>
                      </a:r>
                      <a:endParaRPr lang="ru-RU" sz="12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6874" marR="16874" marT="11250" marB="1125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185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1048C2A-C06E-412E-8756-CA887A186BCA}"/>
              </a:ext>
            </a:extLst>
          </p:cNvPr>
          <p:cNvSpPr txBox="1"/>
          <p:nvPr/>
        </p:nvSpPr>
        <p:spPr>
          <a:xfrm flipH="1">
            <a:off x="356256" y="854558"/>
            <a:ext cx="560612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b="1" dirty="0">
                <a:ln>
                  <a:solidFill>
                    <a:srgbClr val="345B08"/>
                  </a:solidFill>
                </a:ln>
                <a:solidFill>
                  <a:srgbClr val="345B08"/>
                </a:solidFill>
                <a:latin typeface="Times New Roman" pitchFamily="18" charset="0"/>
                <a:cs typeface="Times New Roman" pitchFamily="18" charset="0"/>
              </a:rPr>
              <a:t>Бизнес-модель</a:t>
            </a:r>
          </a:p>
        </p:txBody>
      </p:sp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xmlns="" id="{F1DA6198-910C-4AD3-8A96-B1B51ABE3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8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005454"/>
              </p:ext>
            </p:extLst>
          </p:nvPr>
        </p:nvGraphicFramePr>
        <p:xfrm>
          <a:off x="163774" y="1449038"/>
          <a:ext cx="11477767" cy="5252013"/>
        </p:xfrm>
        <a:graphic>
          <a:graphicData uri="http://schemas.openxmlformats.org/drawingml/2006/table">
            <a:tbl>
              <a:tblPr/>
              <a:tblGrid>
                <a:gridCol w="2296727"/>
                <a:gridCol w="2295260"/>
                <a:gridCol w="1147630"/>
                <a:gridCol w="1147630"/>
                <a:gridCol w="2295260"/>
                <a:gridCol w="2295260"/>
              </a:tblGrid>
              <a:tr h="387684">
                <a:tc>
                  <a:txBody>
                    <a:bodyPr/>
                    <a:lstStyle/>
                    <a:p>
                      <a:pPr rtl="0" fontAlgn="t"/>
                      <a:r>
                        <a:rPr lang="ru-RU" sz="115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 Ключевые партнеры</a:t>
                      </a:r>
                    </a:p>
                  </a:txBody>
                  <a:tcPr marL="15773" marR="15773" marT="10516" marB="105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150" b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 Ключевые действия</a:t>
                      </a:r>
                    </a:p>
                  </a:txBody>
                  <a:tcPr marL="15773" marR="15773" marT="10516" marB="105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rtl="0" fontAlgn="t"/>
                      <a:r>
                        <a:rPr lang="ru-RU" sz="1150" b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Ключевые ценности</a:t>
                      </a:r>
                    </a:p>
                  </a:txBody>
                  <a:tcPr marL="15773" marR="15773" marT="10516" marB="105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150" b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Взаимоотношения</a:t>
                      </a:r>
                      <a:br>
                        <a:rPr lang="ru-RU" sz="1150" b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50" b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клиентами</a:t>
                      </a:r>
                    </a:p>
                  </a:txBody>
                  <a:tcPr marL="15773" marR="15773" marT="10516" marB="105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150" b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1.Сегменты</a:t>
                      </a:r>
                      <a:br>
                        <a:rPr lang="ru-RU" sz="1150" b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50" b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потребителей</a:t>
                      </a:r>
                    </a:p>
                  </a:txBody>
                  <a:tcPr marL="15773" marR="15773" marT="10516" marB="105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850638">
                <a:tc rowSpan="3">
                  <a:txBody>
                    <a:bodyPr/>
                    <a:lstStyle/>
                    <a:p>
                      <a:pPr rtl="0" fontAlgn="t"/>
                      <a:r>
                        <a:rPr lang="ru-RU" sz="1150" b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IT копании, разрабатывают нашу платформу. Работодатели, предоставляют нам вакантные места. Вузы, ключевые наши партнеры, без них невозможно осуществить наш проект, так как они формируют базу данных. </a:t>
                      </a:r>
                    </a:p>
                  </a:txBody>
                  <a:tcPr marL="15773" marR="15773" marT="10516" marB="105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15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год анализ работодателей, разработка системы</a:t>
                      </a:r>
                      <a:br>
                        <a:rPr lang="ru-RU" sz="115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5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 с вузами, перенос информации, наполнение скелета</a:t>
                      </a:r>
                      <a:br>
                        <a:rPr lang="ru-RU" sz="115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5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год запуск тесного режима </a:t>
                      </a:r>
                      <a:r>
                        <a:rPr lang="ru-RU" sz="115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агрегатора</a:t>
                      </a:r>
                      <a:r>
                        <a:rPr lang="ru-RU" sz="115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рейтинговой системы, устранение проблем </a:t>
                      </a:r>
                      <a:br>
                        <a:rPr lang="ru-RU" sz="115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5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год запуск полноценного </a:t>
                      </a:r>
                      <a:r>
                        <a:rPr lang="ru-RU" sz="115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агрегатора</a:t>
                      </a:r>
                      <a:r>
                        <a:rPr lang="ru-RU" sz="115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15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15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rtl="0" fontAlgn="t"/>
                      <a:r>
                        <a:rPr lang="ru-RU" sz="115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Клиент - его потребности наш главный приоритет. 2. Вызов - мы ставим перед собой все более амбициозные цели и ищем новые возможности для их достижения. 3. Сотрудничество - мы не просто работаем вместе - мы стремимся к тому, чтобы наши партнеры и сотрудники четко видели вектор общих усилий и осознавали свою роль в достижении целей. 4. Люди - наша культура,. ориентированная на раскрытие человеческого потенциала. 5. Глобальность - мы используем передовой опыт.</a:t>
                      </a:r>
                      <a:br>
                        <a:rPr lang="ru-RU" sz="115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15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15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Автономное обслуживание на этапе создания или выбора фильтров. 2. </a:t>
                      </a:r>
                      <a:r>
                        <a:rPr lang="ru-RU" sz="115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Профессианальная</a:t>
                      </a:r>
                      <a:r>
                        <a:rPr lang="ru-RU" sz="115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поддержка на этапе организации </a:t>
                      </a:r>
                      <a:r>
                        <a:rPr lang="ru-RU" sz="115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агрегатора</a:t>
                      </a:r>
                      <a:r>
                        <a:rPr lang="ru-RU" sz="115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3. Особая профессиональная поддержка на этапе интеграции в агрегатор</a:t>
                      </a:r>
                    </a:p>
                  </a:txBody>
                  <a:tcPr marL="15773" marR="15773" marT="10516" marB="105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rtl="0" fontAlgn="t"/>
                      <a:r>
                        <a:rPr lang="ru-RU" sz="1150" b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B2B – нашим основным потребительским сегментом являются работодатели, которые нуждаются в квалифицированных специалистах. При помощи нашего приложения заказчики смогут найти нужных специалистов. </a:t>
                      </a:r>
                      <a:br>
                        <a:rPr lang="ru-RU" sz="1150" b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150" b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AD3"/>
                    </a:solidFill>
                  </a:tcPr>
                </a:tc>
              </a:tr>
              <a:tr h="204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150" b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Ключевые ресурсы</a:t>
                      </a:r>
                    </a:p>
                  </a:txBody>
                  <a:tcPr marL="15773" marR="15773" marT="10516" marB="105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150" b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Каналы</a:t>
                      </a:r>
                    </a:p>
                  </a:txBody>
                  <a:tcPr marL="15773" marR="15773" marT="10516" marB="105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16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150" b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Оплата подписки (потребителям предоставляется доступ к конкретной услуге на определенное время за определенную стоимость);</a:t>
                      </a:r>
                      <a:br>
                        <a:rPr lang="ru-RU" sz="1150" b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50" b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Интеллектуальные ресурсы - мозги или иначе наши патенты и разработки.</a:t>
                      </a:r>
                      <a:br>
                        <a:rPr lang="ru-RU" sz="1150" b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50" b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Финансы - средства компании для какой-то конкретной цели (акселератор для обеспечения и т.д.).</a:t>
                      </a:r>
                    </a:p>
                  </a:txBody>
                  <a:tcPr marL="15773" marR="15773" marT="10516" marB="105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150" b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Партнерские отношения. 2. На этапе демо- запуск: PR: Пресс- релизы, контент-маркетинг, Email- рассылка.</a:t>
                      </a:r>
                    </a:p>
                  </a:txBody>
                  <a:tcPr marL="15773" marR="15773" marT="10516" marB="105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815">
                <a:tc gridSpan="3">
                  <a:txBody>
                    <a:bodyPr/>
                    <a:lstStyle/>
                    <a:p>
                      <a:pPr rtl="0" fontAlgn="t"/>
                      <a:r>
                        <a:rPr lang="ru-RU" sz="1150" b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 Структура расходов</a:t>
                      </a:r>
                    </a:p>
                  </a:txBody>
                  <a:tcPr marL="15773" marR="15773" marT="10516" marB="105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rtl="0" fontAlgn="t"/>
                      <a:r>
                        <a:rPr lang="ru-RU" sz="1150" b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Потоки доходов</a:t>
                      </a:r>
                    </a:p>
                  </a:txBody>
                  <a:tcPr marL="15773" marR="15773" marT="10516" marB="105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7684">
                <a:tc gridSpan="3">
                  <a:txBody>
                    <a:bodyPr/>
                    <a:lstStyle/>
                    <a:p>
                      <a:pPr rtl="0" fontAlgn="t"/>
                      <a:r>
                        <a:rPr lang="ru-RU" sz="1150" b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Заработная плата сотрудников, реклама.</a:t>
                      </a:r>
                      <a:br>
                        <a:rPr lang="ru-RU" sz="1150" b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150" b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rtl="0" fontAlgn="t"/>
                      <a:r>
                        <a:rPr lang="ru-RU" sz="115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Оплата подписки (потребителям предоставляется доступ к конкретной услуге на определенное время за определенную стоимость).</a:t>
                      </a:r>
                    </a:p>
                  </a:txBody>
                  <a:tcPr marL="15773" marR="15773" marT="10516" marB="105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AD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861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1048C2A-C06E-412E-8756-CA887A186BCA}"/>
              </a:ext>
            </a:extLst>
          </p:cNvPr>
          <p:cNvSpPr txBox="1"/>
          <p:nvPr/>
        </p:nvSpPr>
        <p:spPr>
          <a:xfrm flipH="1">
            <a:off x="330220" y="1021799"/>
            <a:ext cx="560612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b="1" dirty="0">
                <a:ln>
                  <a:solidFill>
                    <a:srgbClr val="345B08"/>
                  </a:solidFill>
                </a:ln>
                <a:solidFill>
                  <a:srgbClr val="345B08"/>
                </a:solidFill>
                <a:latin typeface="Times New Roman" pitchFamily="18" charset="0"/>
                <a:cs typeface="Times New Roman" pitchFamily="18" charset="0"/>
              </a:rPr>
              <a:t>Стратегия развития</a:t>
            </a:r>
          </a:p>
        </p:txBody>
      </p:sp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xmlns="" id="{E83187F3-D5AF-45F1-82A2-8E36AA106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9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47336" y="1772971"/>
            <a:ext cx="61487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Сделано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Разработан паспорт проекта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Разработана бизнес- модель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Проведён упрощенный анализ конкурентов (прямых и косвенных)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Построен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SWOT-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анализ, рассмотрен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PEST-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анализ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Разработана идея, которая представлена в рамках акселерационной программы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0842" y="4179277"/>
            <a:ext cx="52906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План на ближайшие месяцы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Проводить более глубокий анализ для точных расчётов затрат и прибыли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Проработка и создание оболочки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агрегатора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Работа с партнерами, разработка системы рейтинга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14464" y="2355432"/>
            <a:ext cx="53000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Долгосрочные цели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год-работа с партнерами и работодателями, перенос информации , наполнение скелета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 год-запуск тестового режима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агрегатора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 год- выход на полноценный рынок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Возможность развития и тиражирования на региональном уровне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4130" l="0" r="995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586" y="1405117"/>
            <a:ext cx="1104563" cy="110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81" b="92717" l="7398" r="83929">
                        <a14:foregroundMark x1="48469" y1="9804" x2="48469" y2="9804"/>
                        <a14:foregroundMark x1="76786" y1="21289" x2="76786" y2="21289"/>
                        <a14:foregroundMark x1="22704" y1="25210" x2="22704" y2="252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135" y="3441369"/>
            <a:ext cx="1710421" cy="1557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06" b="90000" l="2344" r="90000">
                        <a14:foregroundMark x1="19844" y1="32639" x2="19844" y2="32639"/>
                        <a14:foregroundMark x1="23047" y1="56806" x2="23047" y2="56806"/>
                        <a14:foregroundMark x1="26328" y1="57639" x2="26328" y2="57639"/>
                        <a14:foregroundMark x1="16172" y1="41667" x2="16172" y2="41667"/>
                        <a14:foregroundMark x1="18438" y1="54444" x2="18438" y2="54444"/>
                        <a14:foregroundMark x1="21484" y1="71250" x2="21484" y2="71250"/>
                        <a14:foregroundMark x1="15703" y1="38750" x2="15703" y2="38750"/>
                        <a14:foregroundMark x1="39453" y1="41250" x2="39453" y2="41250"/>
                        <a14:foregroundMark x1="20547" y1="37639" x2="20547" y2="37639"/>
                        <a14:foregroundMark x1="40859" y1="58472" x2="40859" y2="58472"/>
                        <a14:foregroundMark x1="36016" y1="45417" x2="36016" y2="45417"/>
                        <a14:foregroundMark x1="41797" y1="61389" x2="41797" y2="61389"/>
                        <a14:foregroundMark x1="38047" y1="60972" x2="38047" y2="60972"/>
                        <a14:foregroundMark x1="38281" y1="70833" x2="38281" y2="70833"/>
                        <a14:foregroundMark x1="19609" y1="29444" x2="19609" y2="29444"/>
                        <a14:foregroundMark x1="26563" y1="55278" x2="26563" y2="55278"/>
                        <a14:foregroundMark x1="30469" y1="68333" x2="30469" y2="68333"/>
                        <a14:foregroundMark x1="28359" y1="37639" x2="28359" y2="37639"/>
                        <a14:foregroundMark x1="24453" y1="58889" x2="24453" y2="58889"/>
                        <a14:foregroundMark x1="22656" y1="65417" x2="22656" y2="65417"/>
                        <a14:foregroundMark x1="20313" y1="72500" x2="20313" y2="72500"/>
                        <a14:foregroundMark x1="22656" y1="72500" x2="22656" y2="72500"/>
                        <a14:foregroundMark x1="34141" y1="70417" x2="34141" y2="70417"/>
                        <a14:foregroundMark x1="21484" y1="41250" x2="21484" y2="41250"/>
                        <a14:foregroundMark x1="36953" y1="35972" x2="36953" y2="359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" y="5544986"/>
            <a:ext cx="2797572" cy="157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6433" l="5000" r="95500">
                        <a14:foregroundMark x1="26500" y1="13169" x2="26500" y2="13169"/>
                        <a14:foregroundMark x1="21375" y1="15089" x2="21375" y2="15089"/>
                        <a14:foregroundMark x1="23500" y1="12483" x2="23500" y2="12483"/>
                        <a14:foregroundMark x1="17000" y1="15501" x2="17000" y2="15501"/>
                        <a14:foregroundMark x1="12875" y1="16461" x2="12875" y2="16461"/>
                        <a14:foregroundMark x1="60000" y1="20027" x2="60000" y2="20027"/>
                        <a14:foregroundMark x1="84750" y1="9739" x2="84750" y2="9739"/>
                        <a14:foregroundMark x1="82625" y1="10837" x2="82625" y2="10837"/>
                        <a14:foregroundMark x1="81375" y1="11111" x2="81375" y2="11111"/>
                        <a14:foregroundMark x1="79750" y1="10837" x2="79750" y2="10837"/>
                        <a14:foregroundMark x1="77750" y1="12209" x2="77750" y2="12209"/>
                        <a14:foregroundMark x1="47125" y1="33608" x2="47125" y2="33608"/>
                        <a14:foregroundMark x1="50750" y1="33059" x2="50750" y2="33059"/>
                        <a14:foregroundMark x1="55500" y1="33196" x2="55500" y2="33196"/>
                        <a14:foregroundMark x1="59875" y1="34019" x2="59875" y2="34019"/>
                        <a14:foregroundMark x1="57625" y1="33608" x2="57625" y2="33608"/>
                        <a14:foregroundMark x1="52500" y1="33333" x2="52500" y2="33333"/>
                        <a14:foregroundMark x1="59875" y1="20988" x2="59875" y2="20988"/>
                        <a14:foregroundMark x1="76875" y1="84636" x2="76875" y2="84636"/>
                        <a14:foregroundMark x1="34750" y1="80521" x2="34750" y2="80521"/>
                        <a14:foregroundMark x1="32625" y1="83128" x2="32625" y2="83128"/>
                        <a14:foregroundMark x1="36875" y1="82305" x2="36875" y2="82305"/>
                        <a14:foregroundMark x1="35500" y1="86694" x2="35500" y2="86694"/>
                        <a14:foregroundMark x1="33500" y1="87243" x2="33500" y2="87243"/>
                        <a14:foregroundMark x1="36375" y1="82853" x2="36375" y2="82853"/>
                        <a14:foregroundMark x1="36500" y1="82853" x2="36500" y2="82853"/>
                        <a14:foregroundMark x1="35875" y1="80933" x2="34750" y2="80384"/>
                        <a14:foregroundMark x1="18125" y1="49246" x2="18125" y2="49246"/>
                        <a14:foregroundMark x1="73625" y1="54870" x2="73625" y2="54870"/>
                        <a14:foregroundMark x1="82375" y1="53086" x2="82375" y2="53086"/>
                        <a14:foregroundMark x1="81625" y1="50343" x2="81625" y2="50343"/>
                        <a14:foregroundMark x1="59125" y1="21536" x2="59125" y2="215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610" y="3848963"/>
            <a:ext cx="3248521" cy="2960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795" b="89286" l="1196" r="96522">
                        <a14:foregroundMark x1="20761" y1="26863" x2="20761" y2="26863"/>
                        <a14:foregroundMark x1="36848" y1="26398" x2="36848" y2="26398"/>
                        <a14:foregroundMark x1="45435" y1="16615" x2="45435" y2="16615"/>
                        <a14:foregroundMark x1="27826" y1="34317" x2="27826" y2="34317"/>
                        <a14:foregroundMark x1="28587" y1="39907" x2="28587" y2="39907"/>
                        <a14:foregroundMark x1="36522" y1="47360" x2="36522" y2="47360"/>
                        <a14:foregroundMark x1="33696" y1="44876" x2="33696" y2="44876"/>
                        <a14:foregroundMark x1="32935" y1="52484" x2="32935" y2="52484"/>
                        <a14:foregroundMark x1="31522" y1="50621" x2="31522" y2="50621"/>
                        <a14:foregroundMark x1="31087" y1="52019" x2="31087" y2="52019"/>
                        <a14:foregroundMark x1="30652" y1="52795" x2="30652" y2="52795"/>
                        <a14:foregroundMark x1="31739" y1="54348" x2="31739" y2="54348"/>
                        <a14:foregroundMark x1="33913" y1="54658" x2="33913" y2="54658"/>
                        <a14:foregroundMark x1="34348" y1="54814" x2="34348" y2="54814"/>
                        <a14:foregroundMark x1="32935" y1="55124" x2="32935" y2="55124"/>
                        <a14:foregroundMark x1="34783" y1="54193" x2="34783" y2="54193"/>
                        <a14:foregroundMark x1="35109" y1="54193" x2="35109" y2="54193"/>
                        <a14:foregroundMark x1="35435" y1="70807" x2="35435" y2="70807"/>
                        <a14:foregroundMark x1="37609" y1="61335" x2="37609" y2="61335"/>
                        <a14:foregroundMark x1="29674" y1="69255" x2="29674" y2="69255"/>
                        <a14:foregroundMark x1="18152" y1="24845" x2="18152" y2="24845"/>
                        <a14:foregroundMark x1="18152" y1="39441" x2="18152" y2="39441"/>
                        <a14:foregroundMark x1="18478" y1="35093" x2="18478" y2="35093"/>
                        <a14:foregroundMark x1="16957" y1="34783" x2="16957" y2="34783"/>
                        <a14:foregroundMark x1="15000" y1="36335" x2="15000" y2="36335"/>
                        <a14:foregroundMark x1="13478" y1="36646" x2="13478" y2="36646"/>
                        <a14:foregroundMark x1="19891" y1="24845" x2="19891" y2="24845"/>
                        <a14:foregroundMark x1="17717" y1="21894" x2="17717" y2="21894"/>
                        <a14:foregroundMark x1="54022" y1="18789" x2="54022" y2="18789"/>
                        <a14:foregroundMark x1="77391" y1="22360" x2="77391" y2="22360"/>
                        <a14:foregroundMark x1="73261" y1="37112" x2="73261" y2="37112"/>
                        <a14:foregroundMark x1="83370" y1="39130" x2="83370" y2="39130"/>
                        <a14:foregroundMark x1="78478" y1="32764" x2="78478" y2="32764"/>
                        <a14:foregroundMark x1="87283" y1="34161" x2="87283" y2="34161"/>
                        <a14:foregroundMark x1="93370" y1="37112" x2="93370" y2="37112"/>
                        <a14:foregroundMark x1="92717" y1="40373" x2="92717" y2="40373"/>
                        <a14:foregroundMark x1="77391" y1="43012" x2="77391" y2="43012"/>
                        <a14:foregroundMark x1="85000" y1="34006" x2="85000" y2="34006"/>
                        <a14:foregroundMark x1="71630" y1="49224" x2="71630" y2="49224"/>
                        <a14:foregroundMark x1="69348" y1="55280" x2="69565" y2="54193"/>
                        <a14:foregroundMark x1="68043" y1="54814" x2="68043" y2="54814"/>
                        <a14:foregroundMark x1="83152" y1="33540" x2="83152" y2="33540"/>
                        <a14:foregroundMark x1="85435" y1="33540" x2="85435" y2="33540"/>
                        <a14:foregroundMark x1="85435" y1="34783" x2="86087" y2="34783"/>
                        <a14:foregroundMark x1="88261" y1="36025" x2="88261" y2="36025"/>
                        <a14:foregroundMark x1="88587" y1="34783" x2="88587" y2="34783"/>
                        <a14:foregroundMark x1="89783" y1="35093" x2="89783" y2="35093"/>
                        <a14:foregroundMark x1="74674" y1="59317" x2="74674" y2="59317"/>
                        <a14:foregroundMark x1="90543" y1="61025" x2="90543" y2="61025"/>
                        <a14:foregroundMark x1="89674" y1="71739" x2="89674" y2="717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802" y="4913354"/>
            <a:ext cx="2620038" cy="1834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1389" r="100000">
                        <a14:foregroundMark x1="86481" y1="73375" x2="86481" y2="73375"/>
                        <a14:foregroundMark x1="88056" y1="69040" x2="88056" y2="69040"/>
                        <a14:foregroundMark x1="82778" y1="69040" x2="82778" y2="69040"/>
                        <a14:foregroundMark x1="86111" y1="66873" x2="86111" y2="66873"/>
                        <a14:foregroundMark x1="92963" y1="70743" x2="92963" y2="70743"/>
                        <a14:foregroundMark x1="80093" y1="71672" x2="80093" y2="71672"/>
                        <a14:foregroundMark x1="77963" y1="70433" x2="77963" y2="70433"/>
                        <a14:foregroundMark x1="60185" y1="15635" x2="60185" y2="15635"/>
                        <a14:foregroundMark x1="54352" y1="21827" x2="54352" y2="21827"/>
                        <a14:foregroundMark x1="52315" y1="21827" x2="52315" y2="21827"/>
                        <a14:foregroundMark x1="53333" y1="20124" x2="53333" y2="20124"/>
                        <a14:foregroundMark x1="51759" y1="23065" x2="51759" y2="23065"/>
                        <a14:foregroundMark x1="55093" y1="41331" x2="55093" y2="41331"/>
                        <a14:foregroundMark x1="53333" y1="41331" x2="53333" y2="41331"/>
                        <a14:foregroundMark x1="54907" y1="41641" x2="54907" y2="41641"/>
                        <a14:foregroundMark x1="28333" y1="35449" x2="28333" y2="35449"/>
                        <a14:foregroundMark x1="28889" y1="33591" x2="28889" y2="33591"/>
                        <a14:foregroundMark x1="27130" y1="34830" x2="27130" y2="34830"/>
                        <a14:foregroundMark x1="24630" y1="33591" x2="24630" y2="33591"/>
                        <a14:foregroundMark x1="22870" y1="35139" x2="22870" y2="35139"/>
                        <a14:foregroundMark x1="37870" y1="28328" x2="37870" y2="28328"/>
                        <a14:foregroundMark x1="39630" y1="27399" x2="39630" y2="27399"/>
                        <a14:foregroundMark x1="42037" y1="28019" x2="42037" y2="28019"/>
                        <a14:foregroundMark x1="43981" y1="28019" x2="43981" y2="28019"/>
                        <a14:foregroundMark x1="51204" y1="4799" x2="51204" y2="4799"/>
                        <a14:foregroundMark x1="49630" y1="4489" x2="49630" y2="4489"/>
                        <a14:foregroundMark x1="48796" y1="4489" x2="48796" y2="4489"/>
                        <a14:foregroundMark x1="48241" y1="3560" x2="48241" y2="3560"/>
                        <a14:foregroundMark x1="49815" y1="2786" x2="49815" y2="2786"/>
                        <a14:foregroundMark x1="52130" y1="4799" x2="52130" y2="4799"/>
                        <a14:foregroundMark x1="53148" y1="5418" x2="53148" y2="5418"/>
                        <a14:foregroundMark x1="47500" y1="3406" x2="47500" y2="3406"/>
                        <a14:foregroundMark x1="53889" y1="5108" x2="53889" y2="5108"/>
                        <a14:foregroundMark x1="45093" y1="2477" x2="45093" y2="2477"/>
                        <a14:foregroundMark x1="43611" y1="2322" x2="43611" y2="2322"/>
                        <a14:foregroundMark x1="42037" y1="2477" x2="42037" y2="2477"/>
                        <a14:foregroundMark x1="40278" y1="3251" x2="40278" y2="3251"/>
                        <a14:foregroundMark x1="38889" y1="4334" x2="38889" y2="4334"/>
                        <a14:foregroundMark x1="37593" y1="6037" x2="37593" y2="6037"/>
                        <a14:foregroundMark x1="36574" y1="7585" x2="36574" y2="7585"/>
                        <a14:foregroundMark x1="36019" y1="10681" x2="36019" y2="10681"/>
                        <a14:foregroundMark x1="35556" y1="12693" x2="35556" y2="12693"/>
                        <a14:foregroundMark x1="35278" y1="15170" x2="35278" y2="15170"/>
                        <a14:foregroundMark x1="35093" y1="17802" x2="35093" y2="17802"/>
                        <a14:foregroundMark x1="34630" y1="20279" x2="34630" y2="20279"/>
                        <a14:foregroundMark x1="34352" y1="22755" x2="34352" y2="22755"/>
                        <a14:foregroundMark x1="32963" y1="24768" x2="32963" y2="24768"/>
                        <a14:foregroundMark x1="31944" y1="25542" x2="31944" y2="25542"/>
                        <a14:foregroundMark x1="30370" y1="26161" x2="30370" y2="26161"/>
                        <a14:foregroundMark x1="56019" y1="41176" x2="56019" y2="41176"/>
                        <a14:foregroundMark x1="9074" y1="30341" x2="9074" y2="30341"/>
                        <a14:foregroundMark x1="9907" y1="32198" x2="9907" y2="32198"/>
                        <a14:foregroundMark x1="9074" y1="32043" x2="9074" y2="32043"/>
                        <a14:foregroundMark x1="8426" y1="31115" x2="8426" y2="31115"/>
                        <a14:foregroundMark x1="8148" y1="29257" x2="8148" y2="29257"/>
                        <a14:foregroundMark x1="10000" y1="29412" x2="10000" y2="29412"/>
                        <a14:foregroundMark x1="11019" y1="29721" x2="11019" y2="29721"/>
                        <a14:foregroundMark x1="11667" y1="29721" x2="11667" y2="29721"/>
                        <a14:foregroundMark x1="12222" y1="29721" x2="12222" y2="29721"/>
                        <a14:foregroundMark x1="7778" y1="33591" x2="7778" y2="33591"/>
                        <a14:foregroundMark x1="6852" y1="35294" x2="6852" y2="35294"/>
                        <a14:foregroundMark x1="6574" y1="38080" x2="6574" y2="38080"/>
                        <a14:foregroundMark x1="7037" y1="40867" x2="7037" y2="40867"/>
                        <a14:foregroundMark x1="8333" y1="42260" x2="8333" y2="42260"/>
                        <a14:foregroundMark x1="9259" y1="39783" x2="9259" y2="39783"/>
                        <a14:foregroundMark x1="10648" y1="37771" x2="10648" y2="37771"/>
                        <a14:foregroundMark x1="11852" y1="39628" x2="11852" y2="39628"/>
                        <a14:foregroundMark x1="11204" y1="41950" x2="11204" y2="41950"/>
                        <a14:foregroundMark x1="9907" y1="42879" x2="9907" y2="42879"/>
                        <a14:foregroundMark x1="7778" y1="44582" x2="7778" y2="44582"/>
                        <a14:foregroundMark x1="7315" y1="47523" x2="7315" y2="47523"/>
                        <a14:foregroundMark x1="7500" y1="50000" x2="7500" y2="50000"/>
                        <a14:foregroundMark x1="8519" y1="52632" x2="8519" y2="52632"/>
                        <a14:foregroundMark x1="9907" y1="53251" x2="9907" y2="53251"/>
                        <a14:foregroundMark x1="25093" y1="35294" x2="25093" y2="35294"/>
                        <a14:foregroundMark x1="23889" y1="34520" x2="23889" y2="34520"/>
                        <a14:foregroundMark x1="24537" y1="34675" x2="24537" y2="34675"/>
                        <a14:foregroundMark x1="22870" y1="34675" x2="22870" y2="34675"/>
                        <a14:foregroundMark x1="22778" y1="33591" x2="22778" y2="33591"/>
                        <a14:foregroundMark x1="22407" y1="33591" x2="22407" y2="33591"/>
                        <a14:foregroundMark x1="26204" y1="34520" x2="26204" y2="34520"/>
                        <a14:foregroundMark x1="44907" y1="28328" x2="44907" y2="28328"/>
                        <a14:foregroundMark x1="43796" y1="28019" x2="43796" y2="28019"/>
                        <a14:foregroundMark x1="43889" y1="27090" x2="43889" y2="27090"/>
                        <a14:foregroundMark x1="43519" y1="26161" x2="43519" y2="26161"/>
                        <a14:foregroundMark x1="41759" y1="28638" x2="41759" y2="28638"/>
                        <a14:foregroundMark x1="41481" y1="28019" x2="41481" y2="28019"/>
                        <a14:foregroundMark x1="42315" y1="27709" x2="42315" y2="27709"/>
                        <a14:foregroundMark x1="40278" y1="28638" x2="40278" y2="28638"/>
                        <a14:foregroundMark x1="37963" y1="28328" x2="37963" y2="28328"/>
                        <a14:foregroundMark x1="37963" y1="27399" x2="37963" y2="273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078" y="969599"/>
            <a:ext cx="2686196" cy="160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556" b="90667" l="2000" r="96222">
                        <a14:foregroundMark x1="50556" y1="20556" x2="50556" y2="20556"/>
                        <a14:foregroundMark x1="44333" y1="17889" x2="44333" y2="17889"/>
                        <a14:foregroundMark x1="44778" y1="16000" x2="44778" y2="16000"/>
                        <a14:foregroundMark x1="46889" y1="13222" x2="46889" y2="13222"/>
                        <a14:foregroundMark x1="51778" y1="16000" x2="51778" y2="16000"/>
                        <a14:foregroundMark x1="53667" y1="18556" x2="53667" y2="18556"/>
                        <a14:foregroundMark x1="54889" y1="21444" x2="54889" y2="21444"/>
                        <a14:foregroundMark x1="53778" y1="24667" x2="53778" y2="24667"/>
                        <a14:foregroundMark x1="51333" y1="27778" x2="51333" y2="27778"/>
                        <a14:foregroundMark x1="48333" y1="29000" x2="48333" y2="29000"/>
                        <a14:foregroundMark x1="44111" y1="28000" x2="44111" y2="28000"/>
                        <a14:foregroundMark x1="41667" y1="25111" x2="41667" y2="25111"/>
                        <a14:foregroundMark x1="41333" y1="22222" x2="41333" y2="22222"/>
                        <a14:foregroundMark x1="41889" y1="18667" x2="41889" y2="18667"/>
                        <a14:foregroundMark x1="49556" y1="37444" x2="49556" y2="37444"/>
                        <a14:foregroundMark x1="86889" y1="39889" x2="86889" y2="39889"/>
                        <a14:foregroundMark x1="87111" y1="45444" x2="87111" y2="45444"/>
                        <a14:foregroundMark x1="82222" y1="36778" x2="82222" y2="36778"/>
                        <a14:foregroundMark x1="85667" y1="37444" x2="85667" y2="37444"/>
                        <a14:foregroundMark x1="85667" y1="37444" x2="85667" y2="37444"/>
                        <a14:foregroundMark x1="85667" y1="37444" x2="85667" y2="37444"/>
                        <a14:foregroundMark x1="85667" y1="37444" x2="85667" y2="37444"/>
                        <a14:foregroundMark x1="87111" y1="40333" x2="87111" y2="40333"/>
                        <a14:foregroundMark x1="85667" y1="41778" x2="85667" y2="41778"/>
                        <a14:foregroundMark x1="85333" y1="43000" x2="85333" y2="43000"/>
                        <a14:foregroundMark x1="84000" y1="41556" x2="84000" y2="40667"/>
                        <a14:foregroundMark x1="83444" y1="39444" x2="83444" y2="39444"/>
                        <a14:foregroundMark x1="84000" y1="42111" x2="84000" y2="42111"/>
                        <a14:foregroundMark x1="69444" y1="76333" x2="69444" y2="76333"/>
                        <a14:foregroundMark x1="74222" y1="78778" x2="74222" y2="78778"/>
                        <a14:foregroundMark x1="76667" y1="80778" x2="76667" y2="80778"/>
                        <a14:foregroundMark x1="65556" y1="84667" x2="65556" y2="84667"/>
                        <a14:foregroundMark x1="18889" y1="68444" x2="18889" y2="68444"/>
                        <a14:foregroundMark x1="26111" y1="69333" x2="26111" y2="69333"/>
                        <a14:foregroundMark x1="32889" y1="74444" x2="32889" y2="74444"/>
                        <a14:foregroundMark x1="30556" y1="75000" x2="30556" y2="75000"/>
                        <a14:foregroundMark x1="27667" y1="75667" x2="27667" y2="75667"/>
                        <a14:foregroundMark x1="24222" y1="74444" x2="24222" y2="74444"/>
                        <a14:foregroundMark x1="24222" y1="73667" x2="24000" y2="73000"/>
                        <a14:foregroundMark x1="23000" y1="71111" x2="22333" y2="70333"/>
                        <a14:foregroundMark x1="20556" y1="69111" x2="19889" y2="68889"/>
                        <a14:foregroundMark x1="19111" y1="68667" x2="19111" y2="68667"/>
                        <a14:foregroundMark x1="15333" y1="67667" x2="14556" y2="67667"/>
                        <a14:foregroundMark x1="13556" y1="67000" x2="13556" y2="67000"/>
                        <a14:foregroundMark x1="12111" y1="66667" x2="12111" y2="66667"/>
                        <a14:foregroundMark x1="10667" y1="66667" x2="10667" y2="66667"/>
                        <a14:foregroundMark x1="10889" y1="67444" x2="10889" y2="67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440" y="5426606"/>
            <a:ext cx="1570627" cy="1570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406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3575</TotalTime>
  <Words>953</Words>
  <Application>Microsoft Office PowerPoint</Application>
  <PresentationFormat>Произвольный</PresentationFormat>
  <Paragraphs>194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Система автоматизации рекрутмента «Рекрутрейт», HRM-платформа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Вячеслав</dc:creator>
  <cp:lastModifiedBy>Пользователь Windows</cp:lastModifiedBy>
  <cp:revision>198</cp:revision>
  <cp:lastPrinted>2022-10-12T07:24:32Z</cp:lastPrinted>
  <dcterms:created xsi:type="dcterms:W3CDTF">2022-09-30T12:54:28Z</dcterms:created>
  <dcterms:modified xsi:type="dcterms:W3CDTF">2022-11-29T11:52:17Z</dcterms:modified>
</cp:coreProperties>
</file>