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FDF7A-45AC-4E6C-A1D7-B12E4FE76F18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C0944-4BBA-4A59-A166-06278C5DFE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3107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FDF7A-45AC-4E6C-A1D7-B12E4FE76F18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C0944-4BBA-4A59-A166-06278C5DFE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6960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FDF7A-45AC-4E6C-A1D7-B12E4FE76F18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C0944-4BBA-4A59-A166-06278C5DFE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1455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FDF7A-45AC-4E6C-A1D7-B12E4FE76F18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C0944-4BBA-4A59-A166-06278C5DFE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06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FDF7A-45AC-4E6C-A1D7-B12E4FE76F18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C0944-4BBA-4A59-A166-06278C5DFE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85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FDF7A-45AC-4E6C-A1D7-B12E4FE76F18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C0944-4BBA-4A59-A166-06278C5DFE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037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FDF7A-45AC-4E6C-A1D7-B12E4FE76F18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C0944-4BBA-4A59-A166-06278C5DFE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9679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FDF7A-45AC-4E6C-A1D7-B12E4FE76F18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C0944-4BBA-4A59-A166-06278C5DFE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80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FDF7A-45AC-4E6C-A1D7-B12E4FE76F18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C0944-4BBA-4A59-A166-06278C5DFE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6445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FDF7A-45AC-4E6C-A1D7-B12E4FE76F18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C0944-4BBA-4A59-A166-06278C5DFE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3628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FDF7A-45AC-4E6C-A1D7-B12E4FE76F18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C0944-4BBA-4A59-A166-06278C5DFE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6932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FDF7A-45AC-4E6C-A1D7-B12E4FE76F18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2C0944-4BBA-4A59-A166-06278C5DFE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3965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использования локомотивов и вагонов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952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97735"/>
            <a:ext cx="10515600" cy="497922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динамическая нагрузка гружёного вагона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эксплуатационный грузооборот нетто к пробегу гружёных вагонов рабочего парка: </a:t>
            </a:r>
          </a:p>
          <a:p>
            <a:pPr marL="0" indent="0" algn="ctr">
              <a:buNone/>
            </a:pP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/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 порожнего пробега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 доля порожнего пробега в общем</a:t>
            </a:r>
          </a:p>
          <a:p>
            <a:pPr marL="0" indent="0" algn="ctr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=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/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100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соотношение  порожнего пробега к гружёному</a:t>
            </a:r>
          </a:p>
          <a:p>
            <a:pPr marL="0" indent="0" algn="ctr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w-gr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   /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s) 100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b="1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среднесуточный пробег грузового вагона,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общего пробега вагонов  к рабочему парку :</a:t>
            </a:r>
          </a:p>
          <a:p>
            <a:pPr marL="0" indent="0" algn="ctr">
              <a:buNone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b="1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rb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b="1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среднесуточный пробег пассажирского вагона,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общего пробега вагонов к рабочему парку </a:t>
            </a:r>
          </a:p>
          <a:p>
            <a:pPr marL="0" indent="0" algn="ctr">
              <a:buNone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b="1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 /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rb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1370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среднее время оборота грузового вагона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время полного производственного цикла работы вагона от погрузки до погрузки , затраты времени рабочего парка (в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вагоно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-сутках) к числу погруженных вагонов 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сети: 				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rb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дороги или отделения: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rb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/(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67547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Элементы оборота вагона: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dv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в движении:   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dv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nt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dv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простой на промежуточных станциях: 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nt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 простой на технических станциях под транзитными операциями: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nt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/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простой под грузовыми операциями: 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nt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/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52858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23493"/>
            <a:ext cx="10515600" cy="4953470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полный рейс вагона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расстояние, которое грузовой вагон проходит в гружёном и порожнем состоянии за время оборота,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т.е.за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полный перевозочный цикл. 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Полный рейс делится на гружёный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порожний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пределах дороги или отделения: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 / (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 / (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/(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4744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¯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средний простой под одной технической операцией,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определяется делением затраты времени вагона на технических станциях к числу транзитных вагонов: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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¯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nt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/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Аналогично рассчитывается средний простой транзитного вагона с переработкой и без переработки.</a:t>
            </a:r>
          </a:p>
          <a:p>
            <a:pPr marL="0" indent="0">
              <a:buNone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Среднее число технических операций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транзитным вагоном за оборот</a:t>
            </a:r>
          </a:p>
          <a:p>
            <a:pPr marL="0" indent="0"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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¯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3632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55313"/>
            <a:ext cx="10515600" cy="4721650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вагонное плечо –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расстояние, которое проходит вагон между техническими станциями за время оборота, определяется делением общего пробега вагонов на число транзитных операций: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				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en-US" b="1" i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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¯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средний простой под одной грузовой операцией,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определяется отношением затраты времени вагонов под грузовыми операциями к числу грузовых операций:  		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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¯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nt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/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72280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00766"/>
            <a:ext cx="10515600" cy="48761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Число грузовых операций определяется как сумма занятых и освобождённых вагонов (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+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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¯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 среднее число грузовых операций с вагоном за оборот –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делением числа грузовых операций на работу: </a:t>
            </a:r>
          </a:p>
          <a:p>
            <a:pPr marL="0" indent="0"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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¯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Для сети железных дорог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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¯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≥ 2,  для отдельной железной дороги может принимать значения от 0 до 2.  Характеризует степень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транзитности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чем он ниже, тем большую долю занимает транзитный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вагонопоток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959023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13645"/>
            <a:ext cx="10515600" cy="4863318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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¯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средний простой местного вагона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отношение простоя местных вагонов на станции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nt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числу этих вагонов 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buFont typeface="Symbol" panose="05050102010706020507" pitchFamily="18" charset="2"/>
              <a:buChar char="`"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¯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nt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en-US" b="1" i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 typeface="Symbol" panose="05050102010706020507" pitchFamily="18" charset="2"/>
              <a:buChar char="`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sd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коэффициент сдвоенных операций –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отношение числа грузовых операций к количеству местных вагонов на станции:  </a:t>
            </a:r>
          </a:p>
          <a:p>
            <a:pPr marL="0" indent="0" algn="ctr">
              <a:buNone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sd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изменяется от 1 до 2. Чем он ближе к 2, тем меньше порожний пробег и порожний рейс, следовательно и среднее время оборота вагона.</a:t>
            </a:r>
          </a:p>
        </p:txBody>
      </p:sp>
    </p:spTree>
    <p:extLst>
      <p:ext uri="{BB962C8B-B14F-4D97-AF65-F5344CB8AC3E}">
        <p14:creationId xmlns:p14="http://schemas.microsoft.com/office/powerpoint/2010/main" val="738928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lok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среднесуточная производительность локомотива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грузовом движении </a:t>
            </a:r>
          </a:p>
          <a:p>
            <a:pPr marL="0" indent="0" algn="ctr">
              <a:buNone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lok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/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mt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rb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грузооборот брутто,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ткм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mt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rb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локомотиво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-сутки эксплуатационного парка.</a:t>
            </a:r>
          </a:p>
        </p:txBody>
      </p:sp>
    </p:spTree>
    <p:extLst>
      <p:ext uri="{BB962C8B-B14F-4D97-AF65-F5344CB8AC3E}">
        <p14:creationId xmlns:p14="http://schemas.microsoft.com/office/powerpoint/2010/main" val="4012078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6532" y="1220212"/>
            <a:ext cx="10515600" cy="1613579"/>
          </a:xfrm>
          <a:prstGeom prst="rect">
            <a:avLst/>
          </a:prstGeom>
        </p:spPr>
      </p:pic>
      <p:pic>
        <p:nvPicPr>
          <p:cNvPr id="5" name="Объект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532" y="3423103"/>
            <a:ext cx="10515600" cy="246549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662412" y="1220212"/>
            <a:ext cx="569138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705" indent="450215" algn="just">
              <a:spcAft>
                <a:spcPts val="0"/>
              </a:spcAft>
            </a:pPr>
            <a:r>
              <a:rPr lang="en-US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</a:t>
            </a:r>
            <a:r>
              <a:rPr lang="en-US" b="1" i="1" baseline="-25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ru-RU" b="1" i="1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ru-RU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средняя масса поезда брутто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indent="450215" algn="just">
              <a:spcAft>
                <a:spcPts val="0"/>
              </a:spcAft>
            </a:pPr>
            <a:r>
              <a:rPr lang="en-US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</a:t>
            </a:r>
            <a:r>
              <a:rPr lang="en-US" b="1" i="1" baseline="-25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en-US" b="1" i="1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  </a:t>
            </a:r>
            <a:r>
              <a:rPr lang="ru-RU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</a:t>
            </a:r>
            <a:r>
              <a:rPr lang="ru-RU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en-US" b="1" i="1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ru-RU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/ </a:t>
            </a:r>
            <a:r>
              <a:rPr lang="ru-RU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en-US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ru-RU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indent="450215" algn="just">
              <a:spcAft>
                <a:spcPts val="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где: </a:t>
            </a:r>
            <a:endParaRPr lang="ru-RU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indent="450215" algn="just">
              <a:spcAft>
                <a:spcPts val="0"/>
              </a:spcAft>
            </a:pPr>
            <a:r>
              <a:rPr lang="ru-RU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</a:t>
            </a:r>
            <a:r>
              <a:rPr lang="ru-RU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en-US" b="1" i="1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ru-RU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-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грузооборот брутто,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ткм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indent="450215" algn="just">
              <a:spcAft>
                <a:spcPts val="0"/>
              </a:spcAft>
            </a:pPr>
            <a:r>
              <a:rPr lang="ru-RU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en-US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ru-RU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поездо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-км.</a:t>
            </a:r>
            <a:endParaRPr lang="ru-RU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224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Среднесуточный пробег локомотива -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lok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отношение линейного пробега локомотива к величине эксплуатируемого парка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локомотиво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-сутках:</a:t>
            </a:r>
          </a:p>
          <a:p>
            <a:pPr marL="0" indent="0" algn="ctr">
              <a:buNone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lok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ms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mt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rb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где:  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- линейный пробег локомотивов;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mt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локомотиво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-сутки эксплуатируемого парка.</a:t>
            </a:r>
          </a:p>
        </p:txBody>
      </p:sp>
    </p:spTree>
    <p:extLst>
      <p:ext uri="{BB962C8B-B14F-4D97-AF65-F5344CB8AC3E}">
        <p14:creationId xmlns:p14="http://schemas.microsoft.com/office/powerpoint/2010/main" val="1342491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84856"/>
            <a:ext cx="10515600" cy="49921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err="1"/>
              <a:t>v</a:t>
            </a:r>
            <a:r>
              <a:rPr lang="en-US" b="1" i="1" baseline="30000" dirty="0" err="1"/>
              <a:t>lok</a:t>
            </a:r>
            <a:r>
              <a:rPr lang="en-US" b="1" i="1" baseline="-25000" dirty="0" err="1"/>
              <a:t>u</a:t>
            </a:r>
            <a:r>
              <a:rPr lang="ru-RU" b="1" i="1" dirty="0"/>
              <a:t>	</a:t>
            </a:r>
            <a:r>
              <a:rPr lang="ru-RU" dirty="0"/>
              <a:t>- средняя участковая скорость движения локомотивов  и</a:t>
            </a:r>
          </a:p>
          <a:p>
            <a:pPr marL="0" indent="0">
              <a:buNone/>
            </a:pPr>
            <a:r>
              <a:rPr lang="en-US" b="1" i="1" dirty="0"/>
              <a:t>v</a:t>
            </a:r>
            <a:r>
              <a:rPr lang="en-US" b="1" i="1" baseline="-25000" dirty="0"/>
              <a:t>u </a:t>
            </a:r>
            <a:r>
              <a:rPr lang="ru-RU" b="1" i="1" dirty="0"/>
              <a:t> - </a:t>
            </a:r>
            <a:r>
              <a:rPr lang="ru-RU" dirty="0"/>
              <a:t>средняя участковая скорость движения поезда  определяются делением пробега соответственно локомотивов и поездов на затрату их времени на участках, включая простои на промежуточных станциях:</a:t>
            </a:r>
          </a:p>
          <a:p>
            <a:pPr marL="0" indent="0" algn="ctr">
              <a:buNone/>
            </a:pPr>
            <a:r>
              <a:rPr lang="en-US" b="1" i="1" dirty="0" err="1"/>
              <a:t>v</a:t>
            </a:r>
            <a:r>
              <a:rPr lang="en-US" b="1" i="1" baseline="30000" dirty="0" err="1"/>
              <a:t>lok</a:t>
            </a:r>
            <a:r>
              <a:rPr lang="en-US" b="1" i="1" baseline="-25000" dirty="0" err="1"/>
              <a:t>u</a:t>
            </a:r>
            <a:r>
              <a:rPr lang="en-US" b="1" i="1" baseline="-25000" dirty="0"/>
              <a:t> </a:t>
            </a:r>
            <a:r>
              <a:rPr lang="en-US" b="1" i="1" dirty="0"/>
              <a:t>= </a:t>
            </a:r>
            <a:r>
              <a:rPr lang="ru-RU" b="1" i="1" dirty="0">
                <a:sym typeface="Symbol" panose="05050102010706020507" pitchFamily="18" charset="2"/>
              </a:rPr>
              <a:t></a:t>
            </a:r>
            <a:r>
              <a:rPr lang="en-US" b="1" i="1" dirty="0"/>
              <a:t>m</a:t>
            </a:r>
            <a:r>
              <a:rPr lang="en-US" b="1" i="1" baseline="-25000" dirty="0"/>
              <a:t>l</a:t>
            </a:r>
            <a:r>
              <a:rPr lang="en-US" b="1" i="1" dirty="0"/>
              <a:t> s / </a:t>
            </a:r>
            <a:r>
              <a:rPr lang="ru-RU" b="1" i="1" dirty="0">
                <a:sym typeface="Symbol" panose="05050102010706020507" pitchFamily="18" charset="2"/>
              </a:rPr>
              <a:t></a:t>
            </a:r>
            <a:r>
              <a:rPr lang="en-US" b="1" i="1" dirty="0" err="1"/>
              <a:t>mt</a:t>
            </a:r>
            <a:r>
              <a:rPr lang="en-US" b="1" i="1" baseline="30000" dirty="0" err="1"/>
              <a:t>lok</a:t>
            </a:r>
            <a:r>
              <a:rPr lang="en-US" b="1" i="1" baseline="-25000" dirty="0" err="1"/>
              <a:t>u</a:t>
            </a:r>
            <a:r>
              <a:rPr lang="en-US" b="1" i="1" baseline="-25000" dirty="0"/>
              <a:t> </a:t>
            </a:r>
            <a:r>
              <a:rPr lang="en-US" b="1" i="1" dirty="0"/>
              <a:t> </a:t>
            </a:r>
            <a:r>
              <a:rPr lang="en-US" dirty="0"/>
              <a:t>;           </a:t>
            </a:r>
            <a:r>
              <a:rPr lang="en-US" b="1" i="1" dirty="0"/>
              <a:t>v</a:t>
            </a:r>
            <a:r>
              <a:rPr lang="en-US" b="1" i="1" baseline="-25000" dirty="0"/>
              <a:t>u </a:t>
            </a:r>
            <a:r>
              <a:rPr lang="en-US" b="1" i="1" dirty="0"/>
              <a:t>= </a:t>
            </a:r>
            <a:r>
              <a:rPr lang="ru-RU" b="1" i="1" dirty="0">
                <a:sym typeface="Symbol" panose="05050102010706020507" pitchFamily="18" charset="2"/>
              </a:rPr>
              <a:t></a:t>
            </a:r>
            <a:r>
              <a:rPr lang="en-US" b="1" i="1" dirty="0" err="1"/>
              <a:t>ms</a:t>
            </a:r>
            <a:r>
              <a:rPr lang="en-US" b="1" i="1" dirty="0"/>
              <a:t> / (</a:t>
            </a:r>
            <a:r>
              <a:rPr lang="ru-RU" b="1" i="1" dirty="0">
                <a:sym typeface="Symbol" panose="05050102010706020507" pitchFamily="18" charset="2"/>
              </a:rPr>
              <a:t></a:t>
            </a:r>
            <a:r>
              <a:rPr lang="en-US" b="1" i="1" dirty="0" err="1"/>
              <a:t>mt</a:t>
            </a:r>
            <a:r>
              <a:rPr lang="en-US" b="1" i="1" baseline="-25000" dirty="0" err="1"/>
              <a:t>dv</a:t>
            </a:r>
            <a:r>
              <a:rPr lang="en-US" b="1" i="1" baseline="-25000" dirty="0"/>
              <a:t> </a:t>
            </a:r>
            <a:r>
              <a:rPr lang="en-US" dirty="0"/>
              <a:t> + </a:t>
            </a:r>
            <a:r>
              <a:rPr lang="ru-RU" b="1" i="1" dirty="0">
                <a:sym typeface="Symbol" panose="05050102010706020507" pitchFamily="18" charset="2"/>
              </a:rPr>
              <a:t></a:t>
            </a:r>
            <a:r>
              <a:rPr lang="en-US" b="1" i="1" dirty="0" err="1"/>
              <a:t>mt</a:t>
            </a:r>
            <a:r>
              <a:rPr lang="en-US" b="1" i="1" baseline="-25000" dirty="0" err="1"/>
              <a:t>st</a:t>
            </a:r>
            <a:r>
              <a:rPr lang="en-US" b="1" i="1" baseline="-25000" dirty="0"/>
              <a:t> </a:t>
            </a:r>
            <a:r>
              <a:rPr lang="en-US" dirty="0"/>
              <a:t>).</a:t>
            </a:r>
            <a:endParaRPr lang="ru-RU" dirty="0"/>
          </a:p>
          <a:p>
            <a:pPr marL="0" indent="0">
              <a:buNone/>
            </a:pPr>
            <a:r>
              <a:rPr lang="en-US" b="1" i="1" dirty="0" err="1"/>
              <a:t>v</a:t>
            </a:r>
            <a:r>
              <a:rPr lang="en-US" b="1" i="1" baseline="30000" dirty="0" err="1"/>
              <a:t>lok</a:t>
            </a:r>
            <a:r>
              <a:rPr lang="en-US" b="1" i="1" baseline="-25000" dirty="0" err="1"/>
              <a:t>t</a:t>
            </a:r>
            <a:r>
              <a:rPr lang="ru-RU" b="1" i="1" dirty="0"/>
              <a:t>	</a:t>
            </a:r>
            <a:r>
              <a:rPr lang="ru-RU" dirty="0"/>
              <a:t>- средняя техническая скорость движения локомотивов  и</a:t>
            </a:r>
          </a:p>
          <a:p>
            <a:pPr marL="0" indent="0">
              <a:buNone/>
            </a:pPr>
            <a:r>
              <a:rPr lang="en-US" b="1" i="1" dirty="0" err="1"/>
              <a:t>v</a:t>
            </a:r>
            <a:r>
              <a:rPr lang="en-US" b="1" i="1" baseline="-25000" dirty="0" err="1"/>
              <a:t>t</a:t>
            </a:r>
            <a:r>
              <a:rPr lang="en-US" b="1" i="1" baseline="-25000" dirty="0"/>
              <a:t> </a:t>
            </a:r>
            <a:r>
              <a:rPr lang="ru-RU" b="1" i="1" dirty="0"/>
              <a:t> - </a:t>
            </a:r>
            <a:r>
              <a:rPr lang="ru-RU" dirty="0"/>
              <a:t>средняя техническая  скорость движения поезда  определяются делением пробега соответственно локомотивов и поездов на затрату времени на перегонах:</a:t>
            </a:r>
          </a:p>
          <a:p>
            <a:pPr marL="0" indent="0" algn="ctr">
              <a:buNone/>
            </a:pPr>
            <a:r>
              <a:rPr lang="en-US" b="1" i="1" dirty="0" err="1"/>
              <a:t>v</a:t>
            </a:r>
            <a:r>
              <a:rPr lang="en-US" b="1" i="1" baseline="30000" dirty="0" err="1"/>
              <a:t>lok</a:t>
            </a:r>
            <a:r>
              <a:rPr lang="en-US" b="1" i="1" baseline="-25000" dirty="0" err="1"/>
              <a:t>t</a:t>
            </a:r>
            <a:r>
              <a:rPr lang="en-US" b="1" i="1" baseline="-25000" dirty="0"/>
              <a:t>  </a:t>
            </a:r>
            <a:r>
              <a:rPr lang="en-US" b="1" i="1" dirty="0"/>
              <a:t>= </a:t>
            </a:r>
            <a:r>
              <a:rPr lang="ru-RU" b="1" i="1" dirty="0">
                <a:sym typeface="Symbol" panose="05050102010706020507" pitchFamily="18" charset="2"/>
              </a:rPr>
              <a:t></a:t>
            </a:r>
            <a:r>
              <a:rPr lang="en-US" b="1" i="1" dirty="0"/>
              <a:t>m</a:t>
            </a:r>
            <a:r>
              <a:rPr lang="en-US" b="1" i="1" baseline="-25000" dirty="0"/>
              <a:t>l</a:t>
            </a:r>
            <a:r>
              <a:rPr lang="en-US" b="1" i="1" dirty="0"/>
              <a:t> s / </a:t>
            </a:r>
            <a:r>
              <a:rPr lang="ru-RU" b="1" i="1" dirty="0">
                <a:sym typeface="Symbol" panose="05050102010706020507" pitchFamily="18" charset="2"/>
              </a:rPr>
              <a:t></a:t>
            </a:r>
            <a:r>
              <a:rPr lang="en-US" b="1" i="1" dirty="0" err="1"/>
              <a:t>mt</a:t>
            </a:r>
            <a:r>
              <a:rPr lang="en-US" b="1" i="1" baseline="30000" dirty="0" err="1"/>
              <a:t>lok</a:t>
            </a:r>
            <a:r>
              <a:rPr lang="en-US" b="1" i="1" baseline="-25000" dirty="0" err="1"/>
              <a:t>dv</a:t>
            </a:r>
            <a:r>
              <a:rPr lang="en-US" b="1" i="1" baseline="-25000" dirty="0"/>
              <a:t> </a:t>
            </a:r>
            <a:r>
              <a:rPr lang="en-US" b="1" i="1" dirty="0"/>
              <a:t> </a:t>
            </a:r>
            <a:r>
              <a:rPr lang="en-US" dirty="0"/>
              <a:t>;           </a:t>
            </a:r>
            <a:r>
              <a:rPr lang="en-US" b="1" i="1" dirty="0"/>
              <a:t>v</a:t>
            </a:r>
            <a:r>
              <a:rPr lang="en-US" b="1" i="1" baseline="-25000" dirty="0"/>
              <a:t> t  </a:t>
            </a:r>
            <a:r>
              <a:rPr lang="en-US" b="1" i="1" dirty="0"/>
              <a:t>= </a:t>
            </a:r>
            <a:r>
              <a:rPr lang="ru-RU" b="1" i="1" dirty="0">
                <a:sym typeface="Symbol" panose="05050102010706020507" pitchFamily="18" charset="2"/>
              </a:rPr>
              <a:t></a:t>
            </a:r>
            <a:r>
              <a:rPr lang="en-US" b="1" i="1" dirty="0" err="1"/>
              <a:t>ms</a:t>
            </a:r>
            <a:r>
              <a:rPr lang="en-US" b="1" i="1" dirty="0"/>
              <a:t> / </a:t>
            </a:r>
            <a:r>
              <a:rPr lang="ru-RU" b="1" i="1" dirty="0">
                <a:sym typeface="Symbol" panose="05050102010706020507" pitchFamily="18" charset="2"/>
              </a:rPr>
              <a:t></a:t>
            </a:r>
            <a:r>
              <a:rPr lang="en-US" b="1" i="1" dirty="0" err="1"/>
              <a:t>mt</a:t>
            </a:r>
            <a:r>
              <a:rPr lang="en-US" b="1" i="1" baseline="-25000" dirty="0" err="1"/>
              <a:t>dv</a:t>
            </a:r>
            <a:r>
              <a:rPr lang="en-US" b="1" i="1" baseline="-25000" dirty="0"/>
              <a:t> </a:t>
            </a:r>
            <a:r>
              <a:rPr lang="en-US" dirty="0"/>
              <a:t> 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1747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97735"/>
            <a:ext cx="10515600" cy="4979228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коэффициент скорости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отношение участковой скорости движения к технической  (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max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1).</a:t>
            </a:r>
          </a:p>
          <a:p>
            <a:pPr marL="0" indent="0">
              <a:buNone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lok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среднесуточный бюджет времени локомотивов эксплуатируемого парка,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определяется делением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локомотиво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-часов эксплуатируемого парка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локомотиво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-сутки за отчётный период. Всегда = 24 часам.</a:t>
            </a:r>
          </a:p>
          <a:p>
            <a:pPr marL="0" indent="0">
              <a:buNone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lok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dv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движении на перегонах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определяется делением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локомотиво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-часов на перегонах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локомотиво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-сутки эксплуатируемого парка:</a:t>
            </a:r>
          </a:p>
          <a:p>
            <a:pPr marL="0" indent="0" algn="ctr">
              <a:buNone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lok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dv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lok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dv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rb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825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23493"/>
            <a:ext cx="10515600" cy="495347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lok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промежуточных станциях,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делением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локомотиво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-часов простоя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локомотиво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-сутки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эксплуатируемого парка:</a:t>
            </a:r>
          </a:p>
          <a:p>
            <a:pPr marL="0" indent="0" algn="ctr">
              <a:buNone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lok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lok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rb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станциях оборота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делением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локомотиво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-часов простоя на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локомотиво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-сутки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эксплуатируемого парка:</a:t>
            </a:r>
          </a:p>
          <a:p>
            <a:pPr marL="0" indent="0" algn="ctr">
              <a:buNone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t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rb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станциях приписки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делением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локомотиво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-часов простоя на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локомотиво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-сутки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эксплуатируемого парка:</a:t>
            </a:r>
          </a:p>
          <a:p>
            <a:pPr marL="0" indent="0" algn="ctr">
              <a:buNone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t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rb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 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станциях смены локомотивных бригад,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делением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локомотиво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-часов простоя локомотивов по смене локомотивных бригад на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локомотиво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-сутки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эксплуатируемого парка:</a:t>
            </a:r>
          </a:p>
          <a:p>
            <a:pPr marL="0" indent="0" algn="ctr">
              <a:buNone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t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rb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5544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87887"/>
            <a:ext cx="10515600" cy="48890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расчёта средней продолжительности одного случая простоя по приведенным элементам  на станциях приписки, оборота и смены локомотивных бригад применяются формулы:</a:t>
            </a:r>
          </a:p>
          <a:p>
            <a:pPr marL="0" indent="0" algn="ctr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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t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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t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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t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</a:t>
            </a:r>
            <a:r>
              <a:rPr lang="ru-RU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число случаев простоя локомотивов на станциях приписки, оборота и смены локомотивных бригад.</a:t>
            </a:r>
          </a:p>
        </p:txBody>
      </p:sp>
    </p:spTree>
    <p:extLst>
      <p:ext uri="{BB962C8B-B14F-4D97-AF65-F5344CB8AC3E}">
        <p14:creationId xmlns:p14="http://schemas.microsoft.com/office/powerpoint/2010/main" val="24246840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использования вагонов: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i="1" dirty="0" err="1"/>
              <a:t>F</a:t>
            </a:r>
            <a:r>
              <a:rPr lang="en-US" b="1" i="1" baseline="-25000" dirty="0" err="1"/>
              <a:t>w</a:t>
            </a:r>
            <a:r>
              <a:rPr lang="ru-RU" b="1" i="1" dirty="0"/>
              <a:t> -</a:t>
            </a:r>
            <a:r>
              <a:rPr lang="ru-RU" dirty="0"/>
              <a:t>  </a:t>
            </a:r>
            <a:r>
              <a:rPr lang="ru-RU" i="1" dirty="0"/>
              <a:t>производительность вагона</a:t>
            </a:r>
            <a:r>
              <a:rPr lang="ru-RU" dirty="0"/>
              <a:t> -отражает среднесуточную выработку вагона рабочего парка, в </a:t>
            </a:r>
            <a:r>
              <a:rPr lang="ru-RU" dirty="0" err="1"/>
              <a:t>ткм</a:t>
            </a:r>
            <a:r>
              <a:rPr lang="ru-RU" dirty="0"/>
              <a:t> нетто эксплуатационных, делением эксплуатационного грузооборота на </a:t>
            </a:r>
            <a:r>
              <a:rPr lang="ru-RU" dirty="0" err="1"/>
              <a:t>вагоно</a:t>
            </a:r>
            <a:r>
              <a:rPr lang="ru-RU" dirty="0"/>
              <a:t>-сутки рабочего парка: </a:t>
            </a:r>
          </a:p>
          <a:p>
            <a:pPr marL="0" indent="0" algn="ctr">
              <a:buNone/>
            </a:pPr>
            <a:r>
              <a:rPr lang="en-US" b="1" i="1" dirty="0" err="1"/>
              <a:t>F</a:t>
            </a:r>
            <a:r>
              <a:rPr lang="en-US" b="1" i="1" baseline="-25000" dirty="0" err="1"/>
              <a:t>w</a:t>
            </a:r>
            <a:r>
              <a:rPr lang="en-US" b="1" i="1" baseline="-25000" dirty="0"/>
              <a:t> </a:t>
            </a:r>
            <a:r>
              <a:rPr lang="ru-RU" b="1" i="1" dirty="0"/>
              <a:t>=</a:t>
            </a:r>
            <a:r>
              <a:rPr lang="ru-RU" b="1" i="1" dirty="0">
                <a:sym typeface="Symbol" panose="05050102010706020507" pitchFamily="18" charset="2"/>
              </a:rPr>
              <a:t></a:t>
            </a:r>
            <a:r>
              <a:rPr lang="ru-RU" b="1" i="1" dirty="0"/>
              <a:t>(</a:t>
            </a:r>
            <a:r>
              <a:rPr lang="en-US" b="1" i="1" dirty="0" err="1"/>
              <a:t>pl</a:t>
            </a:r>
            <a:r>
              <a:rPr lang="ru-RU" b="1" i="1" dirty="0"/>
              <a:t>)</a:t>
            </a:r>
            <a:r>
              <a:rPr lang="en-US" b="1" i="1" baseline="-25000" dirty="0"/>
              <a:t>n</a:t>
            </a:r>
            <a:r>
              <a:rPr lang="ru-RU" b="1" i="1" dirty="0"/>
              <a:t>  / </a:t>
            </a:r>
            <a:r>
              <a:rPr lang="ru-RU" b="1" i="1" dirty="0">
                <a:sym typeface="Symbol" panose="05050102010706020507" pitchFamily="18" charset="2"/>
              </a:rPr>
              <a:t></a:t>
            </a:r>
            <a:r>
              <a:rPr lang="en-US" b="1" i="1" dirty="0" err="1"/>
              <a:t>n</a:t>
            </a:r>
            <a:r>
              <a:rPr lang="en-US" b="1" i="1" baseline="30000" dirty="0" err="1"/>
              <a:t>g</a:t>
            </a:r>
            <a:r>
              <a:rPr lang="en-US" b="1" i="1" baseline="-25000" dirty="0" err="1"/>
              <a:t>rb</a:t>
            </a:r>
            <a:r>
              <a:rPr lang="en-US" b="1" i="1" dirty="0"/>
              <a:t> t</a:t>
            </a:r>
            <a:endParaRPr lang="ru-RU" dirty="0"/>
          </a:p>
          <a:p>
            <a:pPr marL="0" indent="0">
              <a:buNone/>
            </a:pPr>
            <a:r>
              <a:rPr lang="en-US" b="1" i="1" dirty="0" err="1"/>
              <a:t>q</a:t>
            </a:r>
            <a:r>
              <a:rPr lang="en-US" b="1" i="1" baseline="-25000" dirty="0" err="1"/>
              <a:t>rb</a:t>
            </a:r>
            <a:r>
              <a:rPr lang="en-US" b="1" i="1" baseline="-25000" dirty="0"/>
              <a:t> </a:t>
            </a:r>
            <a:r>
              <a:rPr lang="ru-RU" b="1" i="1" dirty="0"/>
              <a:t>– </a:t>
            </a:r>
            <a:r>
              <a:rPr lang="ru-RU" i="1" dirty="0"/>
              <a:t>динамическая нагрузка вагона рабочего парка,</a:t>
            </a:r>
            <a:r>
              <a:rPr lang="ru-RU" dirty="0"/>
              <a:t> количество грузов на грузовой вагон рабочего парка на всём пути следования:</a:t>
            </a:r>
          </a:p>
          <a:p>
            <a:pPr marL="0" indent="0" algn="ctr">
              <a:buNone/>
            </a:pPr>
            <a:r>
              <a:rPr lang="en-US" b="1" i="1" dirty="0" err="1"/>
              <a:t>q</a:t>
            </a:r>
            <a:r>
              <a:rPr lang="en-US" b="1" i="1" baseline="-25000" dirty="0" err="1"/>
              <a:t>rb</a:t>
            </a:r>
            <a:r>
              <a:rPr lang="ru-RU" b="1" i="1" baseline="-25000" dirty="0"/>
              <a:t>  </a:t>
            </a:r>
            <a:r>
              <a:rPr lang="ru-RU" dirty="0"/>
              <a:t>= </a:t>
            </a:r>
            <a:r>
              <a:rPr lang="ru-RU" b="1" i="1" dirty="0">
                <a:sym typeface="Symbol" panose="05050102010706020507" pitchFamily="18" charset="2"/>
              </a:rPr>
              <a:t></a:t>
            </a:r>
            <a:r>
              <a:rPr lang="ru-RU" b="1" i="1" dirty="0"/>
              <a:t>(</a:t>
            </a:r>
            <a:r>
              <a:rPr lang="en-US" b="1" i="1" dirty="0" err="1"/>
              <a:t>pl</a:t>
            </a:r>
            <a:r>
              <a:rPr lang="ru-RU" b="1" i="1" dirty="0"/>
              <a:t>)</a:t>
            </a:r>
            <a:r>
              <a:rPr lang="en-US" b="1" i="1" baseline="-25000" dirty="0"/>
              <a:t>n</a:t>
            </a:r>
            <a:r>
              <a:rPr lang="ru-RU" b="1" i="1" dirty="0"/>
              <a:t>  / </a:t>
            </a:r>
            <a:r>
              <a:rPr lang="ru-RU" b="1" i="1" dirty="0">
                <a:sym typeface="Symbol" panose="05050102010706020507" pitchFamily="18" charset="2"/>
              </a:rPr>
              <a:t></a:t>
            </a:r>
            <a:r>
              <a:rPr lang="en-US" b="1" i="1" dirty="0" err="1"/>
              <a:t>n</a:t>
            </a:r>
            <a:r>
              <a:rPr lang="en-US" b="1" i="1" baseline="30000" dirty="0" err="1"/>
              <a:t>g</a:t>
            </a:r>
            <a:r>
              <a:rPr lang="en-US" b="1" i="1" dirty="0" err="1"/>
              <a:t>s</a:t>
            </a:r>
            <a:r>
              <a:rPr lang="ru-RU" b="1" i="1" dirty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81901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13</TotalTime>
  <Words>1207</Words>
  <Application>Microsoft Office PowerPoint</Application>
  <PresentationFormat>Широкоэкранный</PresentationFormat>
  <Paragraphs>90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Symbol</vt:lpstr>
      <vt:lpstr>Times New Roman</vt:lpstr>
      <vt:lpstr>Тема Office</vt:lpstr>
      <vt:lpstr>Показатели использования локомотивов и вагонов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Показатели использования вагонов:</vt:lpstr>
      <vt:lpstr>Презентация PowerPoint</vt:lpstr>
      <vt:lpstr>Презентация PowerPoint</vt:lpstr>
      <vt:lpstr>Элементы оборота вагона: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Показатели использования локомотивов и вагонов</dc:title>
  <dc:creator>Учетная запись Майкрософт</dc:creator>
  <cp:lastModifiedBy>Серикова Олеся Юрьевна</cp:lastModifiedBy>
  <cp:revision>3</cp:revision>
  <dcterms:created xsi:type="dcterms:W3CDTF">2024-01-25T13:13:04Z</dcterms:created>
  <dcterms:modified xsi:type="dcterms:W3CDTF">2024-01-28T07:47:17Z</dcterms:modified>
</cp:coreProperties>
</file>