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handoutMasterIdLst>
    <p:handoutMasterId r:id="rId9"/>
  </p:handoutMasterIdLst>
  <p:sldIdLst>
    <p:sldId id="274" r:id="rId2"/>
    <p:sldId id="292" r:id="rId3"/>
    <p:sldId id="293" r:id="rId4"/>
    <p:sldId id="295" r:id="rId5"/>
    <p:sldId id="294" r:id="rId6"/>
    <p:sldId id="291" r:id="rId7"/>
  </p:sldIdLst>
  <p:sldSz cx="12192000" cy="6858000"/>
  <p:notesSz cx="6797675" cy="9929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0E318DEC-FC94-4DE5-AB50-95EE345EBC2D}">
          <p14:sldIdLst>
            <p14:sldId id="274"/>
            <p14:sldId id="292"/>
            <p14:sldId id="293"/>
            <p14:sldId id="295"/>
            <p14:sldId id="294"/>
          </p14:sldIdLst>
        </p14:section>
        <p14:section name="Раздел без заголовка" id="{03F3CEFF-A1C5-4616-AF9B-F33952121434}">
          <p14:sldIdLst>
            <p14:sldId id="291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75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3" d="100"/>
          <a:sy n="53" d="100"/>
        </p:scale>
        <p:origin x="2844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B45C77D5-E8CF-CB8D-E1D3-3C9B375B00D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8215"/>
          </a:xfrm>
          <a:prstGeom prst="rect">
            <a:avLst/>
          </a:prstGeom>
        </p:spPr>
        <p:txBody>
          <a:bodyPr vert="horz" lIns="93132" tIns="46566" rIns="93132" bIns="46566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24EF51C-4A43-2E30-D215-A8A943EB048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215"/>
          </a:xfrm>
          <a:prstGeom prst="rect">
            <a:avLst/>
          </a:prstGeom>
        </p:spPr>
        <p:txBody>
          <a:bodyPr vert="horz" lIns="93132" tIns="46566" rIns="93132" bIns="46566" rtlCol="0"/>
          <a:lstStyle>
            <a:lvl1pPr algn="r">
              <a:defRPr sz="1200"/>
            </a:lvl1pPr>
          </a:lstStyle>
          <a:p>
            <a:fld id="{74B2CFC3-4764-4780-96E7-82B359BF386A}" type="datetimeFigureOut">
              <a:rPr lang="ru-RU" smtClean="0"/>
              <a:t>01.11.2022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692FA01-AF19-12C3-0B74-9A66C36EE7C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1" y="9431599"/>
            <a:ext cx="2945659" cy="498214"/>
          </a:xfrm>
          <a:prstGeom prst="rect">
            <a:avLst/>
          </a:prstGeom>
        </p:spPr>
        <p:txBody>
          <a:bodyPr vert="horz" lIns="93132" tIns="46566" rIns="93132" bIns="46566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954F8A7-E90E-E32F-8BC8-D0EF0E72CB0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31599"/>
            <a:ext cx="2945659" cy="498214"/>
          </a:xfrm>
          <a:prstGeom prst="rect">
            <a:avLst/>
          </a:prstGeom>
        </p:spPr>
        <p:txBody>
          <a:bodyPr vert="horz" lIns="93132" tIns="46566" rIns="93132" bIns="46566" rtlCol="0" anchor="b"/>
          <a:lstStyle>
            <a:lvl1pPr algn="r">
              <a:defRPr sz="1200"/>
            </a:lvl1pPr>
          </a:lstStyle>
          <a:p>
            <a:fld id="{10117160-DDA9-4CB7-8569-6FCFFD102D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33615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8215"/>
          </a:xfrm>
          <a:prstGeom prst="rect">
            <a:avLst/>
          </a:prstGeom>
        </p:spPr>
        <p:txBody>
          <a:bodyPr vert="horz" lIns="93132" tIns="46566" rIns="93132" bIns="46566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215"/>
          </a:xfrm>
          <a:prstGeom prst="rect">
            <a:avLst/>
          </a:prstGeom>
        </p:spPr>
        <p:txBody>
          <a:bodyPr vert="horz" lIns="93132" tIns="46566" rIns="93132" bIns="46566" rtlCol="0"/>
          <a:lstStyle>
            <a:lvl1pPr algn="r">
              <a:defRPr sz="1200"/>
            </a:lvl1pPr>
          </a:lstStyle>
          <a:p>
            <a:fld id="{9D323F8A-181A-48DB-9F6D-E9C820E98E2A}" type="datetimeFigureOut">
              <a:rPr lang="ru-RU" smtClean="0"/>
              <a:t>01.11.2022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32" tIns="46566" rIns="93132" bIns="46566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8722"/>
            <a:ext cx="5438140" cy="3909864"/>
          </a:xfrm>
          <a:prstGeom prst="rect">
            <a:avLst/>
          </a:prstGeom>
        </p:spPr>
        <p:txBody>
          <a:bodyPr vert="horz" lIns="93132" tIns="46566" rIns="93132" bIns="46566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31599"/>
            <a:ext cx="2945659" cy="498214"/>
          </a:xfrm>
          <a:prstGeom prst="rect">
            <a:avLst/>
          </a:prstGeom>
        </p:spPr>
        <p:txBody>
          <a:bodyPr vert="horz" lIns="93132" tIns="46566" rIns="93132" bIns="46566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1599"/>
            <a:ext cx="2945659" cy="498214"/>
          </a:xfrm>
          <a:prstGeom prst="rect">
            <a:avLst/>
          </a:prstGeom>
        </p:spPr>
        <p:txBody>
          <a:bodyPr vert="horz" lIns="93132" tIns="46566" rIns="93132" bIns="46566" rtlCol="0" anchor="b"/>
          <a:lstStyle>
            <a:lvl1pPr algn="r">
              <a:defRPr sz="1200"/>
            </a:lvl1pPr>
          </a:lstStyle>
          <a:p>
            <a:fld id="{D7F9DE00-DBF0-411D-90E1-2BEEBAECAF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95592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0CCBA4-1454-B977-019B-7FD91D49B9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33C724D-63DD-ED30-60AD-25B1E5883B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2E7252E-665E-4B31-31F3-7C9BB615C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1365A-AB3F-49B0-A018-701C0B030B30}" type="datetimeFigureOut">
              <a:rPr lang="ru-RU" smtClean="0"/>
              <a:t>01.11.2022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A44F7F-436E-78C6-FD12-A9CE1F402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7609723-51AA-8852-BD9C-CEABC4660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42F6C-5A78-48AC-B15F-1C52ABC4DC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78220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78C8B4-4C58-4F17-F178-EAA10F8564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980519C-14A1-DF7A-2348-61C186CC2F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6F7B4EF-832B-B441-9CA7-F9690F0692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1365A-AB3F-49B0-A018-701C0B030B30}" type="datetimeFigureOut">
              <a:rPr lang="ru-RU" smtClean="0"/>
              <a:t>01.11.2022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8981199-2FE4-BB31-726C-47DBC2214D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8007FB8-16B1-D78C-21FD-DC8AC8F3D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42F6C-5A78-48AC-B15F-1C52ABC4DC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17705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AD8CFE1-8BB0-A2E2-06FB-F316127F57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2D21A24-A6FF-2089-0C4B-C628941A78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96AC138-5D4A-13DF-DB8D-E42A66339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1365A-AB3F-49B0-A018-701C0B030B30}" type="datetimeFigureOut">
              <a:rPr lang="ru-RU" smtClean="0"/>
              <a:t>01.11.2022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AEF72B0-7B42-70B4-FDF0-9FABB1D656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DA55C60-1E19-80EE-DE1B-EDA694DC79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42F6C-5A78-48AC-B15F-1C52ABC4DC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59345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8AC858-12A4-A13A-4829-BECDB69D3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93DEA4E-FCE7-8C18-DDAD-E781CF72E2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5E3EA0-1FC4-9AA1-54AE-8E7CFE0EC7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1365A-AB3F-49B0-A018-701C0B030B30}" type="datetimeFigureOut">
              <a:rPr lang="ru-RU" smtClean="0"/>
              <a:t>01.11.2022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E3EDBA-2FD1-BD30-8242-AC00F719E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0F8CEE-1CB0-BDF1-9E12-9BED96264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42F6C-5A78-48AC-B15F-1C52ABC4DC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31501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CBEB10-B328-315A-4135-F3189C362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526D64A-7B6C-6063-E837-47CBE47F35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BEEEDC5-EF0C-A277-74E4-6B22788D5D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1365A-AB3F-49B0-A018-701C0B030B30}" type="datetimeFigureOut">
              <a:rPr lang="ru-RU" smtClean="0"/>
              <a:t>01.11.2022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3FA42F8-8096-6687-1E33-C195A6B680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44671EA-5FE3-F478-BEEE-401B0EEC4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42F6C-5A78-48AC-B15F-1C52ABC4DC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5665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0537B9-16DD-624D-1CBA-BFA795C56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0739AEF-9C66-DCDC-2AEA-7136A8569D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7A30AAB-9E02-9817-9BB8-19FFEEE75E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E257FC4-3810-8A92-D345-CB2C25FC30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1365A-AB3F-49B0-A018-701C0B030B30}" type="datetimeFigureOut">
              <a:rPr lang="ru-RU" smtClean="0"/>
              <a:t>01.11.2022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56F8940-CAE5-2576-4CC2-816973357E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C5243E3-4803-27A4-E911-DCE7E12CF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42F6C-5A78-48AC-B15F-1C52ABC4DC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55278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E887E2-EA85-418C-51D6-186450EA2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7A87F08-5E72-0297-4679-25F7A9F6F1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DF6BFBC-FB3F-0DA1-7B07-BD8BB4803B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93D0832-48DD-9C14-DACC-5373D8759D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CDC3FC2-F2A0-7903-5ECC-8042FBBF1F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33128F0-60DF-8B43-3DC1-BFC5CA30FB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1365A-AB3F-49B0-A018-701C0B030B30}" type="datetimeFigureOut">
              <a:rPr lang="ru-RU" smtClean="0"/>
              <a:t>01.11.2022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05F3806-1B13-CDEF-80F8-D512B9481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A7C1BE2-3ACF-94B2-06BB-E4946E920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42F6C-5A78-48AC-B15F-1C52ABC4DC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4780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14BFC8-6EA7-3CD7-5DAC-C4440BF91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72528C9-8B6F-3A0B-7363-D9E9C3EE8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1365A-AB3F-49B0-A018-701C0B030B30}" type="datetimeFigureOut">
              <a:rPr lang="ru-RU" smtClean="0"/>
              <a:t>01.11.2022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C35C45A-7BC0-CCA9-0919-052AE6034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05A3EA0-717A-0179-0903-D44DD7040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42F6C-5A78-48AC-B15F-1C52ABC4DC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31072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91EB00D-DFAB-461D-0130-FA8CC7DB47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1365A-AB3F-49B0-A018-701C0B030B30}" type="datetimeFigureOut">
              <a:rPr lang="ru-RU" smtClean="0"/>
              <a:t>01.11.2022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08AA204-3B47-40DB-0A3E-FA05BFCD06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9DA35F3-C2CA-B602-8F7D-0F7573216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42F6C-5A78-48AC-B15F-1C52ABC4DC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68343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5EB92D-5F50-67AE-AEE4-A66ED605F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D946C57-B06B-F8D4-DEAD-BB0C5BBE6B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C117297-DC2A-4D0E-6063-2C7416E49E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BBE9144-0798-E9F0-8386-8CECD79E4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1365A-AB3F-49B0-A018-701C0B030B30}" type="datetimeFigureOut">
              <a:rPr lang="ru-RU" smtClean="0"/>
              <a:t>01.11.2022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575414D-826B-CED0-DC01-EE90E925B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C8E8C11-F37F-28B6-F903-C371B1278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42F6C-5A78-48AC-B15F-1C52ABC4DC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88307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517E43-7BF2-1FD3-33E1-DF2E225F0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46B628B-3824-96EC-1A63-7925DF9BA5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E4A6E62-1F8E-2782-D061-433A87AEE8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9C9CDD6-5693-C4B1-0416-5E6B53F2C9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1365A-AB3F-49B0-A018-701C0B030B30}" type="datetimeFigureOut">
              <a:rPr lang="ru-RU" smtClean="0"/>
              <a:t>01.11.2022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2A21D2C-F6C6-E222-9C40-0FC47789F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8F6EAAB-A3B4-5DCF-AE29-78512EA57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42F6C-5A78-48AC-B15F-1C52ABC4DC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81745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BD6FBF-C81D-1F90-5040-EEAE581311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986A17D-9B78-DAD3-B919-EDC6F47F83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A98FBFE-D300-B771-AA42-CE2E5DD82E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C1365A-AB3F-49B0-A018-701C0B030B30}" type="datetimeFigureOut">
              <a:rPr lang="ru-RU" smtClean="0"/>
              <a:t>01.11.2022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F5F83C2-A35B-DE1B-BF62-1BE0AEBBE0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98D58C1-AFF7-FA77-41FE-3A08A49E0D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C42F6C-5A78-48AC-B15F-1C52ABC4DC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5081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g"/><Relationship Id="rId9" Type="http://schemas.openxmlformats.org/officeDocument/2006/relationships/image" Target="../media/image8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hyperlink" Target="http://company.rzd.ru/ru/9354/page/104069/?id=253462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gif"/><Relationship Id="rId4" Type="http://schemas.openxmlformats.org/officeDocument/2006/relationships/hyperlink" Target="https://delorzd.ru/rzhd-kompensaciya-i-vyplata-vreda-pri-neschastnyh-sluchayah-na-rzd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2C77C4ED-008A-1231-EA28-82A35E3130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540" t="60107" r="5845" b="22243"/>
          <a:stretch/>
        </p:blipFill>
        <p:spPr>
          <a:xfrm>
            <a:off x="488636" y="6049778"/>
            <a:ext cx="1252024" cy="549358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AD6626FE-9431-2C63-2DCB-7C7B9D59489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9" t="27854" r="8547" b="27627"/>
          <a:stretch/>
        </p:blipFill>
        <p:spPr>
          <a:xfrm>
            <a:off x="2019017" y="6035711"/>
            <a:ext cx="1983546" cy="603688"/>
          </a:xfrm>
          <a:prstGeom prst="rect">
            <a:avLst/>
          </a:prstGeom>
        </p:spPr>
      </p:pic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437C0E96-4BA9-AF77-7C83-8436904B023F}"/>
              </a:ext>
            </a:extLst>
          </p:cNvPr>
          <p:cNvCxnSpPr/>
          <p:nvPr/>
        </p:nvCxnSpPr>
        <p:spPr>
          <a:xfrm>
            <a:off x="488636" y="5871807"/>
            <a:ext cx="1156364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CCE0137B-14C0-BBA4-8FF1-071D77B7580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0" t="27961" r="9180" b="30500"/>
          <a:stretch/>
        </p:blipFill>
        <p:spPr>
          <a:xfrm>
            <a:off x="4335376" y="6114581"/>
            <a:ext cx="1582842" cy="539605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1EFBB050-A9FB-6C49-64FD-9E0C482ECDD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3"/>
          <a:stretch/>
        </p:blipFill>
        <p:spPr>
          <a:xfrm>
            <a:off x="6341345" y="6032723"/>
            <a:ext cx="2135112" cy="744178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8893DB3C-B0D6-3442-2880-56DDC4B3A21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83" t="33231" r="18083" b="27590"/>
          <a:stretch/>
        </p:blipFill>
        <p:spPr>
          <a:xfrm>
            <a:off x="9033171" y="6070521"/>
            <a:ext cx="1386918" cy="627727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9E48066B-99DD-3E0C-1843-D41F3F3C04C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87"/>
          <a:stretch/>
        </p:blipFill>
        <p:spPr>
          <a:xfrm>
            <a:off x="10843216" y="5917584"/>
            <a:ext cx="874647" cy="839941"/>
          </a:xfrm>
          <a:prstGeom prst="rect">
            <a:avLst/>
          </a:prstGeom>
        </p:spPr>
      </p:pic>
      <p:cxnSp>
        <p:nvCxnSpPr>
          <p:cNvPr id="2" name="Прямая соединительная линия 1">
            <a:extLst>
              <a:ext uri="{FF2B5EF4-FFF2-40B4-BE49-F238E27FC236}">
                <a16:creationId xmlns:a16="http://schemas.microsoft.com/office/drawing/2014/main" id="{43D37F94-E316-4B15-C863-A320AF8ECFC2}"/>
              </a:ext>
            </a:extLst>
          </p:cNvPr>
          <p:cNvCxnSpPr>
            <a:cxnSpLocks/>
          </p:cNvCxnSpPr>
          <p:nvPr/>
        </p:nvCxnSpPr>
        <p:spPr>
          <a:xfrm flipV="1">
            <a:off x="393509" y="910767"/>
            <a:ext cx="10226541" cy="197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1720F01D-DF34-551C-5F4B-B2F79967B30D}"/>
              </a:ext>
            </a:extLst>
          </p:cNvPr>
          <p:cNvSpPr txBox="1"/>
          <p:nvPr/>
        </p:nvSpPr>
        <p:spPr>
          <a:xfrm>
            <a:off x="356256" y="202881"/>
            <a:ext cx="86779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spc="3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АКСЕЛЕРАЦИОННАЯ ПРОГРАММА </a:t>
            </a:r>
          </a:p>
          <a:p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</a:rPr>
              <a:t>Красноярского института железнодорожного транспорта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2A2AC84-B902-F926-F5DF-D045E478829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26146" t="11764" r="26646" b="38265"/>
          <a:stretch/>
        </p:blipFill>
        <p:spPr>
          <a:xfrm>
            <a:off x="9775992" y="48338"/>
            <a:ext cx="2352455" cy="14007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409A225-A5C2-3A95-8203-4A49E99D6B43}"/>
              </a:ext>
            </a:extLst>
          </p:cNvPr>
          <p:cNvSpPr txBox="1"/>
          <p:nvPr/>
        </p:nvSpPr>
        <p:spPr>
          <a:xfrm flipH="1">
            <a:off x="393507" y="1844541"/>
            <a:ext cx="867791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Verdana" panose="020B0604030504040204" pitchFamily="34" charset="0"/>
                <a:ea typeface="Verdana" panose="020B0604030504040204" pitchFamily="34" charset="0"/>
              </a:rPr>
              <a:t>Обучающее приложение </a:t>
            </a:r>
            <a:br>
              <a:rPr lang="ru-RU" sz="28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2800" b="1" dirty="0">
                <a:latin typeface="Verdana" panose="020B0604030504040204" pitchFamily="34" charset="0"/>
                <a:ea typeface="Verdana" panose="020B0604030504040204" pitchFamily="34" charset="0"/>
              </a:rPr>
              <a:t>«Охрана труда. </a:t>
            </a:r>
            <a:br>
              <a:rPr lang="ru-RU" sz="28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2800" b="1" dirty="0">
                <a:latin typeface="Verdana" panose="020B0604030504040204" pitchFamily="34" charset="0"/>
                <a:ea typeface="Verdana" panose="020B0604030504040204" pitchFamily="34" charset="0"/>
              </a:rPr>
              <a:t>Правила нахождения на </a:t>
            </a:r>
            <a:r>
              <a:rPr lang="ru-RU" sz="2800" b="1" dirty="0" err="1">
                <a:latin typeface="Verdana" panose="020B0604030504040204" pitchFamily="34" charset="0"/>
                <a:ea typeface="Verdana" panose="020B0604030504040204" pitchFamily="34" charset="0"/>
              </a:rPr>
              <a:t>жд</a:t>
            </a:r>
            <a:r>
              <a:rPr lang="ru-RU" sz="2800" b="1" dirty="0">
                <a:latin typeface="Verdana" panose="020B0604030504040204" pitchFamily="34" charset="0"/>
                <a:ea typeface="Verdana" panose="020B0604030504040204" pitchFamily="34" charset="0"/>
              </a:rPr>
              <a:t> путях»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BB94943-3262-D044-1EDD-771AB10EC835}"/>
              </a:ext>
            </a:extLst>
          </p:cNvPr>
          <p:cNvSpPr txBox="1"/>
          <p:nvPr/>
        </p:nvSpPr>
        <p:spPr>
          <a:xfrm flipH="1">
            <a:off x="393508" y="3949927"/>
            <a:ext cx="66168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Спикер</a:t>
            </a:r>
          </a:p>
          <a:p>
            <a:pPr>
              <a:spcBef>
                <a:spcPts val="600"/>
              </a:spcBef>
            </a:pPr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</a:rPr>
              <a:t>Фамилия имя отчество</a:t>
            </a:r>
          </a:p>
          <a:p>
            <a:pPr>
              <a:spcBef>
                <a:spcPts val="600"/>
              </a:spcBef>
            </a:pP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Руководитель/участник проекта</a:t>
            </a:r>
          </a:p>
        </p:txBody>
      </p:sp>
    </p:spTree>
    <p:extLst>
      <p:ext uri="{BB962C8B-B14F-4D97-AF65-F5344CB8AC3E}">
        <p14:creationId xmlns:p14="http://schemas.microsoft.com/office/powerpoint/2010/main" val="22106736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Прямая соединительная линия 1">
            <a:extLst>
              <a:ext uri="{FF2B5EF4-FFF2-40B4-BE49-F238E27FC236}">
                <a16:creationId xmlns:a16="http://schemas.microsoft.com/office/drawing/2014/main" id="{43D37F94-E316-4B15-C863-A320AF8ECFC2}"/>
              </a:ext>
            </a:extLst>
          </p:cNvPr>
          <p:cNvCxnSpPr>
            <a:cxnSpLocks/>
          </p:cNvCxnSpPr>
          <p:nvPr/>
        </p:nvCxnSpPr>
        <p:spPr>
          <a:xfrm flipV="1">
            <a:off x="393509" y="910767"/>
            <a:ext cx="10226541" cy="197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1720F01D-DF34-551C-5F4B-B2F79967B30D}"/>
              </a:ext>
            </a:extLst>
          </p:cNvPr>
          <p:cNvSpPr txBox="1"/>
          <p:nvPr/>
        </p:nvSpPr>
        <p:spPr>
          <a:xfrm>
            <a:off x="356256" y="202881"/>
            <a:ext cx="86779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spc="3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АКСЕЛЕРАЦИОННАЯ ПРОГРАММА </a:t>
            </a:r>
          </a:p>
          <a:p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</a:rPr>
              <a:t>Красноярского института железнодорожного транспорта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2A2AC84-B902-F926-F5DF-D045E478829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6146" t="11764" r="26646" b="38265"/>
          <a:stretch/>
        </p:blipFill>
        <p:spPr>
          <a:xfrm>
            <a:off x="9775992" y="48338"/>
            <a:ext cx="2352455" cy="14007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DCC73C5-EC1E-AA4C-D17F-8276F7462C0F}"/>
              </a:ext>
            </a:extLst>
          </p:cNvPr>
          <p:cNvSpPr txBox="1"/>
          <p:nvPr/>
        </p:nvSpPr>
        <p:spPr>
          <a:xfrm flipH="1">
            <a:off x="488105" y="1068444"/>
            <a:ext cx="56061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Verdana" panose="020B0604030504040204" pitchFamily="34" charset="0"/>
                <a:ea typeface="Verdana" panose="020B0604030504040204" pitchFamily="34" charset="0"/>
              </a:rPr>
              <a:t>Проблема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8BE68323-1866-6E4E-148C-DEC49B08B055}"/>
              </a:ext>
            </a:extLst>
          </p:cNvPr>
          <p:cNvCxnSpPr>
            <a:cxnSpLocks/>
          </p:cNvCxnSpPr>
          <p:nvPr/>
        </p:nvCxnSpPr>
        <p:spPr>
          <a:xfrm>
            <a:off x="523346" y="1552867"/>
            <a:ext cx="2911609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9CE31209-7176-F284-3106-0CC60AA70A7B}"/>
              </a:ext>
            </a:extLst>
          </p:cNvPr>
          <p:cNvSpPr txBox="1"/>
          <p:nvPr/>
        </p:nvSpPr>
        <p:spPr>
          <a:xfrm>
            <a:off x="443134" y="2064839"/>
            <a:ext cx="8943891" cy="9664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Железная дорога — это источник повышенной опасности. По итогам 6 месяцев 2020 г. в зоне движения поездов травмы получили 1074 человека, из них 736 погибли </a:t>
            </a:r>
            <a:r>
              <a:rPr lang="ru-RU" sz="1800" u="sng" dirty="0">
                <a:solidFill>
                  <a:srgbClr val="0563C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Данные пресс-службы ОАО «РЖД»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3DE7DCC2-14A1-F835-433A-5CEE7E1E9E20}"/>
              </a:ext>
            </a:extLst>
          </p:cNvPr>
          <p:cNvCxnSpPr>
            <a:cxnSpLocks/>
          </p:cNvCxnSpPr>
          <p:nvPr/>
        </p:nvCxnSpPr>
        <p:spPr>
          <a:xfrm>
            <a:off x="523346" y="1549650"/>
            <a:ext cx="2911609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>
            <a:extLst>
              <a:ext uri="{FF2B5EF4-FFF2-40B4-BE49-F238E27FC236}">
                <a16:creationId xmlns:a16="http://schemas.microsoft.com/office/drawing/2014/main" id="{71F23F97-2235-45C6-B20E-E36FEEB9F8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4301" y="3711922"/>
            <a:ext cx="5436287" cy="2415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0E84CE2-376B-47BA-BFFD-6E1BDD67FB0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8492" y="3738934"/>
            <a:ext cx="4427622" cy="2428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9257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Прямая соединительная линия 1">
            <a:extLst>
              <a:ext uri="{FF2B5EF4-FFF2-40B4-BE49-F238E27FC236}">
                <a16:creationId xmlns:a16="http://schemas.microsoft.com/office/drawing/2014/main" id="{43D37F94-E316-4B15-C863-A320AF8ECFC2}"/>
              </a:ext>
            </a:extLst>
          </p:cNvPr>
          <p:cNvCxnSpPr>
            <a:cxnSpLocks/>
          </p:cNvCxnSpPr>
          <p:nvPr/>
        </p:nvCxnSpPr>
        <p:spPr>
          <a:xfrm flipV="1">
            <a:off x="393509" y="910767"/>
            <a:ext cx="10226541" cy="197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1720F01D-DF34-551C-5F4B-B2F79967B30D}"/>
              </a:ext>
            </a:extLst>
          </p:cNvPr>
          <p:cNvSpPr txBox="1"/>
          <p:nvPr/>
        </p:nvSpPr>
        <p:spPr>
          <a:xfrm>
            <a:off x="356256" y="202881"/>
            <a:ext cx="86779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spc="3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АКСЕЛЕРАЦИОННАЯ ПРОГРАММА </a:t>
            </a:r>
          </a:p>
          <a:p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</a:rPr>
              <a:t>Красноярского института железнодорожного транспорта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2A2AC84-B902-F926-F5DF-D045E478829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6146" t="11764" r="26646" b="38265"/>
          <a:stretch/>
        </p:blipFill>
        <p:spPr>
          <a:xfrm>
            <a:off x="9775992" y="48338"/>
            <a:ext cx="2352455" cy="14007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DCC73C5-EC1E-AA4C-D17F-8276F7462C0F}"/>
              </a:ext>
            </a:extLst>
          </p:cNvPr>
          <p:cNvSpPr txBox="1"/>
          <p:nvPr/>
        </p:nvSpPr>
        <p:spPr>
          <a:xfrm flipH="1">
            <a:off x="488105" y="1068444"/>
            <a:ext cx="56061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Verdana" panose="020B0604030504040204" pitchFamily="34" charset="0"/>
                <a:ea typeface="Verdana" panose="020B0604030504040204" pitchFamily="34" charset="0"/>
              </a:rPr>
              <a:t>Решение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8BE68323-1866-6E4E-148C-DEC49B08B055}"/>
              </a:ext>
            </a:extLst>
          </p:cNvPr>
          <p:cNvCxnSpPr>
            <a:cxnSpLocks/>
          </p:cNvCxnSpPr>
          <p:nvPr/>
        </p:nvCxnSpPr>
        <p:spPr>
          <a:xfrm>
            <a:off x="523346" y="1552867"/>
            <a:ext cx="2911609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3DE7DCC2-14A1-F835-433A-5CEE7E1E9E20}"/>
              </a:ext>
            </a:extLst>
          </p:cNvPr>
          <p:cNvCxnSpPr>
            <a:cxnSpLocks/>
          </p:cNvCxnSpPr>
          <p:nvPr/>
        </p:nvCxnSpPr>
        <p:spPr>
          <a:xfrm>
            <a:off x="523346" y="1549650"/>
            <a:ext cx="2911609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111F6D4-3BEC-4938-879C-4B16836B75B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9106" y="1714111"/>
            <a:ext cx="7834591" cy="4984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7759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Прямая соединительная линия 1">
            <a:extLst>
              <a:ext uri="{FF2B5EF4-FFF2-40B4-BE49-F238E27FC236}">
                <a16:creationId xmlns:a16="http://schemas.microsoft.com/office/drawing/2014/main" id="{43D37F94-E316-4B15-C863-A320AF8ECFC2}"/>
              </a:ext>
            </a:extLst>
          </p:cNvPr>
          <p:cNvCxnSpPr>
            <a:cxnSpLocks/>
          </p:cNvCxnSpPr>
          <p:nvPr/>
        </p:nvCxnSpPr>
        <p:spPr>
          <a:xfrm flipV="1">
            <a:off x="393509" y="910767"/>
            <a:ext cx="10226541" cy="197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1720F01D-DF34-551C-5F4B-B2F79967B30D}"/>
              </a:ext>
            </a:extLst>
          </p:cNvPr>
          <p:cNvSpPr txBox="1"/>
          <p:nvPr/>
        </p:nvSpPr>
        <p:spPr>
          <a:xfrm>
            <a:off x="356256" y="202881"/>
            <a:ext cx="86779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spc="3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АКСЕЛЕРАЦИОННАЯ ПРОГРАММА </a:t>
            </a:r>
          </a:p>
          <a:p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</a:rPr>
              <a:t>Красноярского института железнодорожного транспорта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2A2AC84-B902-F926-F5DF-D045E478829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6146" t="11764" r="26646" b="38265"/>
          <a:stretch/>
        </p:blipFill>
        <p:spPr>
          <a:xfrm>
            <a:off x="9775992" y="48338"/>
            <a:ext cx="2352455" cy="14007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DCC73C5-EC1E-AA4C-D17F-8276F7462C0F}"/>
              </a:ext>
            </a:extLst>
          </p:cNvPr>
          <p:cNvSpPr txBox="1"/>
          <p:nvPr/>
        </p:nvSpPr>
        <p:spPr>
          <a:xfrm flipH="1">
            <a:off x="488105" y="1068444"/>
            <a:ext cx="56061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Verdana" panose="020B0604030504040204" pitchFamily="34" charset="0"/>
                <a:ea typeface="Verdana" panose="020B0604030504040204" pitchFamily="34" charset="0"/>
              </a:rPr>
              <a:t>Экономика проекта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8BE68323-1866-6E4E-148C-DEC49B08B055}"/>
              </a:ext>
            </a:extLst>
          </p:cNvPr>
          <p:cNvCxnSpPr>
            <a:cxnSpLocks/>
          </p:cNvCxnSpPr>
          <p:nvPr/>
        </p:nvCxnSpPr>
        <p:spPr>
          <a:xfrm>
            <a:off x="523346" y="1552867"/>
            <a:ext cx="2911609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3DE7DCC2-14A1-F835-433A-5CEE7E1E9E20}"/>
              </a:ext>
            </a:extLst>
          </p:cNvPr>
          <p:cNvCxnSpPr>
            <a:cxnSpLocks/>
          </p:cNvCxnSpPr>
          <p:nvPr/>
        </p:nvCxnSpPr>
        <p:spPr>
          <a:xfrm>
            <a:off x="523346" y="1549650"/>
            <a:ext cx="2911609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2606FD29-1632-4F1E-ADD0-098476297DC6}"/>
              </a:ext>
            </a:extLst>
          </p:cNvPr>
          <p:cNvSpPr txBox="1"/>
          <p:nvPr/>
        </p:nvSpPr>
        <p:spPr>
          <a:xfrm>
            <a:off x="9561666" y="6212304"/>
            <a:ext cx="17413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hlinkClick r:id="rId4"/>
              </a:rPr>
              <a:t>Сайт ДЕЛО РЖД</a:t>
            </a:r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3E7B479-C4C7-4453-AB02-7CDEE7EB958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1801" y="2664860"/>
            <a:ext cx="4778004" cy="3589446"/>
          </a:xfrm>
          <a:prstGeom prst="rect">
            <a:avLst/>
          </a:prstGeom>
          <a:ln>
            <a:noFill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7C429FF-7572-4BD2-9E8E-43617EEED2E9}"/>
              </a:ext>
            </a:extLst>
          </p:cNvPr>
          <p:cNvSpPr txBox="1"/>
          <p:nvPr/>
        </p:nvSpPr>
        <p:spPr>
          <a:xfrm>
            <a:off x="6498068" y="1772353"/>
            <a:ext cx="48049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Реальные примеры исков к РЖД и последующие решения судов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838A0F5-4025-4D04-A8FA-A4EA672933E6}"/>
              </a:ext>
            </a:extLst>
          </p:cNvPr>
          <p:cNvSpPr txBox="1"/>
          <p:nvPr/>
        </p:nvSpPr>
        <p:spPr>
          <a:xfrm>
            <a:off x="751718" y="1772353"/>
            <a:ext cx="4804914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Человеческая жизнь бесценна </a:t>
            </a:r>
          </a:p>
          <a:p>
            <a:r>
              <a:rPr lang="ru-RU" sz="1400" b="0" i="0" dirty="0">
                <a:solidFill>
                  <a:srgbClr val="323334"/>
                </a:solidFill>
                <a:effectLst/>
                <a:latin typeface="Montserrat"/>
              </a:rPr>
              <a:t>В силу того, что железнодорожный транспорт является источником повышенной опасности, его владельцы несут ответственность за вред, причиненный третьим лицам. То есть, иными словами, если человек был травмирован ж/д транспортом или электрическим током, родственники имеют право требовать компенсацию от ОАО «РЖД»</a:t>
            </a:r>
            <a:endParaRPr lang="ru-RU" sz="1400" dirty="0">
              <a:solidFill>
                <a:srgbClr val="C0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A9F7313-42F6-41D4-BFF8-D6E5509D03F9}"/>
              </a:ext>
            </a:extLst>
          </p:cNvPr>
          <p:cNvSpPr txBox="1"/>
          <p:nvPr/>
        </p:nvSpPr>
        <p:spPr>
          <a:xfrm>
            <a:off x="751718" y="3751697"/>
            <a:ext cx="49417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0" dirty="0">
                <a:solidFill>
                  <a:srgbClr val="C00000"/>
                </a:solidFill>
                <a:effectLst/>
                <a:latin typeface="Montserrat"/>
              </a:rPr>
              <a:t>Размер выплачиваемых компенсаций составляет от 200 000</a:t>
            </a:r>
            <a:r>
              <a:rPr lang="en-US" sz="2000" b="1" i="0" dirty="0">
                <a:solidFill>
                  <a:srgbClr val="C00000"/>
                </a:solidFill>
                <a:effectLst/>
                <a:latin typeface="Montserrat"/>
              </a:rPr>
              <a:t> ₽</a:t>
            </a:r>
            <a:r>
              <a:rPr lang="ru-RU" sz="2000" b="1" i="0" dirty="0">
                <a:solidFill>
                  <a:srgbClr val="C00000"/>
                </a:solidFill>
                <a:effectLst/>
                <a:latin typeface="Montserrat"/>
              </a:rPr>
              <a:t> до 1 500 000</a:t>
            </a:r>
            <a:r>
              <a:rPr lang="en-US" sz="2000" b="1" i="0" dirty="0">
                <a:solidFill>
                  <a:srgbClr val="C00000"/>
                </a:solidFill>
                <a:effectLst/>
                <a:latin typeface="Montserrat"/>
              </a:rPr>
              <a:t>₽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E79A831-7B48-4124-9D2E-2FCB2F1BF02A}"/>
              </a:ext>
            </a:extLst>
          </p:cNvPr>
          <p:cNvSpPr txBox="1"/>
          <p:nvPr/>
        </p:nvSpPr>
        <p:spPr>
          <a:xfrm>
            <a:off x="751718" y="4855105"/>
            <a:ext cx="541616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Учитывая высокую эффективность обучения и уровень остаточных знаний можно предположить, что приложение окупится уже в первые месяцы после запуска. Экономический эффект будет завесить от популяризации приложения, количества установок и результатов прохождения программы.</a:t>
            </a:r>
          </a:p>
        </p:txBody>
      </p:sp>
    </p:spTree>
    <p:extLst>
      <p:ext uri="{BB962C8B-B14F-4D97-AF65-F5344CB8AC3E}">
        <p14:creationId xmlns:p14="http://schemas.microsoft.com/office/powerpoint/2010/main" val="42933326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Прямая соединительная линия 1">
            <a:extLst>
              <a:ext uri="{FF2B5EF4-FFF2-40B4-BE49-F238E27FC236}">
                <a16:creationId xmlns:a16="http://schemas.microsoft.com/office/drawing/2014/main" id="{43D37F94-E316-4B15-C863-A320AF8ECFC2}"/>
              </a:ext>
            </a:extLst>
          </p:cNvPr>
          <p:cNvCxnSpPr>
            <a:cxnSpLocks/>
          </p:cNvCxnSpPr>
          <p:nvPr/>
        </p:nvCxnSpPr>
        <p:spPr>
          <a:xfrm flipV="1">
            <a:off x="393509" y="910767"/>
            <a:ext cx="10226541" cy="197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1720F01D-DF34-551C-5F4B-B2F79967B30D}"/>
              </a:ext>
            </a:extLst>
          </p:cNvPr>
          <p:cNvSpPr txBox="1"/>
          <p:nvPr/>
        </p:nvSpPr>
        <p:spPr>
          <a:xfrm>
            <a:off x="356256" y="202881"/>
            <a:ext cx="86779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spc="3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АКСЕЛЕРАЦИОННАЯ ПРОГРАММА </a:t>
            </a:r>
          </a:p>
          <a:p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</a:rPr>
              <a:t>Красноярского института железнодорожного транспорта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2A2AC84-B902-F926-F5DF-D045E478829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6146" t="11764" r="26646" b="38265"/>
          <a:stretch/>
        </p:blipFill>
        <p:spPr>
          <a:xfrm>
            <a:off x="9775992" y="48338"/>
            <a:ext cx="2352455" cy="14007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DCC73C5-EC1E-AA4C-D17F-8276F7462C0F}"/>
              </a:ext>
            </a:extLst>
          </p:cNvPr>
          <p:cNvSpPr txBox="1"/>
          <p:nvPr/>
        </p:nvSpPr>
        <p:spPr>
          <a:xfrm flipH="1">
            <a:off x="488105" y="1068444"/>
            <a:ext cx="56061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Verdana" panose="020B0604030504040204" pitchFamily="34" charset="0"/>
                <a:ea typeface="Verdana" panose="020B0604030504040204" pitchFamily="34" charset="0"/>
              </a:rPr>
              <a:t>Экономика проекта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8BE68323-1866-6E4E-148C-DEC49B08B055}"/>
              </a:ext>
            </a:extLst>
          </p:cNvPr>
          <p:cNvCxnSpPr>
            <a:cxnSpLocks/>
          </p:cNvCxnSpPr>
          <p:nvPr/>
        </p:nvCxnSpPr>
        <p:spPr>
          <a:xfrm>
            <a:off x="523346" y="1552867"/>
            <a:ext cx="2911609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3DE7DCC2-14A1-F835-433A-5CEE7E1E9E20}"/>
              </a:ext>
            </a:extLst>
          </p:cNvPr>
          <p:cNvCxnSpPr>
            <a:cxnSpLocks/>
          </p:cNvCxnSpPr>
          <p:nvPr/>
        </p:nvCxnSpPr>
        <p:spPr>
          <a:xfrm>
            <a:off x="523346" y="1549650"/>
            <a:ext cx="2911609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BE34BFDF-0409-484C-B5CF-F6F558D63238}"/>
              </a:ext>
            </a:extLst>
          </p:cNvPr>
          <p:cNvSpPr txBox="1"/>
          <p:nvPr/>
        </p:nvSpPr>
        <p:spPr>
          <a:xfrm>
            <a:off x="751718" y="1217040"/>
            <a:ext cx="669985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spc="3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СМЕТА РАСХОДОВ</a:t>
            </a:r>
          </a:p>
        </p:txBody>
      </p:sp>
      <p:graphicFrame>
        <p:nvGraphicFramePr>
          <p:cNvPr id="14" name="Таблица 3">
            <a:extLst>
              <a:ext uri="{FF2B5EF4-FFF2-40B4-BE49-F238E27FC236}">
                <a16:creationId xmlns:a16="http://schemas.microsoft.com/office/drawing/2014/main" id="{CF20CA3C-039C-4A14-A119-FA7E655C75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4570523"/>
              </p:ext>
            </p:extLst>
          </p:nvPr>
        </p:nvGraphicFramePr>
        <p:xfrm>
          <a:off x="854015" y="1753598"/>
          <a:ext cx="10173904" cy="4462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0592">
                  <a:extLst>
                    <a:ext uri="{9D8B030D-6E8A-4147-A177-3AD203B41FA5}">
                      <a16:colId xmlns:a16="http://schemas.microsoft.com/office/drawing/2014/main" val="3417590755"/>
                    </a:ext>
                  </a:extLst>
                </a:gridCol>
                <a:gridCol w="5952280">
                  <a:extLst>
                    <a:ext uri="{9D8B030D-6E8A-4147-A177-3AD203B41FA5}">
                      <a16:colId xmlns:a16="http://schemas.microsoft.com/office/drawing/2014/main" val="35801251"/>
                    </a:ext>
                  </a:extLst>
                </a:gridCol>
                <a:gridCol w="1895516">
                  <a:extLst>
                    <a:ext uri="{9D8B030D-6E8A-4147-A177-3AD203B41FA5}">
                      <a16:colId xmlns:a16="http://schemas.microsoft.com/office/drawing/2014/main" val="3677256959"/>
                    </a:ext>
                  </a:extLst>
                </a:gridCol>
                <a:gridCol w="1895516">
                  <a:extLst>
                    <a:ext uri="{9D8B030D-6E8A-4147-A177-3AD203B41FA5}">
                      <a16:colId xmlns:a16="http://schemas.microsoft.com/office/drawing/2014/main" val="2911536755"/>
                    </a:ext>
                  </a:extLst>
                </a:gridCol>
              </a:tblGrid>
              <a:tr h="55083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1" dirty="0">
                        <a:latin typeface="HelveticaNeueCyr" panose="02000503040000020004" pitchFamily="50" charset="-52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HelveticaNeueCyr" panose="02000503040000020004" pitchFamily="50" charset="-52"/>
                        </a:rPr>
                        <a:t>Задачи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Сроки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Расходы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8053080"/>
                  </a:ext>
                </a:extLst>
              </a:tr>
              <a:tr h="55083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Разработка технического задания с перечнем тем обучения, согласование со службами охраны труда ОАО «РЖД»</a:t>
                      </a:r>
                      <a:endParaRPr lang="ru-RU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01.05.2021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500 000 ₽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6953320"/>
                  </a:ext>
                </a:extLst>
              </a:tr>
              <a:tr h="76768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Разработка набора дидактических элементов обучения (тесты, задания, квесты, сценарии)</a:t>
                      </a:r>
                      <a:endParaRPr lang="ru-RU" sz="16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01.07.2021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500 000 ₽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6454079"/>
                  </a:ext>
                </a:extLst>
              </a:tr>
              <a:tr h="550838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Создание трехмерных моделей, анимаций и цифровых двойников (инфраструктура железных дорог, подвижной состав, персонажи)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01.12.2021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1 000 000 ₽</a:t>
                      </a:r>
                    </a:p>
                    <a:p>
                      <a:pPr algn="ctr"/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1499139"/>
                  </a:ext>
                </a:extLst>
              </a:tr>
              <a:tr h="550838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Разработка и компиляция приложения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01.02.2022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1 000 000 ₽</a:t>
                      </a:r>
                    </a:p>
                    <a:p>
                      <a:pPr algn="ctr"/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1343563"/>
                  </a:ext>
                </a:extLst>
              </a:tr>
              <a:tr h="550838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Разработка базы данных хранения результатов обучения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01.03.2022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500 000 ₽</a:t>
                      </a:r>
                    </a:p>
                    <a:p>
                      <a:pPr algn="ctr"/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4619409"/>
                  </a:ext>
                </a:extLst>
              </a:tr>
              <a:tr h="550838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Популяризация приложения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01.04.2022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500 000 ₽</a:t>
                      </a:r>
                    </a:p>
                    <a:p>
                      <a:pPr algn="ctr"/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1451696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65D6A582-BCE0-41E1-9049-4F3D5313A81C}"/>
              </a:ext>
            </a:extLst>
          </p:cNvPr>
          <p:cNvSpPr txBox="1"/>
          <p:nvPr/>
        </p:nvSpPr>
        <p:spPr>
          <a:xfrm>
            <a:off x="8982809" y="6229296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Итого: 4 000 000 ₽</a:t>
            </a:r>
          </a:p>
        </p:txBody>
      </p:sp>
    </p:spTree>
    <p:extLst>
      <p:ext uri="{BB962C8B-B14F-4D97-AF65-F5344CB8AC3E}">
        <p14:creationId xmlns:p14="http://schemas.microsoft.com/office/powerpoint/2010/main" val="21438231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Прямая соединительная линия 1">
            <a:extLst>
              <a:ext uri="{FF2B5EF4-FFF2-40B4-BE49-F238E27FC236}">
                <a16:creationId xmlns:a16="http://schemas.microsoft.com/office/drawing/2014/main" id="{43D37F94-E316-4B15-C863-A320AF8ECFC2}"/>
              </a:ext>
            </a:extLst>
          </p:cNvPr>
          <p:cNvCxnSpPr>
            <a:cxnSpLocks/>
          </p:cNvCxnSpPr>
          <p:nvPr/>
        </p:nvCxnSpPr>
        <p:spPr>
          <a:xfrm flipV="1">
            <a:off x="393509" y="910767"/>
            <a:ext cx="10226541" cy="197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1720F01D-DF34-551C-5F4B-B2F79967B30D}"/>
              </a:ext>
            </a:extLst>
          </p:cNvPr>
          <p:cNvSpPr txBox="1"/>
          <p:nvPr/>
        </p:nvSpPr>
        <p:spPr>
          <a:xfrm>
            <a:off x="356256" y="202881"/>
            <a:ext cx="86779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spc="3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АКСЕЛЕРАЦИОННАЯ ПРОГРАММА </a:t>
            </a:r>
          </a:p>
          <a:p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</a:rPr>
              <a:t>Красноярского института железнодорожного транспорта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2A2AC84-B902-F926-F5DF-D045E478829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6146" t="11764" r="26646" b="38265"/>
          <a:stretch/>
        </p:blipFill>
        <p:spPr>
          <a:xfrm>
            <a:off x="9775992" y="48338"/>
            <a:ext cx="2352455" cy="14007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DCC73C5-EC1E-AA4C-D17F-8276F7462C0F}"/>
              </a:ext>
            </a:extLst>
          </p:cNvPr>
          <p:cNvSpPr txBox="1"/>
          <p:nvPr/>
        </p:nvSpPr>
        <p:spPr>
          <a:xfrm flipH="1">
            <a:off x="489874" y="1100537"/>
            <a:ext cx="56061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Verdana" panose="020B0604030504040204" pitchFamily="34" charset="0"/>
                <a:ea typeface="Verdana" panose="020B0604030504040204" pitchFamily="34" charset="0"/>
              </a:rPr>
              <a:t>О команде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8BE68323-1866-6E4E-148C-DEC49B08B055}"/>
              </a:ext>
            </a:extLst>
          </p:cNvPr>
          <p:cNvCxnSpPr>
            <a:cxnSpLocks/>
          </p:cNvCxnSpPr>
          <p:nvPr/>
        </p:nvCxnSpPr>
        <p:spPr>
          <a:xfrm>
            <a:off x="523346" y="1552867"/>
            <a:ext cx="2911609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9CE31209-7176-F284-3106-0CC60AA70A7B}"/>
              </a:ext>
            </a:extLst>
          </p:cNvPr>
          <p:cNvSpPr txBox="1"/>
          <p:nvPr/>
        </p:nvSpPr>
        <p:spPr>
          <a:xfrm>
            <a:off x="4366984" y="2043406"/>
            <a:ext cx="8943891" cy="3803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Фамилия имя отчество, наставник </a:t>
            </a: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3DE7DCC2-14A1-F835-433A-5CEE7E1E9E20}"/>
              </a:ext>
            </a:extLst>
          </p:cNvPr>
          <p:cNvCxnSpPr>
            <a:cxnSpLocks/>
          </p:cNvCxnSpPr>
          <p:nvPr/>
        </p:nvCxnSpPr>
        <p:spPr>
          <a:xfrm>
            <a:off x="523346" y="1552867"/>
            <a:ext cx="2911609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Равнобедренный треугольник 13">
            <a:extLst>
              <a:ext uri="{FF2B5EF4-FFF2-40B4-BE49-F238E27FC236}">
                <a16:creationId xmlns:a16="http://schemas.microsoft.com/office/drawing/2014/main" id="{AFC9AAC4-DAF6-FDD7-2C3C-7D81EB82DF2E}"/>
              </a:ext>
            </a:extLst>
          </p:cNvPr>
          <p:cNvSpPr/>
          <p:nvPr/>
        </p:nvSpPr>
        <p:spPr>
          <a:xfrm>
            <a:off x="4058242" y="2134854"/>
            <a:ext cx="176622" cy="202611"/>
          </a:xfrm>
          <a:prstGeom prst="triangl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513175D-2C9D-C7A5-87BC-F5FD266B74C1}"/>
              </a:ext>
            </a:extLst>
          </p:cNvPr>
          <p:cNvSpPr txBox="1"/>
          <p:nvPr/>
        </p:nvSpPr>
        <p:spPr>
          <a:xfrm>
            <a:off x="4401694" y="2635868"/>
            <a:ext cx="8943891" cy="3803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Фамилия имя отчество, руководитель проекта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C7C4804-0529-7A58-AED2-3940F3A0F2D9}"/>
              </a:ext>
            </a:extLst>
          </p:cNvPr>
          <p:cNvSpPr txBox="1"/>
          <p:nvPr/>
        </p:nvSpPr>
        <p:spPr>
          <a:xfrm>
            <a:off x="4401693" y="3228330"/>
            <a:ext cx="8943891" cy="3803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Фамилия имя отчество, участник проекта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7F8D1E2-6983-A4AB-3F47-3D96DCFAD57B}"/>
              </a:ext>
            </a:extLst>
          </p:cNvPr>
          <p:cNvSpPr txBox="1"/>
          <p:nvPr/>
        </p:nvSpPr>
        <p:spPr>
          <a:xfrm>
            <a:off x="4383973" y="3820792"/>
            <a:ext cx="89438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Фамилия имя отчество, участник проекта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B085F10-6E8F-B271-D9CA-1D27FF6B3B96}"/>
              </a:ext>
            </a:extLst>
          </p:cNvPr>
          <p:cNvSpPr txBox="1"/>
          <p:nvPr/>
        </p:nvSpPr>
        <p:spPr>
          <a:xfrm>
            <a:off x="4428888" y="4694540"/>
            <a:ext cx="8943891" cy="3803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Фамилия имя отчество, участник проекта</a:t>
            </a:r>
          </a:p>
        </p:txBody>
      </p:sp>
      <p:sp>
        <p:nvSpPr>
          <p:cNvPr id="31" name="Равнобедренный треугольник 30">
            <a:extLst>
              <a:ext uri="{FF2B5EF4-FFF2-40B4-BE49-F238E27FC236}">
                <a16:creationId xmlns:a16="http://schemas.microsoft.com/office/drawing/2014/main" id="{CB0D9292-53CD-C246-360F-FD8EA5B136C4}"/>
              </a:ext>
            </a:extLst>
          </p:cNvPr>
          <p:cNvSpPr/>
          <p:nvPr/>
        </p:nvSpPr>
        <p:spPr>
          <a:xfrm>
            <a:off x="4072620" y="2727316"/>
            <a:ext cx="176622" cy="202611"/>
          </a:xfrm>
          <a:prstGeom prst="triangl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Равнобедренный треугольник 31">
            <a:extLst>
              <a:ext uri="{FF2B5EF4-FFF2-40B4-BE49-F238E27FC236}">
                <a16:creationId xmlns:a16="http://schemas.microsoft.com/office/drawing/2014/main" id="{70D185C9-ECE6-970A-A3E1-DB3B33366FA9}"/>
              </a:ext>
            </a:extLst>
          </p:cNvPr>
          <p:cNvSpPr/>
          <p:nvPr/>
        </p:nvSpPr>
        <p:spPr>
          <a:xfrm>
            <a:off x="4070970" y="3331728"/>
            <a:ext cx="176622" cy="202611"/>
          </a:xfrm>
          <a:prstGeom prst="triangl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Равнобедренный треугольник 32">
            <a:extLst>
              <a:ext uri="{FF2B5EF4-FFF2-40B4-BE49-F238E27FC236}">
                <a16:creationId xmlns:a16="http://schemas.microsoft.com/office/drawing/2014/main" id="{00E807B5-F4E4-8A24-F4C0-FF8C3447A170}"/>
              </a:ext>
            </a:extLst>
          </p:cNvPr>
          <p:cNvSpPr/>
          <p:nvPr/>
        </p:nvSpPr>
        <p:spPr>
          <a:xfrm>
            <a:off x="4058229" y="3901106"/>
            <a:ext cx="176622" cy="202611"/>
          </a:xfrm>
          <a:prstGeom prst="triangl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Равнобедренный треугольник 33">
            <a:extLst>
              <a:ext uri="{FF2B5EF4-FFF2-40B4-BE49-F238E27FC236}">
                <a16:creationId xmlns:a16="http://schemas.microsoft.com/office/drawing/2014/main" id="{E8652A51-83A1-F4FF-C528-4E0437CDEA56}"/>
              </a:ext>
            </a:extLst>
          </p:cNvPr>
          <p:cNvSpPr/>
          <p:nvPr/>
        </p:nvSpPr>
        <p:spPr>
          <a:xfrm>
            <a:off x="4070970" y="4764650"/>
            <a:ext cx="176622" cy="202611"/>
          </a:xfrm>
          <a:prstGeom prst="triangl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138159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2853</TotalTime>
  <Words>348</Words>
  <Application>Microsoft Office PowerPoint</Application>
  <PresentationFormat>Широкоэкранный</PresentationFormat>
  <Paragraphs>63</Paragraphs>
  <Slides>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3" baseType="lpstr">
      <vt:lpstr>Arial</vt:lpstr>
      <vt:lpstr>Calibri</vt:lpstr>
      <vt:lpstr>Calibri Light</vt:lpstr>
      <vt:lpstr>HelveticaNeueCyr</vt:lpstr>
      <vt:lpstr>Montserrat</vt:lpstr>
      <vt:lpstr>Verdana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Вячеслав</dc:creator>
  <cp:lastModifiedBy>Бойков Евгений Викторович</cp:lastModifiedBy>
  <cp:revision>64</cp:revision>
  <cp:lastPrinted>2022-10-12T07:24:32Z</cp:lastPrinted>
  <dcterms:created xsi:type="dcterms:W3CDTF">2022-09-30T12:54:28Z</dcterms:created>
  <dcterms:modified xsi:type="dcterms:W3CDTF">2022-11-01T10:43:26Z</dcterms:modified>
</cp:coreProperties>
</file>