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4" r:id="rId2"/>
    <p:sldId id="292" r:id="rId3"/>
    <p:sldId id="293" r:id="rId4"/>
    <p:sldId id="294" r:id="rId5"/>
    <p:sldId id="296" r:id="rId6"/>
    <p:sldId id="291" r:id="rId7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E318DEC-FC94-4DE5-AB50-95EE345EBC2D}">
          <p14:sldIdLst>
            <p14:sldId id="274"/>
            <p14:sldId id="292"/>
            <p14:sldId id="293"/>
            <p14:sldId id="294"/>
            <p14:sldId id="296"/>
            <p14:sldId id="291"/>
          </p14:sldIdLst>
        </p14:section>
        <p14:section name="Раздел без заголовка" id="{03F3CEFF-A1C5-4616-AF9B-F3395212143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48"/>
  </p:normalViewPr>
  <p:slideViewPr>
    <p:cSldViewPr snapToGrid="0">
      <p:cViewPr varScale="1">
        <p:scale>
          <a:sx n="69" d="100"/>
          <a:sy n="69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45C77D5-E8CF-CB8D-E1D3-3C9B375B00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4EF51C-4A43-2E30-D215-A8A943EB04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74B2CFC3-4764-4780-96E7-82B359BF386A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92FA01-AF19-12C3-0B74-9A66C36EE7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54F8A7-E90E-E32F-8BC8-D0EF0E72CB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10117160-DDA9-4CB7-8569-6FCFFD102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61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9D323F8A-181A-48DB-9F6D-E9C820E98E2A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2" tIns="46566" rIns="93132" bIns="4656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3132" tIns="46566" rIns="93132" bIns="4656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D7F9DE00-DBF0-411D-90E1-2BEEBAECA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5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CCBA4-1454-B977-019B-7FD91D49B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3C724D-63DD-ED30-60AD-25B1E5883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E7252E-665E-4B31-31F3-7C9BB615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44F7F-436E-78C6-FD12-A9CE1F40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609723-51AA-8852-BD9C-CEABC466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2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8C8B4-4C58-4F17-F178-EAA10F856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80519C-14A1-DF7A-2348-61C186CC2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7B4EF-832B-B441-9CA7-F9690F06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81199-2FE4-BB31-726C-47DBC221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007FB8-16B1-D78C-21FD-DC8AC8F3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7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D8CFE1-8BB0-A2E2-06FB-F316127F5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D21A24-A6FF-2089-0C4B-C628941A7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AC138-5D4A-13DF-DB8D-E42A6633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EF72B0-7B42-70B4-FDF0-9FABB1D6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55C60-1E19-80EE-DE1B-EDA694DC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3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AC858-12A4-A13A-4829-BECDB69D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EA4E-FCE7-8C18-DDAD-E781CF72E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5E3EA0-1FC4-9AA1-54AE-8E7CFE0E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E3EDBA-2FD1-BD30-8242-AC00F719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F8CEE-1CB0-BDF1-9E12-9BED9626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15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BEB10-B328-315A-4135-F3189C36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26D64A-7B6C-6063-E837-47CBE47F3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EEDC5-EF0C-A277-74E4-6B22788D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FA42F8-8096-6687-1E33-C195A6B6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671EA-5FE3-F478-BEEE-401B0EEC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6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537B9-16DD-624D-1CBA-BFA795C5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739AEF-9C66-DCDC-2AEA-7136A8569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A30AAB-9E02-9817-9BB8-19FFEEE75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257FC4-3810-8A92-D345-CB2C25FC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6F8940-CAE5-2576-4CC2-81697335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5243E3-4803-27A4-E911-DCE7E12C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2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887E2-EA85-418C-51D6-186450EA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A87F08-5E72-0297-4679-25F7A9F6F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F6BFBC-FB3F-0DA1-7B07-BD8BB4803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3D0832-48DD-9C14-DACC-5373D8759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DC3FC2-F2A0-7903-5ECC-8042FBBF1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3128F0-60DF-8B43-3DC1-BFC5CA30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5F3806-1B13-CDEF-80F8-D512B9481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7C1BE2-3ACF-94B2-06BB-E4946E92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8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4BFC8-6EA7-3CD7-5DAC-C4440BF9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2528C9-8B6F-3A0B-7363-D9E9C3EE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35C45A-7BC0-CCA9-0919-052AE603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5A3EA0-717A-0179-0903-D44DD704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10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1EB00D-DFAB-461D-0130-FA8CC7DB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8AA204-3B47-40DB-0A3E-FA05BFCD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DA35F3-C2CA-B602-8F7D-0F757321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3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EB92D-5F50-67AE-AEE4-A66ED605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946C57-B06B-F8D4-DEAD-BB0C5BBE6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117297-DC2A-4D0E-6063-2C7416E49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BE9144-0798-E9F0-8386-8CECD79E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75414D-826B-CED0-DC01-EE90E925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8E8C11-F37F-28B6-F903-C371B127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3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17E43-7BF2-1FD3-33E1-DF2E225F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6B628B-3824-96EC-1A63-7925DF9BA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4A6E62-1F8E-2782-D061-433A87AEE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9CDD6-5693-C4B1-0416-5E6B53F2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21D2C-F6C6-E222-9C40-0FC47789F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6EAAB-A3B4-5DCF-AE29-78512EA5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17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D6FBF-C81D-1F90-5040-EEAE5813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6A17D-9B78-DAD3-B919-EDC6F47F8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8FBFE-D300-B771-AA42-CE2E5DD82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1365A-AB3F-49B0-A018-701C0B030B3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F83C2-A35B-DE1B-BF62-1BE0AEBBE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D58C1-AFF7-FA77-41FE-3A08A49E0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42F6C-5A78-48AC-B15F-1C52ABC4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08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77C4ED-008A-1231-EA28-82A35E313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40" t="60107" r="5845" b="22243"/>
          <a:stretch/>
        </p:blipFill>
        <p:spPr>
          <a:xfrm>
            <a:off x="488636" y="6049778"/>
            <a:ext cx="1252024" cy="5493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6626FE-9431-2C63-2DCB-7C7B9D5948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7854" r="8547" b="27627"/>
          <a:stretch/>
        </p:blipFill>
        <p:spPr>
          <a:xfrm>
            <a:off x="2019017" y="6035711"/>
            <a:ext cx="1983546" cy="603688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37C0E96-4BA9-AF77-7C83-8436904B023F}"/>
              </a:ext>
            </a:extLst>
          </p:cNvPr>
          <p:cNvCxnSpPr/>
          <p:nvPr/>
        </p:nvCxnSpPr>
        <p:spPr>
          <a:xfrm>
            <a:off x="488636" y="5871807"/>
            <a:ext cx="11563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E0137B-14C0-BBA4-8FF1-071D77B75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7961" r="9180" b="30500"/>
          <a:stretch/>
        </p:blipFill>
        <p:spPr>
          <a:xfrm>
            <a:off x="4335376" y="6114581"/>
            <a:ext cx="1582842" cy="53960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EFBB050-A9FB-6C49-64FD-9E0C482ECD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/>
          <a:stretch/>
        </p:blipFill>
        <p:spPr>
          <a:xfrm>
            <a:off x="6341345" y="6032723"/>
            <a:ext cx="2135112" cy="7441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93DB3C-B0D6-3442-2880-56DDC4B3A2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33231" r="18083" b="27590"/>
          <a:stretch/>
        </p:blipFill>
        <p:spPr>
          <a:xfrm>
            <a:off x="9033171" y="6070521"/>
            <a:ext cx="1386918" cy="62772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E48066B-99DD-3E0C-1843-D41F3F3C04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7"/>
          <a:stretch/>
        </p:blipFill>
        <p:spPr>
          <a:xfrm>
            <a:off x="10843216" y="5917584"/>
            <a:ext cx="874647" cy="839941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09A225-A5C2-3A95-8203-4A49E99D6B43}"/>
              </a:ext>
            </a:extLst>
          </p:cNvPr>
          <p:cNvSpPr txBox="1"/>
          <p:nvPr/>
        </p:nvSpPr>
        <p:spPr>
          <a:xfrm flipH="1">
            <a:off x="393507" y="1844541"/>
            <a:ext cx="8677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Обучающее приложение «Дорожное движение в городе»</a:t>
            </a:r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B94943-3262-D044-1EDD-771AB10EC835}"/>
              </a:ext>
            </a:extLst>
          </p:cNvPr>
          <p:cNvSpPr txBox="1"/>
          <p:nvPr/>
        </p:nvSpPr>
        <p:spPr>
          <a:xfrm flipH="1">
            <a:off x="393508" y="3949927"/>
            <a:ext cx="661689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Выступающий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</a:rPr>
              <a:t>Староватов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 Дмитрий Вадимович СЖД1-20-1</a:t>
            </a:r>
          </a:p>
          <a:p>
            <a:pPr>
              <a:spcBef>
                <a:spcPts val="600"/>
              </a:spcBef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Участник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21067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Проблема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EE8863C-9915-7DD7-BCB0-64D448429ED3}"/>
              </a:ext>
            </a:extLst>
          </p:cNvPr>
          <p:cNvSpPr txBox="1"/>
          <p:nvPr/>
        </p:nvSpPr>
        <p:spPr>
          <a:xfrm>
            <a:off x="356256" y="1792950"/>
            <a:ext cx="1022654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Согласно требованиям к учебно-материальной базе, каждая автошкола должна иметь: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Магнитную доску «Дорожное движение в городе» для моделирования дорожных ситуаций со схемой автомобильных дорог основных элементов городской инфраструктуры – 7000 руб.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 dirty="0"/>
              <a:t>Набор дорожных знаков на магнитной основе – 1000 руб.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 dirty="0"/>
              <a:t>Набор машинок в миниатюре на магнитной основе – 1500 руб.</a:t>
            </a:r>
            <a:endParaRPr lang="ru-RU" altLang="ru-RU" sz="1800" dirty="0"/>
          </a:p>
          <a:p>
            <a:endParaRPr kumimoji="0" lang="ru-RU" altLang="ru-RU" sz="1600" dirty="0"/>
          </a:p>
          <a:p>
            <a:endParaRPr lang="ru-RU" dirty="0"/>
          </a:p>
        </p:txBody>
      </p:sp>
      <p:pic>
        <p:nvPicPr>
          <p:cNvPr id="17" name="Рисунок 3">
            <a:extLst>
              <a:ext uri="{FF2B5EF4-FFF2-40B4-BE49-F238E27FC236}">
                <a16:creationId xmlns:a16="http://schemas.microsoft.com/office/drawing/2014/main" id="{9D2C75F8-DA4E-2A22-E226-B87BD68F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78" y="4072957"/>
            <a:ext cx="220345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31326ADC-F9A7-D1DA-BB1C-67CF07937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87" y="2538050"/>
            <a:ext cx="146685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">
            <a:extLst>
              <a:ext uri="{FF2B5EF4-FFF2-40B4-BE49-F238E27FC236}">
                <a16:creationId xmlns:a16="http://schemas.microsoft.com/office/drawing/2014/main" id="{434CAF78-6569-35DD-CD4E-15A53CFF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53" y="4179532"/>
            <a:ext cx="14112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3D9557-DAA5-4BFB-6DBC-D232037F98D9}"/>
              </a:ext>
            </a:extLst>
          </p:cNvPr>
          <p:cNvSpPr txBox="1"/>
          <p:nvPr/>
        </p:nvSpPr>
        <p:spPr>
          <a:xfrm>
            <a:off x="6182781" y="55337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b="1" dirty="0"/>
              <a:t>Общая стоимость 9500 руб.</a:t>
            </a:r>
            <a:endParaRPr kumimoji="0" lang="ru-RU" alt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36592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pic>
        <p:nvPicPr>
          <p:cNvPr id="9" name="AutoKRIGT">
            <a:hlinkClick r:id="" action="ppaction://media"/>
            <a:extLst>
              <a:ext uri="{FF2B5EF4-FFF2-40B4-BE49-F238E27FC236}">
                <a16:creationId xmlns:a16="http://schemas.microsoft.com/office/drawing/2014/main" id="{D491CCE9-456F-A319-6B0C-F8FDF4444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509" y="1618653"/>
            <a:ext cx="6475520" cy="4748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8A795D-4E28-47B2-9673-6FAACBCAE118}"/>
              </a:ext>
            </a:extLst>
          </p:cNvPr>
          <p:cNvSpPr txBox="1"/>
          <p:nvPr/>
        </p:nvSpPr>
        <p:spPr>
          <a:xfrm>
            <a:off x="7379368" y="1792950"/>
            <a:ext cx="4419123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Согласно требованиям к учебно-материальной базе, каждая автошкола должна иметь: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Магнитную доску «Дорожное движение в городе» для моделирования дорожных ситуаций со схемой автомобильных дорог основных элементов городской инфраструктуры – 7000 руб.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 dirty="0"/>
              <a:t>Набор дорожных знаков на магнитной основе – 1000 руб.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 dirty="0"/>
              <a:t>Набор машинок в миниатюре на магнитной основе – 1500 руб.</a:t>
            </a:r>
            <a:endParaRPr lang="ru-RU" altLang="ru-RU" sz="1800" dirty="0"/>
          </a:p>
          <a:p>
            <a:endParaRPr kumimoji="0" lang="ru-RU" altLang="ru-RU" sz="1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87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8105" y="1068444"/>
            <a:ext cx="897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3. Календарный план стартап-проекта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E31209-7176-F284-3106-0CC60AA70A7B}"/>
              </a:ext>
            </a:extLst>
          </p:cNvPr>
          <p:cNvSpPr txBox="1"/>
          <p:nvPr/>
        </p:nvSpPr>
        <p:spPr>
          <a:xfrm>
            <a:off x="523346" y="2043406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Текст текст текст…..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185602"/>
              </p:ext>
            </p:extLst>
          </p:nvPr>
        </p:nvGraphicFramePr>
        <p:xfrm>
          <a:off x="0" y="1449036"/>
          <a:ext cx="12191999" cy="6318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671">
                  <a:extLst>
                    <a:ext uri="{9D8B030D-6E8A-4147-A177-3AD203B41FA5}">
                      <a16:colId xmlns:a16="http://schemas.microsoft.com/office/drawing/2014/main" val="4261683288"/>
                    </a:ext>
                  </a:extLst>
                </a:gridCol>
                <a:gridCol w="999472">
                  <a:extLst>
                    <a:ext uri="{9D8B030D-6E8A-4147-A177-3AD203B41FA5}">
                      <a16:colId xmlns:a16="http://schemas.microsoft.com/office/drawing/2014/main" val="1573306415"/>
                    </a:ext>
                  </a:extLst>
                </a:gridCol>
                <a:gridCol w="1082899">
                  <a:extLst>
                    <a:ext uri="{9D8B030D-6E8A-4147-A177-3AD203B41FA5}">
                      <a16:colId xmlns:a16="http://schemas.microsoft.com/office/drawing/2014/main" val="2758998066"/>
                    </a:ext>
                  </a:extLst>
                </a:gridCol>
                <a:gridCol w="1019199">
                  <a:extLst>
                    <a:ext uri="{9D8B030D-6E8A-4147-A177-3AD203B41FA5}">
                      <a16:colId xmlns:a16="http://schemas.microsoft.com/office/drawing/2014/main" val="2655379133"/>
                    </a:ext>
                  </a:extLst>
                </a:gridCol>
                <a:gridCol w="1013953">
                  <a:extLst>
                    <a:ext uri="{9D8B030D-6E8A-4147-A177-3AD203B41FA5}">
                      <a16:colId xmlns:a16="http://schemas.microsoft.com/office/drawing/2014/main" val="3995740721"/>
                    </a:ext>
                  </a:extLst>
                </a:gridCol>
                <a:gridCol w="1126683">
                  <a:extLst>
                    <a:ext uri="{9D8B030D-6E8A-4147-A177-3AD203B41FA5}">
                      <a16:colId xmlns:a16="http://schemas.microsoft.com/office/drawing/2014/main" val="2734043232"/>
                    </a:ext>
                  </a:extLst>
                </a:gridCol>
                <a:gridCol w="1273374">
                  <a:extLst>
                    <a:ext uri="{9D8B030D-6E8A-4147-A177-3AD203B41FA5}">
                      <a16:colId xmlns:a16="http://schemas.microsoft.com/office/drawing/2014/main" val="2600148138"/>
                    </a:ext>
                  </a:extLst>
                </a:gridCol>
                <a:gridCol w="1273374">
                  <a:extLst>
                    <a:ext uri="{9D8B030D-6E8A-4147-A177-3AD203B41FA5}">
                      <a16:colId xmlns:a16="http://schemas.microsoft.com/office/drawing/2014/main" val="1776778861"/>
                    </a:ext>
                  </a:extLst>
                </a:gridCol>
                <a:gridCol w="1273374">
                  <a:extLst>
                    <a:ext uri="{9D8B030D-6E8A-4147-A177-3AD203B41FA5}">
                      <a16:colId xmlns:a16="http://schemas.microsoft.com/office/drawing/2014/main" val="3519460322"/>
                    </a:ext>
                  </a:extLst>
                </a:gridCol>
              </a:tblGrid>
              <a:tr h="7719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месяцы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68988"/>
                  </a:ext>
                </a:extLst>
              </a:tr>
              <a:tr h="771937">
                <a:tc>
                  <a:txBody>
                    <a:bodyPr/>
                    <a:lstStyle/>
                    <a:p>
                      <a:r>
                        <a:rPr lang="ru-RU" dirty="0"/>
                        <a:t>Этап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 месяц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601515"/>
                  </a:ext>
                </a:extLst>
              </a:tr>
              <a:tr h="502697">
                <a:tc>
                  <a:txBody>
                    <a:bodyPr/>
                    <a:lstStyle/>
                    <a:p>
                      <a:r>
                        <a:rPr lang="ru-RU" dirty="0"/>
                        <a:t>Разработка технического задания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6875"/>
                  </a:ext>
                </a:extLst>
              </a:tr>
              <a:tr h="771937">
                <a:tc>
                  <a:txBody>
                    <a:bodyPr/>
                    <a:lstStyle/>
                    <a:p>
                      <a:r>
                        <a:rPr lang="ru-RU" dirty="0"/>
                        <a:t>Набор профессиональной команды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417574"/>
                  </a:ext>
                </a:extLst>
              </a:tr>
              <a:tr h="523291">
                <a:tc>
                  <a:txBody>
                    <a:bodyPr/>
                    <a:lstStyle/>
                    <a:p>
                      <a:r>
                        <a:rPr lang="ru-RU" dirty="0"/>
                        <a:t>Закупка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940527"/>
                  </a:ext>
                </a:extLst>
              </a:tr>
              <a:tr h="540356">
                <a:tc>
                  <a:txBody>
                    <a:bodyPr/>
                    <a:lstStyle/>
                    <a:p>
                      <a:r>
                        <a:rPr lang="ru-RU" dirty="0"/>
                        <a:t>Разработка</a:t>
                      </a:r>
                      <a:r>
                        <a:rPr lang="ru-RU" baseline="0" dirty="0"/>
                        <a:t> </a:t>
                      </a:r>
                      <a:r>
                        <a:rPr lang="en-US" baseline="0" dirty="0"/>
                        <a:t>VR </a:t>
                      </a:r>
                      <a:r>
                        <a:rPr lang="ru-RU" baseline="0" dirty="0"/>
                        <a:t>приложения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196883"/>
                  </a:ext>
                </a:extLst>
              </a:tr>
              <a:tr h="771937">
                <a:tc>
                  <a:txBody>
                    <a:bodyPr/>
                    <a:lstStyle/>
                    <a:p>
                      <a:r>
                        <a:rPr lang="ru-RU" dirty="0"/>
                        <a:t>Тесты</a:t>
                      </a:r>
                      <a:r>
                        <a:rPr lang="ru-RU" baseline="0" dirty="0"/>
                        <a:t> на работоспособность приложения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534303"/>
                  </a:ext>
                </a:extLst>
              </a:tr>
              <a:tr h="523291">
                <a:tc>
                  <a:txBody>
                    <a:bodyPr/>
                    <a:lstStyle/>
                    <a:p>
                      <a:r>
                        <a:rPr lang="ru-RU" dirty="0"/>
                        <a:t>Поиск</a:t>
                      </a:r>
                      <a:r>
                        <a:rPr lang="ru-RU" baseline="0" dirty="0"/>
                        <a:t> каналов сбыта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138540"/>
                  </a:ext>
                </a:extLst>
              </a:tr>
              <a:tr h="1003518">
                <a:tc>
                  <a:txBody>
                    <a:bodyPr/>
                    <a:lstStyle/>
                    <a:p>
                      <a:r>
                        <a:rPr lang="ru-RU" dirty="0"/>
                        <a:t>Продажа</a:t>
                      </a:r>
                      <a:r>
                        <a:rPr lang="ru-RU" baseline="0" dirty="0"/>
                        <a:t> прав доступа или предоставление права пользования по подписке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501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60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393508" y="1129786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Экономика и сроки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FA0F46-A418-EA21-4865-A77574CA9349}"/>
              </a:ext>
            </a:extLst>
          </p:cNvPr>
          <p:cNvSpPr txBox="1"/>
          <p:nvPr/>
        </p:nvSpPr>
        <p:spPr>
          <a:xfrm>
            <a:off x="393508" y="1567445"/>
            <a:ext cx="11567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Доработка программы – январь 2023 года</a:t>
            </a:r>
          </a:p>
          <a:p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промо страницы продукта – февраль 2023 года </a:t>
            </a:r>
          </a:p>
          <a:p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Запуск рекламной компании в поисковых системах, на тематических сайтах и социальных сетях – март 2023 года</a:t>
            </a:r>
          </a:p>
          <a:p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Первые продажи – март 2023 года.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AA0A4-4EAB-E38A-B3FC-6C0B2A01C0C2}"/>
              </a:ext>
            </a:extLst>
          </p:cNvPr>
          <p:cNvSpPr txBox="1"/>
          <p:nvPr/>
        </p:nvSpPr>
        <p:spPr>
          <a:xfrm>
            <a:off x="393508" y="3273808"/>
            <a:ext cx="103997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Ожидаемый результат п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ри стоимости программы 5 000 руб.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если 5% автошкол (600 автошкол) станут нашими клиентами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доход составит       3 000 000 руб.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если 10% автошкол (1200 автошкол) станут нашими клиентами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доход составит    6 000 000 руб.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если 30% автошкол (3600 автошкол) станут нашими клиентами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доход составит 18 000 000 руб.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0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9874" y="1100537"/>
            <a:ext cx="560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О команде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E31209-7176-F284-3106-0CC60AA70A7B}"/>
              </a:ext>
            </a:extLst>
          </p:cNvPr>
          <p:cNvSpPr txBox="1"/>
          <p:nvPr/>
        </p:nvSpPr>
        <p:spPr>
          <a:xfrm>
            <a:off x="4366984" y="2043406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Бойков Евгений Викторович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наставник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AFC9AAC4-DAF6-FDD7-2C3C-7D81EB82DF2E}"/>
              </a:ext>
            </a:extLst>
          </p:cNvPr>
          <p:cNvSpPr/>
          <p:nvPr/>
        </p:nvSpPr>
        <p:spPr>
          <a:xfrm>
            <a:off x="4058242" y="2134854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13175D-2C9D-C7A5-87BC-F5FD266B74C1}"/>
              </a:ext>
            </a:extLst>
          </p:cNvPr>
          <p:cNvSpPr txBox="1"/>
          <p:nvPr/>
        </p:nvSpPr>
        <p:spPr>
          <a:xfrm>
            <a:off x="4366983" y="2456860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Мандрыгина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Екатерина Леонидовна, руководитель проекта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7C4804-0529-7A58-AED2-3940F3A0F2D9}"/>
              </a:ext>
            </a:extLst>
          </p:cNvPr>
          <p:cNvSpPr txBox="1"/>
          <p:nvPr/>
        </p:nvSpPr>
        <p:spPr>
          <a:xfrm>
            <a:off x="4365141" y="2850998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Староватов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Дмитрий Вадимович, участник проекта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F8D1E2-6983-A4AB-3F47-3D96DCFAD57B}"/>
              </a:ext>
            </a:extLst>
          </p:cNvPr>
          <p:cNvSpPr txBox="1"/>
          <p:nvPr/>
        </p:nvSpPr>
        <p:spPr>
          <a:xfrm>
            <a:off x="4365140" y="3266548"/>
            <a:ext cx="8943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Боргоякова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Анна Павловна, участник проекта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085F10-6E8F-B271-D9CA-1D27FF6B3B96}"/>
              </a:ext>
            </a:extLst>
          </p:cNvPr>
          <p:cNvSpPr txBox="1"/>
          <p:nvPr/>
        </p:nvSpPr>
        <p:spPr>
          <a:xfrm>
            <a:off x="4365139" y="3679887"/>
            <a:ext cx="8943891" cy="3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Огородников Валерий Константинович, участник проекта</a:t>
            </a:r>
          </a:p>
        </p:txBody>
      </p:sp>
      <p:sp>
        <p:nvSpPr>
          <p:cNvPr id="31" name="Равнобедренный треугольник 30">
            <a:extLst>
              <a:ext uri="{FF2B5EF4-FFF2-40B4-BE49-F238E27FC236}">
                <a16:creationId xmlns:a16="http://schemas.microsoft.com/office/drawing/2014/main" id="{CB0D9292-53CD-C246-360F-FD8EA5B136C4}"/>
              </a:ext>
            </a:extLst>
          </p:cNvPr>
          <p:cNvSpPr/>
          <p:nvPr/>
        </p:nvSpPr>
        <p:spPr>
          <a:xfrm>
            <a:off x="4057644" y="2560542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70D185C9-ECE6-970A-A3E1-DB3B33366FA9}"/>
              </a:ext>
            </a:extLst>
          </p:cNvPr>
          <p:cNvSpPr/>
          <p:nvPr/>
        </p:nvSpPr>
        <p:spPr>
          <a:xfrm>
            <a:off x="4057644" y="2955809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00E807B5-F4E4-8A24-F4C0-FF8C3447A170}"/>
              </a:ext>
            </a:extLst>
          </p:cNvPr>
          <p:cNvSpPr/>
          <p:nvPr/>
        </p:nvSpPr>
        <p:spPr>
          <a:xfrm>
            <a:off x="4057644" y="3349909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E8652A51-83A1-F4FF-C528-4E0437CDEA56}"/>
              </a:ext>
            </a:extLst>
          </p:cNvPr>
          <p:cNvSpPr/>
          <p:nvPr/>
        </p:nvSpPr>
        <p:spPr>
          <a:xfrm>
            <a:off x="4057644" y="3752529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авнобедренный треугольник 33">
            <a:extLst>
              <a:ext uri="{FF2B5EF4-FFF2-40B4-BE49-F238E27FC236}">
                <a16:creationId xmlns:a16="http://schemas.microsoft.com/office/drawing/2014/main" id="{FCC36450-3CD5-25E0-F803-4C0A7F7E268C}"/>
              </a:ext>
            </a:extLst>
          </p:cNvPr>
          <p:cNvSpPr/>
          <p:nvPr/>
        </p:nvSpPr>
        <p:spPr>
          <a:xfrm>
            <a:off x="4057644" y="4141425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3E8A21-2474-CB34-7053-03EDCAED16D5}"/>
              </a:ext>
            </a:extLst>
          </p:cNvPr>
          <p:cNvSpPr txBox="1"/>
          <p:nvPr/>
        </p:nvSpPr>
        <p:spPr>
          <a:xfrm>
            <a:off x="4365139" y="4045056"/>
            <a:ext cx="576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Сенькова Ирина Сергеевна, участник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85AE41-9F6D-BBA1-2127-6F9D99FC85E4}"/>
              </a:ext>
            </a:extLst>
          </p:cNvPr>
          <p:cNvSpPr txBox="1"/>
          <p:nvPr/>
        </p:nvSpPr>
        <p:spPr>
          <a:xfrm>
            <a:off x="4336285" y="4446960"/>
            <a:ext cx="582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Белодед Семён Николаевич, участник проекта</a:t>
            </a:r>
          </a:p>
        </p:txBody>
      </p:sp>
      <p:sp>
        <p:nvSpPr>
          <p:cNvPr id="15" name="Равнобедренный треугольник 33">
            <a:extLst>
              <a:ext uri="{FF2B5EF4-FFF2-40B4-BE49-F238E27FC236}">
                <a16:creationId xmlns:a16="http://schemas.microsoft.com/office/drawing/2014/main" id="{99268524-B865-A1C2-F09D-F9CCE5011927}"/>
              </a:ext>
            </a:extLst>
          </p:cNvPr>
          <p:cNvSpPr/>
          <p:nvPr/>
        </p:nvSpPr>
        <p:spPr>
          <a:xfrm>
            <a:off x="4057644" y="4530321"/>
            <a:ext cx="176622" cy="2026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3815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4084</TotalTime>
  <Words>378</Words>
  <Application>Microsoft Office PowerPoint</Application>
  <PresentationFormat>Широкоэкранный</PresentationFormat>
  <Paragraphs>71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</dc:creator>
  <cp:lastModifiedBy>Бойков Евгений Викторович</cp:lastModifiedBy>
  <cp:revision>72</cp:revision>
  <cp:lastPrinted>2022-10-12T07:24:32Z</cp:lastPrinted>
  <dcterms:created xsi:type="dcterms:W3CDTF">2022-09-30T12:54:28Z</dcterms:created>
  <dcterms:modified xsi:type="dcterms:W3CDTF">2022-11-15T09:38:38Z</dcterms:modified>
</cp:coreProperties>
</file>