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4" r:id="rId2"/>
    <p:sldId id="292" r:id="rId3"/>
    <p:sldId id="293" r:id="rId4"/>
    <p:sldId id="294" r:id="rId5"/>
    <p:sldId id="295" r:id="rId6"/>
    <p:sldId id="291" r:id="rId7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E318DEC-FC94-4DE5-AB50-95EE345EBC2D}">
          <p14:sldIdLst>
            <p14:sldId id="274"/>
            <p14:sldId id="292"/>
            <p14:sldId id="293"/>
            <p14:sldId id="294"/>
            <p14:sldId id="295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9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09A225-A5C2-3A95-8203-4A49E99D6B43}"/>
              </a:ext>
            </a:extLst>
          </p:cNvPr>
          <p:cNvSpPr txBox="1"/>
          <p:nvPr/>
        </p:nvSpPr>
        <p:spPr>
          <a:xfrm flipH="1">
            <a:off x="393507" y="1844541"/>
            <a:ext cx="8677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VR приложение грузы на ЖД транспорте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B94943-3262-D044-1EDD-771AB10EC835}"/>
              </a:ext>
            </a:extLst>
          </p:cNvPr>
          <p:cNvSpPr txBox="1"/>
          <p:nvPr/>
        </p:nvSpPr>
        <p:spPr>
          <a:xfrm flipH="1">
            <a:off x="393508" y="3949927"/>
            <a:ext cx="6616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Спикер</a:t>
            </a:r>
          </a:p>
          <a:p>
            <a:pPr>
              <a:spcBef>
                <a:spcPts val="600"/>
              </a:spcBef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ФИО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Руководитель/участник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8979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1. Общая информация о стартап-проекте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Грузы">
            <a:hlinkClick r:id="" action="ppaction://media"/>
            <a:extLst>
              <a:ext uri="{FF2B5EF4-FFF2-40B4-BE49-F238E27FC236}">
                <a16:creationId xmlns:a16="http://schemas.microsoft.com/office/drawing/2014/main" id="{0E39614B-159B-46B6-B0BE-12011F0FF8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79150" y="1792950"/>
            <a:ext cx="8510830" cy="478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2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8979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2. Порядок и структура финансирования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E31209-7176-F284-3106-0CC60AA70A7B}"/>
              </a:ext>
            </a:extLst>
          </p:cNvPr>
          <p:cNvSpPr txBox="1"/>
          <p:nvPr/>
        </p:nvSpPr>
        <p:spPr>
          <a:xfrm>
            <a:off x="356256" y="1792950"/>
            <a:ext cx="978097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данного стартап-проекта нам необходимы средства в размере 569.285,00 рублей, а именно: 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2040$ – 129.285,00 рублей 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работы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Junior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-разработчика – 50.000,00 рублей 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работы для веб-дизайнера – 50.000,00 рублей 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работы для 2-х 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моделлера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100.000,00 рублей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работы для программиста – 70.000,00 рублей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работы для звукорежиссёра – 50.000,00 рублей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работы для гейм-дизайнера – 50.000,00 рублей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работы для маркетолога – 70.000,00 рублей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данного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-проекта есть два пути привлечения этих финансов: 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1. Деньги, получаемые при победе в гранте</a:t>
            </a:r>
          </a:p>
          <a:p>
            <a:pPr indent="361950"/>
            <a:r>
              <a:rPr lang="ru-RU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2. Деньги, привлеченные от бизнес-ангелов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76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8979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3. Календарный план стартап-проекта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E31209-7176-F284-3106-0CC60AA70A7B}"/>
              </a:ext>
            </a:extLst>
          </p:cNvPr>
          <p:cNvSpPr txBox="1"/>
          <p:nvPr/>
        </p:nvSpPr>
        <p:spPr>
          <a:xfrm>
            <a:off x="523346" y="2043406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Текст текст текст…..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887583"/>
              </p:ext>
            </p:extLst>
          </p:nvPr>
        </p:nvGraphicFramePr>
        <p:xfrm>
          <a:off x="0" y="1449036"/>
          <a:ext cx="12202510" cy="5408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9671">
                  <a:extLst>
                    <a:ext uri="{9D8B030D-6E8A-4147-A177-3AD203B41FA5}">
                      <a16:colId xmlns:a16="http://schemas.microsoft.com/office/drawing/2014/main" val="4261683288"/>
                    </a:ext>
                  </a:extLst>
                </a:gridCol>
                <a:gridCol w="1289929">
                  <a:extLst>
                    <a:ext uri="{9D8B030D-6E8A-4147-A177-3AD203B41FA5}">
                      <a16:colId xmlns:a16="http://schemas.microsoft.com/office/drawing/2014/main" val="1573306415"/>
                    </a:ext>
                  </a:extLst>
                </a:gridCol>
                <a:gridCol w="1035269">
                  <a:extLst>
                    <a:ext uri="{9D8B030D-6E8A-4147-A177-3AD203B41FA5}">
                      <a16:colId xmlns:a16="http://schemas.microsoft.com/office/drawing/2014/main" val="2758998066"/>
                    </a:ext>
                  </a:extLst>
                </a:gridCol>
                <a:gridCol w="1198179">
                  <a:extLst>
                    <a:ext uri="{9D8B030D-6E8A-4147-A177-3AD203B41FA5}">
                      <a16:colId xmlns:a16="http://schemas.microsoft.com/office/drawing/2014/main" val="2655379133"/>
                    </a:ext>
                  </a:extLst>
                </a:gridCol>
                <a:gridCol w="1308538">
                  <a:extLst>
                    <a:ext uri="{9D8B030D-6E8A-4147-A177-3AD203B41FA5}">
                      <a16:colId xmlns:a16="http://schemas.microsoft.com/office/drawing/2014/main" val="3995740721"/>
                    </a:ext>
                  </a:extLst>
                </a:gridCol>
                <a:gridCol w="1166648">
                  <a:extLst>
                    <a:ext uri="{9D8B030D-6E8A-4147-A177-3AD203B41FA5}">
                      <a16:colId xmlns:a16="http://schemas.microsoft.com/office/drawing/2014/main" val="2600148138"/>
                    </a:ext>
                  </a:extLst>
                </a:gridCol>
                <a:gridCol w="1592318">
                  <a:extLst>
                    <a:ext uri="{9D8B030D-6E8A-4147-A177-3AD203B41FA5}">
                      <a16:colId xmlns:a16="http://schemas.microsoft.com/office/drawing/2014/main" val="1776778861"/>
                    </a:ext>
                  </a:extLst>
                </a:gridCol>
                <a:gridCol w="1481958">
                  <a:extLst>
                    <a:ext uri="{9D8B030D-6E8A-4147-A177-3AD203B41FA5}">
                      <a16:colId xmlns:a16="http://schemas.microsoft.com/office/drawing/2014/main" val="3519460322"/>
                    </a:ext>
                  </a:extLst>
                </a:gridCol>
              </a:tblGrid>
              <a:tr h="771937">
                <a:tc>
                  <a:txBody>
                    <a:bodyPr/>
                    <a:lstStyle/>
                    <a:p>
                      <a:r>
                        <a:rPr lang="ru-RU" dirty="0"/>
                        <a:t>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4-15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 месяц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0601515"/>
                  </a:ext>
                </a:extLst>
              </a:tr>
              <a:tr h="502697">
                <a:tc>
                  <a:txBody>
                    <a:bodyPr/>
                    <a:lstStyle/>
                    <a:p>
                      <a:r>
                        <a:rPr lang="ru-RU" dirty="0"/>
                        <a:t>Анализ рынка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486875"/>
                  </a:ext>
                </a:extLst>
              </a:tr>
              <a:tr h="771937">
                <a:tc>
                  <a:txBody>
                    <a:bodyPr/>
                    <a:lstStyle/>
                    <a:p>
                      <a:r>
                        <a:rPr lang="ru-RU" dirty="0"/>
                        <a:t>Набор профессиональной команды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417574"/>
                  </a:ext>
                </a:extLst>
              </a:tr>
              <a:tr h="523291">
                <a:tc>
                  <a:txBody>
                    <a:bodyPr/>
                    <a:lstStyle/>
                    <a:p>
                      <a:r>
                        <a:rPr lang="ru-RU" dirty="0"/>
                        <a:t>Закупка оборудования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940527"/>
                  </a:ext>
                </a:extLst>
              </a:tr>
              <a:tr h="540356">
                <a:tc>
                  <a:txBody>
                    <a:bodyPr/>
                    <a:lstStyle/>
                    <a:p>
                      <a:r>
                        <a:rPr lang="ru-RU" dirty="0"/>
                        <a:t>Разработка</a:t>
                      </a:r>
                      <a:r>
                        <a:rPr lang="ru-RU" baseline="0" dirty="0"/>
                        <a:t> </a:t>
                      </a:r>
                      <a:r>
                        <a:rPr lang="en-US" baseline="0" dirty="0"/>
                        <a:t>VR </a:t>
                      </a:r>
                      <a:r>
                        <a:rPr lang="ru-RU" baseline="0" dirty="0"/>
                        <a:t>приложения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196883"/>
                  </a:ext>
                </a:extLst>
              </a:tr>
              <a:tr h="771937">
                <a:tc>
                  <a:txBody>
                    <a:bodyPr/>
                    <a:lstStyle/>
                    <a:p>
                      <a:r>
                        <a:rPr lang="ru-RU" dirty="0"/>
                        <a:t>Тесты</a:t>
                      </a:r>
                      <a:r>
                        <a:rPr lang="ru-RU" baseline="0" dirty="0"/>
                        <a:t> на работоспособность приложения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534303"/>
                  </a:ext>
                </a:extLst>
              </a:tr>
              <a:tr h="523291">
                <a:tc>
                  <a:txBody>
                    <a:bodyPr/>
                    <a:lstStyle/>
                    <a:p>
                      <a:r>
                        <a:rPr lang="ru-RU" dirty="0"/>
                        <a:t>Поиск</a:t>
                      </a:r>
                      <a:r>
                        <a:rPr lang="ru-RU" baseline="0" dirty="0"/>
                        <a:t> каналов сбыта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138540"/>
                  </a:ext>
                </a:extLst>
              </a:tr>
              <a:tr h="1003518">
                <a:tc>
                  <a:txBody>
                    <a:bodyPr/>
                    <a:lstStyle/>
                    <a:p>
                      <a:r>
                        <a:rPr lang="ru-RU" dirty="0"/>
                        <a:t>Продажа</a:t>
                      </a:r>
                      <a:r>
                        <a:rPr lang="ru-RU" baseline="0" dirty="0"/>
                        <a:t> прав доступа или предоставление права пользования по подписке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50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604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8979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4. Структура уставного капитала компании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E31209-7176-F284-3106-0CC60AA70A7B}"/>
              </a:ext>
            </a:extLst>
          </p:cNvPr>
          <p:cNvSpPr txBox="1"/>
          <p:nvPr/>
        </p:nvSpPr>
        <p:spPr>
          <a:xfrm>
            <a:off x="523346" y="2043406"/>
            <a:ext cx="894389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/>
            <a:r>
              <a:rPr lang="ru-RU" sz="32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Первоначальный взнос в </a:t>
            </a:r>
            <a:r>
              <a:rPr lang="ru-RU" sz="32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стартап</a:t>
            </a:r>
            <a:r>
              <a:rPr lang="ru-RU" sz="32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-проект делает руководитель проекта, а именно вносит сумму в размере 10.000,00 рублей и имеет 100% долю прав на проект, при этом являясь единственным учредителем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517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9874" y="1100537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5. Команда стартап-проекта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440343"/>
              </p:ext>
            </p:extLst>
          </p:nvPr>
        </p:nvGraphicFramePr>
        <p:xfrm>
          <a:off x="0" y="1552867"/>
          <a:ext cx="12128446" cy="5293057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471026">
                  <a:extLst>
                    <a:ext uri="{9D8B030D-6E8A-4147-A177-3AD203B41FA5}">
                      <a16:colId xmlns:a16="http://schemas.microsoft.com/office/drawing/2014/main" val="4013968600"/>
                    </a:ext>
                  </a:extLst>
                </a:gridCol>
                <a:gridCol w="2145397">
                  <a:extLst>
                    <a:ext uri="{9D8B030D-6E8A-4147-A177-3AD203B41FA5}">
                      <a16:colId xmlns:a16="http://schemas.microsoft.com/office/drawing/2014/main" val="1456020440"/>
                    </a:ext>
                  </a:extLst>
                </a:gridCol>
                <a:gridCol w="2020860">
                  <a:extLst>
                    <a:ext uri="{9D8B030D-6E8A-4147-A177-3AD203B41FA5}">
                      <a16:colId xmlns:a16="http://schemas.microsoft.com/office/drawing/2014/main" val="391019596"/>
                    </a:ext>
                  </a:extLst>
                </a:gridCol>
                <a:gridCol w="3626069">
                  <a:extLst>
                    <a:ext uri="{9D8B030D-6E8A-4147-A177-3AD203B41FA5}">
                      <a16:colId xmlns:a16="http://schemas.microsoft.com/office/drawing/2014/main" val="3977515625"/>
                    </a:ext>
                  </a:extLst>
                </a:gridCol>
                <a:gridCol w="1865094">
                  <a:extLst>
                    <a:ext uri="{9D8B030D-6E8A-4147-A177-3AD203B41FA5}">
                      <a16:colId xmlns:a16="http://schemas.microsoft.com/office/drawing/2014/main" val="3002613351"/>
                    </a:ext>
                  </a:extLst>
                </a:gridCol>
              </a:tblGrid>
              <a:tr h="711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Ф.И.О.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Должность         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Контакты        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Выполняемые работы </a:t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в Проекте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Образование/</a:t>
                      </a:r>
                      <a:br>
                        <a:rPr lang="ru-RU" sz="20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опыт работы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45090119"/>
                  </a:ext>
                </a:extLst>
              </a:tr>
              <a:tr h="647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 Шилов Илья Николаевич 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 Руководитель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Работа в </a:t>
                      </a:r>
                      <a:r>
                        <a:rPr lang="ru-RU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юнити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2332079"/>
                  </a:ext>
                </a:extLst>
              </a:tr>
              <a:tr h="711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Берзин Кирилл Владимирович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Генерация идей и сбор информации для</a:t>
                      </a:r>
                      <a:r>
                        <a:rPr lang="ru-RU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проекта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2249452"/>
                  </a:ext>
                </a:extLst>
              </a:tr>
              <a:tr h="711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latin typeface="+mn-lt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Бобровская Валерия Алексеевна</a:t>
                      </a:r>
                      <a:endParaRPr lang="ru-RU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Озвучка обучающей информации в проекте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7980736"/>
                  </a:ext>
                </a:extLst>
              </a:tr>
              <a:tr h="980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Попова Яна Игоревна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Озвучка обучающей информации в проекте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7201793"/>
                  </a:ext>
                </a:extLst>
              </a:tr>
              <a:tr h="711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Пасютина Валерия Вячеславовна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Отрисовка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текстур</a:t>
                      </a:r>
                      <a:r>
                        <a:rPr lang="ru-RU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моделей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3499526"/>
                  </a:ext>
                </a:extLst>
              </a:tr>
              <a:tr h="711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Дранишников Фёдор Алексеевич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моделей</a:t>
                      </a:r>
                      <a:r>
                        <a:rPr lang="ru-RU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проекта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4152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3815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2972</TotalTime>
  <Words>334</Words>
  <Application>Microsoft Office PowerPoint</Application>
  <PresentationFormat>Широкоэкранный</PresentationFormat>
  <Paragraphs>84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Бойков Евгений Викторович</cp:lastModifiedBy>
  <cp:revision>91</cp:revision>
  <cp:lastPrinted>2022-10-12T07:24:32Z</cp:lastPrinted>
  <dcterms:created xsi:type="dcterms:W3CDTF">2022-09-30T12:54:28Z</dcterms:created>
  <dcterms:modified xsi:type="dcterms:W3CDTF">2022-11-15T09:42:59Z</dcterms:modified>
</cp:coreProperties>
</file>