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76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28D05C-8625-485D-9045-385B0CE46197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52480F-3FCC-4C7B-A4DF-62D43A0378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1182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9570D-2235-4D32-8B34-F97FE8E80B4E}" type="datetime1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6BFCF-06C0-4D54-A8DD-0AD18E5DD7C7}" type="datetime1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CA958-5C4A-4F85-A38A-A980BB317831}" type="datetime1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D01C5-7307-4026-8494-A1195C1CA77E}" type="datetime1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F85A4-523E-4DE1-8C13-A6C6C6BE3A73}" type="datetime1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5C0ED-A9C6-4BB9-A81B-D5085C9E9B32}" type="datetime1">
              <a:rPr lang="ru-RU" smtClean="0"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AC011-ACF9-4F90-B893-D57EE2E2620B}" type="datetime1">
              <a:rPr lang="ru-RU" smtClean="0"/>
              <a:t>27.03.2020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9BC0B-81E9-4033-A05C-A3D68164D7A6}" type="datetime1">
              <a:rPr lang="ru-RU" smtClean="0"/>
              <a:t>27.03.2020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48510-4F87-4B25-A196-5DAA2CF18E51}" type="datetime1">
              <a:rPr lang="ru-RU" smtClean="0"/>
              <a:t>27.03.2020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5310E-0B16-4A3C-9C2D-4AEC6BB9D0C0}" type="datetime1">
              <a:rPr lang="ru-RU" smtClean="0"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98BB8-6ED2-4621-B07E-9F4DCF298FC1}" type="datetime1">
              <a:rPr lang="ru-RU" smtClean="0"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847DEF-866A-4F3A-AD70-5D5DBE22C20F}" type="datetime1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znanium.com/catalog.php?bookinfo=543086" TargetMode="External"/><Relationship Id="rId2" Type="http://schemas.openxmlformats.org/officeDocument/2006/relationships/hyperlink" Target="http://znanium.com/bookread2.php?book=515755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24745"/>
            <a:ext cx="7772400" cy="2475706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Методологические основы инновационного управления трудом 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3284984"/>
            <a:ext cx="8136904" cy="3024336"/>
          </a:xfrm>
        </p:spPr>
        <p:txBody>
          <a:bodyPr>
            <a:normAutofit fontScale="77500" lnSpcReduction="20000"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ru-RU" dirty="0"/>
              <a:t>Принципы, методы, функции инновационного менеджмента в кадровой работе. </a:t>
            </a:r>
            <a:endParaRPr lang="ru-RU" dirty="0" smtClean="0"/>
          </a:p>
          <a:p>
            <a:pPr marL="514350" indent="-514350" algn="l">
              <a:buFont typeface="+mj-lt"/>
              <a:buAutoNum type="arabicPeriod"/>
            </a:pPr>
            <a:r>
              <a:rPr lang="ru-RU" dirty="0" smtClean="0"/>
              <a:t>Приемы </a:t>
            </a:r>
            <a:r>
              <a:rPr lang="ru-RU" dirty="0"/>
              <a:t>инновационного кадрового менеджмента. </a:t>
            </a:r>
            <a:endParaRPr lang="ru-RU" dirty="0" smtClean="0"/>
          </a:p>
          <a:p>
            <a:pPr marL="514350" indent="-514350" algn="l">
              <a:buFont typeface="+mj-lt"/>
              <a:buAutoNum type="arabicPeriod"/>
            </a:pPr>
            <a:r>
              <a:rPr lang="ru-RU" dirty="0" smtClean="0"/>
              <a:t>Содержание </a:t>
            </a:r>
            <a:r>
              <a:rPr lang="ru-RU" dirty="0"/>
              <a:t>кадрового инновационного процесса и инновационного проекта. </a:t>
            </a:r>
            <a:endParaRPr lang="ru-RU" dirty="0" smtClean="0"/>
          </a:p>
          <a:p>
            <a:pPr marL="514350" indent="-514350" algn="l">
              <a:buFont typeface="+mj-lt"/>
              <a:buAutoNum type="arabicPeriod"/>
            </a:pPr>
            <a:r>
              <a:rPr lang="ru-RU" dirty="0" smtClean="0"/>
              <a:t>Прогнозирование</a:t>
            </a:r>
            <a:r>
              <a:rPr lang="ru-RU" dirty="0"/>
              <a:t>, стратегия, диффузия нововведений в кадровой работе. </a:t>
            </a:r>
            <a:endParaRPr lang="ru-RU" dirty="0" smtClean="0"/>
          </a:p>
          <a:p>
            <a:pPr marL="514350" indent="-514350" algn="l">
              <a:buFont typeface="+mj-lt"/>
              <a:buAutoNum type="arabicPeriod"/>
            </a:pPr>
            <a:r>
              <a:rPr lang="ru-RU" dirty="0" smtClean="0"/>
              <a:t>Методы </a:t>
            </a:r>
            <a:r>
              <a:rPr lang="ru-RU" dirty="0"/>
              <a:t>творческого мышления.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2575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3. Содержание </a:t>
            </a:r>
            <a:r>
              <a:rPr lang="ru-RU" dirty="0"/>
              <a:t>кадрового инновационного процесса и инновационного </a:t>
            </a:r>
            <a:r>
              <a:rPr lang="ru-RU" dirty="0" smtClean="0"/>
              <a:t>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439248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Виды конфигураций инновационного процесса УП в зависимости от состава и последовательности стадий:</a:t>
            </a:r>
          </a:p>
          <a:p>
            <a:r>
              <a:rPr lang="ru-RU" dirty="0" smtClean="0"/>
              <a:t>Линейные (последовательные);</a:t>
            </a:r>
          </a:p>
          <a:p>
            <a:r>
              <a:rPr lang="ru-RU" dirty="0" smtClean="0"/>
              <a:t>Дифференцированные (параллельно-последовательные исходя из целей и функций;</a:t>
            </a:r>
          </a:p>
          <a:p>
            <a:r>
              <a:rPr lang="ru-RU" dirty="0" smtClean="0"/>
              <a:t>Интегрированные (параллельно-последовательные</a:t>
            </a:r>
          </a:p>
          <a:p>
            <a:r>
              <a:rPr lang="ru-RU" dirty="0" smtClean="0"/>
              <a:t>Сетевые (открытые, исходя из задач и методов).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4223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Инновационный проект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ru-RU" dirty="0" smtClean="0"/>
              <a:t>сложная система взаимообусловленных и взаимоувязанных по ресурсам и срокам мероприятий, направленных на достижение конкретных целей.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22056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Содержание инновационного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Формулировка целей и задач проекта;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Разработка комплекса проектных мероприятий по реализации поставленных целей;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Организация выполнения проектных предложений;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Определение основных показателей эффективности проекта.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91877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1282154"/>
          </a:xfrm>
        </p:spPr>
        <p:txBody>
          <a:bodyPr>
            <a:noAutofit/>
          </a:bodyPr>
          <a:lstStyle/>
          <a:p>
            <a:r>
              <a:rPr lang="ru-RU" sz="3600" dirty="0" smtClean="0"/>
              <a:t>4. Прогнозирование</a:t>
            </a:r>
            <a:r>
              <a:rPr lang="ru-RU" sz="3600" dirty="0"/>
              <a:t>, стратегия, диффузия нововведений в кадровой работе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Прогнозирование</a:t>
            </a:r>
            <a:r>
              <a:rPr lang="ru-RU" dirty="0" smtClean="0"/>
              <a:t> – способ научного предвидения, определяющий вероятные пути и результаты предстоящего развития конкретной системы в более или менее отдаленном будущем.</a:t>
            </a:r>
          </a:p>
          <a:p>
            <a:pPr marL="0" indent="0">
              <a:buNone/>
            </a:pPr>
            <a:r>
              <a:rPr lang="ru-RU" b="1" dirty="0" smtClean="0"/>
              <a:t>Методы прогнозирования</a:t>
            </a:r>
            <a:r>
              <a:rPr lang="ru-RU" dirty="0" smtClean="0"/>
              <a:t>: мозговой штурм, метод </a:t>
            </a:r>
            <a:r>
              <a:rPr lang="ru-RU" dirty="0" err="1" smtClean="0"/>
              <a:t>Дельфи</a:t>
            </a:r>
            <a:r>
              <a:rPr lang="ru-RU" dirty="0" smtClean="0"/>
              <a:t> – поиск вариантов решений, метод «дерева решений» - выбор оптимального варианта, кумулятивная стратегия Пейджа – распределение ресурсов на 1-3  вариантов проекта. 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3603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Инновационная стратегия организации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- комплекс целей и установок, правил принятия решений и способов перевода предприятия из существующего положения в целевое состояние на основе внедрения инноваций.</a:t>
            </a:r>
          </a:p>
          <a:p>
            <a:pPr marL="0" indent="0">
              <a:buNone/>
            </a:pPr>
            <a:r>
              <a:rPr lang="ru-RU" dirty="0" smtClean="0"/>
              <a:t>Этапы разработки стратегии: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Разработка миссии и стратегического видения компании;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Определение стратегических целей;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Формирование набора инструментов для достижения целей компании.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7582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Диффузия кадровых нововведений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- информационный процесс распространения кадровых новшеств.</a:t>
            </a:r>
          </a:p>
          <a:p>
            <a:pPr marL="0" indent="0">
              <a:buNone/>
            </a:pPr>
            <a:r>
              <a:rPr lang="ru-RU" dirty="0" smtClean="0"/>
              <a:t>Ключевые элементы в исследовании диффузии:</a:t>
            </a:r>
          </a:p>
          <a:p>
            <a:r>
              <a:rPr lang="ru-RU" dirty="0" smtClean="0"/>
              <a:t>Тип и характеристики инновации.</a:t>
            </a:r>
          </a:p>
          <a:p>
            <a:r>
              <a:rPr lang="ru-RU" dirty="0" smtClean="0"/>
              <a:t>Каналы коммуникации (обмен информацией).</a:t>
            </a:r>
          </a:p>
          <a:p>
            <a:r>
              <a:rPr lang="ru-RU" dirty="0" smtClean="0"/>
              <a:t>Время принятия решений индивидом об инновации.</a:t>
            </a:r>
          </a:p>
          <a:p>
            <a:r>
              <a:rPr lang="ru-RU" dirty="0" smtClean="0"/>
              <a:t>Социальные системы.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6138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5. Методы </a:t>
            </a:r>
            <a:r>
              <a:rPr lang="ru-RU" dirty="0"/>
              <a:t>творческого </a:t>
            </a:r>
            <a:r>
              <a:rPr lang="ru-RU" dirty="0" smtClean="0"/>
              <a:t>мышления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Критерии креативности: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600" y="2433868"/>
            <a:ext cx="8533887" cy="3116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4363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Коллективные методы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Метод мозговой атаки;</a:t>
            </a:r>
          </a:p>
          <a:p>
            <a:r>
              <a:rPr lang="ru-RU" dirty="0" smtClean="0"/>
              <a:t>Метод </a:t>
            </a:r>
            <a:r>
              <a:rPr lang="ru-RU" dirty="0" err="1" smtClean="0"/>
              <a:t>Дельфи</a:t>
            </a:r>
            <a:r>
              <a:rPr lang="ru-RU" dirty="0" smtClean="0"/>
              <a:t>;</a:t>
            </a:r>
          </a:p>
          <a:p>
            <a:r>
              <a:rPr lang="ru-RU" dirty="0" smtClean="0"/>
              <a:t>Метод контрольных вопросов;</a:t>
            </a:r>
          </a:p>
          <a:p>
            <a:r>
              <a:rPr lang="ru-RU" dirty="0" smtClean="0"/>
              <a:t>Метод Гордона;</a:t>
            </a:r>
          </a:p>
          <a:p>
            <a:r>
              <a:rPr lang="ru-RU" dirty="0" smtClean="0"/>
              <a:t>Метод целевых обсуждений;</a:t>
            </a:r>
          </a:p>
          <a:p>
            <a:r>
              <a:rPr lang="ru-RU" dirty="0" smtClean="0"/>
              <a:t>Метод морфологического анализа;</a:t>
            </a:r>
          </a:p>
          <a:p>
            <a:r>
              <a:rPr lang="ru-RU" dirty="0" smtClean="0"/>
              <a:t>Интегральный метод «Метра»;</a:t>
            </a:r>
          </a:p>
          <a:p>
            <a:r>
              <a:rPr lang="ru-RU" dirty="0" smtClean="0"/>
              <a:t>Метод </a:t>
            </a:r>
            <a:r>
              <a:rPr lang="ru-RU" dirty="0" err="1" smtClean="0"/>
              <a:t>синектики</a:t>
            </a:r>
            <a:r>
              <a:rPr lang="ru-RU" dirty="0" smtClean="0"/>
              <a:t>;</a:t>
            </a:r>
          </a:p>
          <a:p>
            <a:r>
              <a:rPr lang="ru-RU" dirty="0" smtClean="0"/>
              <a:t>Метод сценариев;</a:t>
            </a:r>
          </a:p>
          <a:p>
            <a:r>
              <a:rPr lang="ru-RU" dirty="0" smtClean="0"/>
              <a:t>Метод ассоциаций;</a:t>
            </a:r>
          </a:p>
          <a:p>
            <a:r>
              <a:rPr lang="ru-RU" dirty="0" smtClean="0"/>
              <a:t>Латеральное мышление;</a:t>
            </a:r>
          </a:p>
          <a:p>
            <a:r>
              <a:rPr lang="ru-RU" dirty="0" smtClean="0"/>
              <a:t>Метод дерева целей;</a:t>
            </a:r>
          </a:p>
          <a:p>
            <a:r>
              <a:rPr lang="ru-RU" dirty="0" smtClean="0"/>
              <a:t>Метод разложения на части;</a:t>
            </a:r>
          </a:p>
          <a:p>
            <a:r>
              <a:rPr lang="ru-RU" dirty="0" smtClean="0"/>
              <a:t>Опросные листы;</a:t>
            </a:r>
          </a:p>
          <a:p>
            <a:r>
              <a:rPr lang="en-US" dirty="0" smtClean="0"/>
              <a:t>SWOT</a:t>
            </a:r>
            <a:r>
              <a:rPr lang="ru-RU" dirty="0" smtClean="0"/>
              <a:t>-анализ;</a:t>
            </a:r>
          </a:p>
          <a:p>
            <a:r>
              <a:rPr lang="ru-RU" dirty="0" smtClean="0"/>
              <a:t>Резюме. 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3069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Деловые игры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367154"/>
            <a:ext cx="8554602" cy="4942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7134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(продолжение)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875" y="1484784"/>
            <a:ext cx="8473224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723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Литература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Данилина </a:t>
            </a:r>
            <a:r>
              <a:rPr lang="ru-RU" dirty="0"/>
              <a:t>Е. И. Инновационный менеджмент в управлении персоналом: Учебник для бакалавров / Е. И. Данилина, Д. В. Горелов, Я. И. Маликова. — М.: Издательско-торговая корпорация «Дашков и К°», 2016. — 208 с. - Режим доступа: </a:t>
            </a:r>
            <a:r>
              <a:rPr lang="ru-RU" u="sng" dirty="0">
                <a:hlinkClick r:id="rId2"/>
              </a:rPr>
              <a:t>http://</a:t>
            </a:r>
            <a:r>
              <a:rPr lang="ru-RU" u="sng" dirty="0" smtClean="0">
                <a:hlinkClick r:id="rId2"/>
              </a:rPr>
              <a:t>znanium.com/bookread2.php?book=515755</a:t>
            </a:r>
            <a:r>
              <a:rPr lang="ru-RU" dirty="0" smtClean="0"/>
              <a:t>,  </a:t>
            </a:r>
            <a:r>
              <a:rPr lang="ru-RU" dirty="0"/>
              <a:t>Глава 2. §  2.1-2.4 (стр. </a:t>
            </a:r>
            <a:r>
              <a:rPr lang="ru-RU" dirty="0" smtClean="0"/>
              <a:t>26-43) - п.1-4 лекции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Соколова</a:t>
            </a:r>
            <a:r>
              <a:rPr lang="ru-RU" dirty="0"/>
              <a:t>, М.М. Управленческое консультирование: Учебное пособие / М.М. Соколова. - М.: НИЦ ИНФРА-М, 2016. - 215 с. - Режим доступа: </a:t>
            </a:r>
            <a:r>
              <a:rPr lang="ru-RU" u="sng" dirty="0">
                <a:hlinkClick r:id="rId3"/>
              </a:rPr>
              <a:t>http://</a:t>
            </a:r>
            <a:r>
              <a:rPr lang="ru-RU" u="sng" dirty="0" smtClean="0">
                <a:hlinkClick r:id="rId3"/>
              </a:rPr>
              <a:t>znanium.com/catalog.php?bookinfo=543086</a:t>
            </a:r>
            <a:r>
              <a:rPr lang="ru-RU" dirty="0" smtClean="0"/>
              <a:t>,  </a:t>
            </a:r>
            <a:r>
              <a:rPr lang="ru-RU" dirty="0"/>
              <a:t>Глава 3. §  3.1-3.3 (стр. 108-154) 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3935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Особенности деловой игры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56" y="1196752"/>
            <a:ext cx="7637175" cy="5432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1139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Дайте характеристику предлагаемых вами в курсовом проекте мероприятий с точки зрения </a:t>
            </a:r>
            <a:r>
              <a:rPr lang="ru-RU" smtClean="0"/>
              <a:t>инновационного менеджмента.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1990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Инновационный менеджмент в кадровой работе </a:t>
            </a:r>
            <a:r>
              <a:rPr lang="ru-RU" sz="3600" dirty="0" smtClean="0"/>
              <a:t>включает организационные механизмы обновления и развития кадровой системы организации.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506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435280" cy="1143000"/>
          </a:xfrm>
        </p:spPr>
        <p:txBody>
          <a:bodyPr>
            <a:noAutofit/>
          </a:bodyPr>
          <a:lstStyle/>
          <a:p>
            <a:r>
              <a:rPr lang="ru-RU" sz="3200" dirty="0" smtClean="0"/>
              <a:t>Сравнительная характеристика традиционной и инновационной деятельности в организации</a:t>
            </a:r>
            <a:endParaRPr lang="ru-RU" sz="32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87827"/>
            <a:ext cx="7416824" cy="5698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917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Инновационные подходы различаются по уровням УП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Оперативный – преобладает кадровая работа;</a:t>
            </a:r>
          </a:p>
          <a:p>
            <a:r>
              <a:rPr lang="ru-RU" dirty="0" smtClean="0"/>
              <a:t>Тактический – УП;</a:t>
            </a:r>
          </a:p>
          <a:p>
            <a:r>
              <a:rPr lang="ru-RU" dirty="0" smtClean="0"/>
              <a:t>Стратегический – управление человеческими ресурсами;</a:t>
            </a:r>
          </a:p>
          <a:p>
            <a:r>
              <a:rPr lang="ru-RU" dirty="0" smtClean="0"/>
              <a:t>Политический – разработка и контроль реализации кадровой политики.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715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черты УП в традиционной и инновационной организациях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28516"/>
            <a:ext cx="8232129" cy="4852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79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(продолжение)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84366"/>
            <a:ext cx="8527618" cy="4652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451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2. Приемы инновационного менеджмента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420888"/>
            <a:ext cx="8229600" cy="26642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- это способы воздействия субъекта управления на объект, включающий инновации, инновационный процесс и отношения на рынке реализации инновации.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057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/>
              <a:t>Группы приемов инновационного менеджмента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84784"/>
            <a:ext cx="8229600" cy="158417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472245"/>
              </p:ext>
            </p:extLst>
          </p:nvPr>
        </p:nvGraphicFramePr>
        <p:xfrm>
          <a:off x="467544" y="1628800"/>
          <a:ext cx="8064896" cy="48528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2448"/>
                <a:gridCol w="4032448"/>
              </a:tblGrid>
              <a:tr h="738082">
                <a:tc>
                  <a:txBody>
                    <a:bodyPr/>
                    <a:lstStyle/>
                    <a:p>
                      <a:r>
                        <a:rPr lang="ru-RU" dirty="0" smtClean="0"/>
                        <a:t>Приемы, воздействующие только на разработку кадровой инновации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Приемы, воздействующие на разработку кадровой инновации, на  реализацию, продвижение и диффузию новшества</a:t>
                      </a:r>
                      <a:endParaRPr lang="ru-RU" dirty="0"/>
                    </a:p>
                  </a:txBody>
                  <a:tcPr/>
                </a:tc>
              </a:tr>
              <a:tr h="738082">
                <a:tc>
                  <a:txBody>
                    <a:bodyPr/>
                    <a:lstStyle/>
                    <a:p>
                      <a:r>
                        <a:rPr lang="ru-RU" b="1" dirty="0" err="1" smtClean="0"/>
                        <a:t>Бенчмаркинг</a:t>
                      </a:r>
                      <a:r>
                        <a:rPr lang="ru-RU" b="1" dirty="0" smtClean="0"/>
                        <a:t> УП</a:t>
                      </a:r>
                      <a:r>
                        <a:rPr lang="ru-RU" dirty="0" smtClean="0"/>
                        <a:t> (сравнительный анализ)  - внутренний, конкурентный, отраслевой, </a:t>
                      </a:r>
                      <a:r>
                        <a:rPr lang="ru-RU" dirty="0" err="1" smtClean="0"/>
                        <a:t>бенчмаркинг</a:t>
                      </a:r>
                      <a:r>
                        <a:rPr lang="ru-RU" dirty="0" smtClean="0"/>
                        <a:t> бизнес-процессов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HR</a:t>
                      </a:r>
                      <a:r>
                        <a:rPr lang="ru-RU" b="1" dirty="0" smtClean="0"/>
                        <a:t>-</a:t>
                      </a:r>
                      <a:r>
                        <a:rPr lang="ru-RU" b="1" dirty="0" err="1" smtClean="0"/>
                        <a:t>инженироинг</a:t>
                      </a:r>
                      <a:r>
                        <a:rPr lang="ru-RU" b="1" dirty="0" smtClean="0"/>
                        <a:t> </a:t>
                      </a:r>
                      <a:r>
                        <a:rPr lang="ru-RU" dirty="0" smtClean="0"/>
                        <a:t>интегрирует человека, корпоративную архитектуру и ИТ.</a:t>
                      </a:r>
                      <a:endParaRPr lang="ru-RU" dirty="0"/>
                    </a:p>
                  </a:txBody>
                  <a:tcPr/>
                </a:tc>
              </a:tr>
              <a:tr h="738082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Маркетинг новшеств (инноваций) </a:t>
                      </a:r>
                      <a:r>
                        <a:rPr lang="ru-RU" dirty="0" smtClean="0"/>
                        <a:t>– </a:t>
                      </a:r>
                      <a:r>
                        <a:rPr lang="en-US" dirty="0" smtClean="0"/>
                        <a:t>SWOT</a:t>
                      </a:r>
                      <a:r>
                        <a:rPr lang="ru-RU" dirty="0" smtClean="0"/>
                        <a:t>-анализ, </a:t>
                      </a:r>
                      <a:r>
                        <a:rPr lang="en-US" dirty="0" smtClean="0"/>
                        <a:t>GAP</a:t>
                      </a:r>
                      <a:r>
                        <a:rPr lang="ru-RU" dirty="0" smtClean="0"/>
                        <a:t>-анализ, стратегическая модель Портера, Матрицы Бостонской консультативной группы, матрицы </a:t>
                      </a:r>
                      <a:r>
                        <a:rPr lang="ru-RU" dirty="0" err="1" smtClean="0"/>
                        <a:t>Мак_Кинс</a:t>
                      </a:r>
                      <a:r>
                        <a:rPr lang="ru-RU" dirty="0" smtClean="0"/>
                        <a:t>, сегментация рынка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/>
                        <a:t>Реинжениринг</a:t>
                      </a:r>
                      <a:r>
                        <a:rPr lang="ru-RU" b="1" dirty="0" smtClean="0"/>
                        <a:t> инновации </a:t>
                      </a:r>
                      <a:r>
                        <a:rPr lang="ru-RU" dirty="0" smtClean="0"/>
                        <a:t>– перепроектирование бизнес-процессов УП и структуры бизнеса</a:t>
                      </a:r>
                      <a:endParaRPr lang="ru-RU" dirty="0"/>
                    </a:p>
                  </a:txBody>
                  <a:tcPr/>
                </a:tc>
              </a:tr>
              <a:tr h="73808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HR</a:t>
                      </a:r>
                      <a:r>
                        <a:rPr lang="ru-RU" b="1" dirty="0" smtClean="0"/>
                        <a:t>-</a:t>
                      </a:r>
                      <a:r>
                        <a:rPr lang="ru-RU" b="1" dirty="0" err="1" smtClean="0"/>
                        <a:t>брендинг</a:t>
                      </a:r>
                      <a:r>
                        <a:rPr lang="ru-RU" b="1" dirty="0" smtClean="0"/>
                        <a:t> </a:t>
                      </a:r>
                      <a:r>
                        <a:rPr lang="ru-RU" dirty="0" smtClean="0"/>
                        <a:t>компании, внедряющей инновации – создание</a:t>
                      </a:r>
                      <a:r>
                        <a:rPr lang="ru-RU" baseline="0" dirty="0" smtClean="0"/>
                        <a:t> имиджа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8039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705</Words>
  <Application>Microsoft Office PowerPoint</Application>
  <PresentationFormat>Экран (4:3)</PresentationFormat>
  <Paragraphs>102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Методологические основы инновационного управления трудом  </vt:lpstr>
      <vt:lpstr>Литература</vt:lpstr>
      <vt:lpstr>Презентация PowerPoint</vt:lpstr>
      <vt:lpstr>Сравнительная характеристика традиционной и инновационной деятельности в организации</vt:lpstr>
      <vt:lpstr>Инновационные подходы различаются по уровням УП</vt:lpstr>
      <vt:lpstr>Основные черты УП в традиционной и инновационной организациях</vt:lpstr>
      <vt:lpstr>(продолжение)</vt:lpstr>
      <vt:lpstr>2. Приемы инновационного менеджмента</vt:lpstr>
      <vt:lpstr>Группы приемов инновационного менеджмента</vt:lpstr>
      <vt:lpstr>3. Содержание кадрового инновационного процесса и инновационного проекта</vt:lpstr>
      <vt:lpstr>Инновационный проект</vt:lpstr>
      <vt:lpstr>Содержание инновационного проекта</vt:lpstr>
      <vt:lpstr>4. Прогнозирование, стратегия, диффузия нововведений в кадровой работе</vt:lpstr>
      <vt:lpstr>Инновационная стратегия организации</vt:lpstr>
      <vt:lpstr>Диффузия кадровых нововведений</vt:lpstr>
      <vt:lpstr>5. Методы творческого мышления</vt:lpstr>
      <vt:lpstr>Коллективные методы</vt:lpstr>
      <vt:lpstr>Деловые игры</vt:lpstr>
      <vt:lpstr>(продолжение)</vt:lpstr>
      <vt:lpstr>Особенности деловой игры</vt:lpstr>
      <vt:lpstr>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Методологические основы инновационного управления трудом  </dc:title>
  <dc:creator>Luba</dc:creator>
  <cp:lastModifiedBy>Luba</cp:lastModifiedBy>
  <cp:revision>13</cp:revision>
  <dcterms:created xsi:type="dcterms:W3CDTF">2018-10-15T13:05:34Z</dcterms:created>
  <dcterms:modified xsi:type="dcterms:W3CDTF">2020-03-27T10:15:12Z</dcterms:modified>
</cp:coreProperties>
</file>