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305" r:id="rId3"/>
    <p:sldId id="292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5C77D5-E8CF-CB8D-E1D3-3C9B375B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4EF51C-4A43-2E30-D215-A8A943EB04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4B2CFC3-4764-4780-96E7-82B359BF386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2FA01-AF19-12C3-0B74-9A66C36EE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4F8A7-E90E-E32F-8BC8-D0EF0E72C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0117160-DDA9-4CB7-8569-6FCFFD10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9D323F8A-181A-48DB-9F6D-E9C820E98E2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7F9DE00-DBF0-411D-90E1-2BEEBAE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8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члены вашей команды, фото, опыт и компетенции, указать зоны ответственности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3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8C8B4-4C58-4F17-F178-EAA10F8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0519C-14A1-DF7A-2348-61C186CC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B4EF-832B-B441-9CA7-F9690F06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FC4-BF76-4E80-8783-DA75F2E5B25C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81199-2FE4-BB31-726C-47DBC22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07FB8-16B1-D78C-21FD-DC8AC8F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D8CFE1-8BB0-A2E2-06FB-F316127F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21A24-A6FF-2089-0C4B-C628941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AC138-5D4A-13DF-DB8D-E42A663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4469-44D3-48EA-B209-C0E7FBEBFEB6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F72B0-7B42-70B4-FDF0-9FABB1D6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55C60-1E19-80EE-DE1B-EDA694D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AC858-12A4-A13A-4829-BECDB69D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EA4E-FCE7-8C18-DDAD-E781CF72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E3EA0-1FC4-9AA1-54AE-8E7CFE0E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4885-9ED9-431C-B782-42AF43B0BBDF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3EDBA-2FD1-BD30-8242-AC00F719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F8CEE-1CB0-BDF1-9E12-9BED9626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BEB10-B328-315A-4135-F3189C36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D64A-7B6C-6063-E837-47CBE47F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EEDC5-EF0C-A277-74E4-6B22788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D57-2D1E-4AE0-9B04-CA24BF01A9F0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A42F8-8096-6687-1E33-C195A6B6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671EA-5FE3-F478-BEEE-401B0EE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537B9-16DD-624D-1CBA-BFA795C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39AEF-9C66-DCDC-2AEA-7136A856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30AAB-9E02-9817-9BB8-19FFEEE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57FC4-3810-8A92-D345-CB2C25FC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65-9C68-4A46-A978-25CF822C615B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F8940-CAE5-2576-4CC2-81697335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5243E3-4803-27A4-E911-DCE7E12C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87E2-EA85-418C-51D6-186450E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A87F08-5E72-0297-4679-25F7A9F6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F6BFBC-FB3F-0DA1-7B07-BD8BB48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D0832-48DD-9C14-DACC-5373D8759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DC3FC2-F2A0-7903-5ECC-8042FBBF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3128F0-60DF-8B43-3DC1-BFC5CA3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207-45DD-42F4-875E-07B8A46D7EC8}" type="datetime1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5F3806-1B13-CDEF-80F8-D512B94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7C1BE2-3ACF-94B2-06BB-E4946E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BFC8-6EA7-3CD7-5DAC-C4440BF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2528C9-8B6F-3A0B-7363-D9E9C3E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09C-6643-4B58-A7CC-641898EA7747}" type="datetime1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35C45A-7BC0-CCA9-0919-052AE60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5A3EA0-717A-0179-0903-D44DD7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1EB00D-DFAB-461D-0130-FA8CC7D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1DC-FC1C-478A-A24D-B0662473ABDE}" type="datetime1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AA204-3B47-40DB-0A3E-FA05BFCD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A35F3-C2CA-B602-8F7D-0F75732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EB92D-5F50-67AE-AEE4-A66ED60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46C57-B06B-F8D4-DEAD-BB0C5BB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17297-DC2A-4D0E-6063-2C7416E4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BE9144-0798-E9F0-8386-8CECD79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DD25-B63E-47B3-89BD-A96EC9661866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5414D-826B-CED0-DC01-EE90E925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E8C11-F37F-28B6-F903-C371B12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17E43-7BF2-1FD3-33E1-DF2E225F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6B628B-3824-96EC-1A63-7925DF9BA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A6E62-1F8E-2782-D061-433A87AE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9CDD6-5693-C4B1-0416-5E6B53F2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6DD3-FFBE-4B16-9FFF-94DCD5E1B3CD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A21D2C-F6C6-E222-9C40-0FC47789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6EAAB-A3B4-5DCF-AE29-78512EA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D6FBF-C81D-1F90-5040-EEAE581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6A17D-9B78-DAD3-B919-EDC6F47F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8FBFE-D300-B771-AA42-CE2E5DD8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F5D-D763-497D-82A5-62508E9F554A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F83C2-A35B-DE1B-BF62-1BE0AEBB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D58C1-AFF7-FA77-41FE-3A08A49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abota.ru/" TargetMode="Externa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77C4ED-008A-1231-EA28-82A35E313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1540" t="60107" r="5845" b="22243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6626FE-9431-2C63-2DCB-7C7B9D594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854" r="8547" b="27627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37C0E96-4BA9-AF77-7C83-8436904B023F}"/>
              </a:ext>
            </a:extLst>
          </p:cNvPr>
          <p:cNvCxnSpPr/>
          <p:nvPr/>
        </p:nvCxnSpPr>
        <p:spPr>
          <a:xfrm>
            <a:off x="488636" y="5871807"/>
            <a:ext cx="1156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E0137B-14C0-BBA4-8FF1-071D77B75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27961" r="9180" b="30500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FBB050-A9FB-6C49-64FD-9E0C482EC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93DB3C-B0D6-3442-2880-56DDC4B3A2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3231" r="18083" b="27590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48066B-99DD-3E0C-1843-D41F3F3C04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9A225-A5C2-3A95-8203-4A49E99D6B43}"/>
              </a:ext>
            </a:extLst>
          </p:cNvPr>
          <p:cNvSpPr txBox="1"/>
          <p:nvPr/>
        </p:nvSpPr>
        <p:spPr>
          <a:xfrm flipH="1">
            <a:off x="413375" y="1732118"/>
            <a:ext cx="717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800" b="1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Techno</a:t>
            </a:r>
            <a:r>
              <a:rPr lang="ru-RU" sz="28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ru-RU" sz="28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- </a:t>
            </a:r>
            <a:r>
              <a:rPr lang="ru-RU" sz="2800" b="1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агрегатор</a:t>
            </a:r>
            <a:r>
              <a:rPr lang="ru-RU" sz="28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профессиональных событий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6" b="49574" l="15781" r="36953">
                        <a14:foregroundMark x1="31719" y1="18936" x2="31719" y2="18936"/>
                        <a14:foregroundMark x1="32578" y1="20638" x2="32578" y2="20638"/>
                        <a14:foregroundMark x1="33125" y1="21915" x2="33125" y2="21915"/>
                        <a14:foregroundMark x1="29219" y1="20638" x2="29219" y2="20638"/>
                        <a14:foregroundMark x1="29219" y1="20638" x2="29219" y2="20638"/>
                        <a14:foregroundMark x1="29219" y1="20638" x2="29219" y2="20638"/>
                        <a14:foregroundMark x1="28594" y1="20213" x2="28594" y2="20213"/>
                        <a14:foregroundMark x1="28438" y1="20000" x2="28438" y2="20000"/>
                        <a14:foregroundMark x1="28047" y1="18723" x2="28047" y2="18723"/>
                        <a14:foregroundMark x1="28047" y1="18723" x2="28047" y2="18723"/>
                        <a14:foregroundMark x1="28750" y1="18298" x2="28750" y2="18298"/>
                        <a14:foregroundMark x1="30469" y1="15957" x2="30469" y2="15957"/>
                        <a14:foregroundMark x1="36172" y1="23830" x2="35859" y2="25106"/>
                        <a14:foregroundMark x1="29297" y1="31489" x2="29297" y2="32766"/>
                        <a14:foregroundMark x1="33594" y1="20213" x2="33594" y2="20213"/>
                        <a14:foregroundMark x1="33516" y1="17660" x2="33516" y2="17660"/>
                        <a14:foregroundMark x1="33047" y1="16170" x2="33047" y2="16170"/>
                        <a14:foregroundMark x1="33750" y1="16809" x2="33750" y2="1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-135" r="62011" b="50135"/>
          <a:stretch/>
        </p:blipFill>
        <p:spPr bwMode="auto">
          <a:xfrm>
            <a:off x="7408901" y="2157812"/>
            <a:ext cx="4690569" cy="376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9245" y="3762159"/>
            <a:ext cx="454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Федотова Карина Александровна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студентка группы УП. 1-21-1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9B28D-9A07-4896-8A98-B5ED328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76957" y="1396647"/>
            <a:ext cx="5330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развития способностей 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дальнейшего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поступления 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трудоустройства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творческий характер деятельности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мотивация и положительный эмоциональный настрой в ходе деятельности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оптимальный уровень ее трудности для исполнения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5072" y="2832833"/>
            <a:ext cx="2123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текучесть 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кадров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75005" y="1393609"/>
            <a:ext cx="3824125" cy="1183326"/>
            <a:chOff x="3394364" y="1449038"/>
            <a:chExt cx="4973780" cy="146985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017816" y="1735572"/>
              <a:ext cx="4350328" cy="1183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94364" y="1449038"/>
              <a:ext cx="4668981" cy="107248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15997" y="1795433"/>
              <a:ext cx="2635502" cy="72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Проблема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" y="3567549"/>
            <a:ext cx="6026916" cy="26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00" l="990" r="100000">
                        <a14:foregroundMark x1="17201" y1="23100" x2="17201" y2="23100"/>
                        <a14:foregroundMark x1="20028" y1="36200" x2="20028" y2="36200"/>
                        <a14:foregroundMark x1="32564" y1="40800" x2="32564" y2="40800"/>
                        <a14:foregroundMark x1="37747" y1="23800" x2="37747" y2="23800"/>
                        <a14:foregroundMark x1="56645" y1="24500" x2="56645" y2="24500"/>
                        <a14:foregroundMark x1="59614" y1="35500" x2="59614" y2="35500"/>
                        <a14:foregroundMark x1="84496" y1="21700" x2="84496" y2="21700"/>
                        <a14:foregroundMark x1="73468" y1="18500" x2="73468" y2="18500"/>
                        <a14:foregroundMark x1="75825" y1="25200" x2="75825" y2="25200"/>
                        <a14:foregroundMark x1="76484" y1="31600" x2="76484" y2="31600"/>
                        <a14:backgroundMark x1="41235" y1="13200" x2="41235" y2="13200"/>
                        <a14:backgroundMark x1="46937" y1="13500" x2="46937" y2="13500"/>
                        <a14:backgroundMark x1="54100" y1="6100" x2="54100" y2="6100"/>
                        <a14:backgroundMark x1="57776" y1="6800" x2="57776" y2="6800"/>
                        <a14:backgroundMark x1="54288" y1="6100" x2="54288" y2="6100"/>
                        <a14:backgroundMark x1="42083" y1="79400" x2="42083" y2="7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57" y="4066329"/>
            <a:ext cx="3893910" cy="183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36" y="4363477"/>
            <a:ext cx="2078182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5A6660CA-AC7D-42B6-96A7-0E64C75B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3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56256" y="1128141"/>
            <a:ext cx="3824125" cy="1183326"/>
            <a:chOff x="3394364" y="1449038"/>
            <a:chExt cx="4973780" cy="146985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17816" y="1735572"/>
              <a:ext cx="4350328" cy="1183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94364" y="1449038"/>
              <a:ext cx="4668981" cy="107248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15997" y="1795433"/>
              <a:ext cx="2338944" cy="72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Решение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36" y="1041744"/>
            <a:ext cx="2623856" cy="26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6752"/>
            <a:ext cx="3944855" cy="27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7980" y="261339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латформа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 со школами и ВУЗами будет вести базу данных для работодателей. В платформе будет функция "сортировка", где работодатель может выбирать подходящих кандидатов. Для школьников и студентов будет вестись профориентация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7142" y="4064488"/>
            <a:ext cx="6754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Сильные стороны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отклика сайта на запрос пользователя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управления пользователями, назначения им уровня доступа и прав на просмотр тех или иных материалов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рассылки массовых и личных сообщений сетевое взаимодействие с другими школами и вузами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78306" l="0" r="100000">
                        <a14:foregroundMark x1="5778" y1="64516" x2="5778" y2="64516"/>
                        <a14:foregroundMark x1="5778" y1="63468" x2="5778" y2="63468"/>
                        <a14:foregroundMark x1="9111" y1="60806" x2="9111" y2="60806"/>
                        <a14:foregroundMark x1="5778" y1="67984" x2="5778" y2="67984"/>
                        <a14:foregroundMark x1="6222" y1="72500" x2="6222" y2="72500"/>
                        <a14:foregroundMark x1="83889" y1="61129" x2="83889" y2="61129"/>
                        <a14:foregroundMark x1="88333" y1="68790" x2="88333" y2="68790"/>
                        <a14:foregroundMark x1="85000" y1="65565" x2="85000" y2="65565"/>
                        <a14:foregroundMark x1="83556" y1="60000" x2="83556" y2="60000"/>
                        <a14:foregroundMark x1="85000" y1="64274" x2="85000" y2="64274"/>
                        <a14:foregroundMark x1="28778" y1="62984" x2="28778" y2="62984"/>
                        <a14:foregroundMark x1="28444" y1="58145" x2="28444" y2="58145"/>
                        <a14:backgroundMark x1="45556" y1="63710" x2="45556" y2="63710"/>
                        <a14:backgroundMark x1="41222" y1="60000" x2="41222" y2="60000"/>
                        <a14:backgroundMark x1="46000" y1="64274" x2="45222" y2="65081"/>
                        <a14:backgroundMark x1="47778" y1="67984" x2="47778" y2="67984"/>
                        <a14:backgroundMark x1="19667" y1="66371" x2="19667" y2="66371"/>
                        <a14:backgroundMark x1="20000" y1="54194" x2="20000" y2="5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85" y="1984182"/>
            <a:ext cx="2097315" cy="288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258777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4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23014" y="1261795"/>
            <a:ext cx="3589778" cy="1093428"/>
            <a:chOff x="3394364" y="1449038"/>
            <a:chExt cx="4973780" cy="14698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017816" y="1735572"/>
              <a:ext cx="4350328" cy="1183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94364" y="1449038"/>
              <a:ext cx="4668981" cy="107248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15997" y="1739558"/>
              <a:ext cx="1866418" cy="726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Рынок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40601" y="4875760"/>
            <a:ext cx="372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заведения ( ВУЗ, СУЗ, школы) 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329018" y="2695624"/>
            <a:ext cx="8522366" cy="3328188"/>
            <a:chOff x="2175202" y="2327513"/>
            <a:chExt cx="9240935" cy="3545168"/>
          </a:xfrm>
        </p:grpSpPr>
        <p:sp>
          <p:nvSpPr>
            <p:cNvPr id="66" name="TextBox 65"/>
            <p:cNvSpPr txBox="1"/>
            <p:nvPr/>
          </p:nvSpPr>
          <p:spPr>
            <a:xfrm>
              <a:off x="9198035" y="5098498"/>
              <a:ext cx="2218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Готовит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информацию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2175202" y="2327513"/>
              <a:ext cx="8301121" cy="3545168"/>
              <a:chOff x="2175202" y="2327513"/>
              <a:chExt cx="8301121" cy="3545168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175202" y="3532888"/>
                <a:ext cx="1745674" cy="720436"/>
                <a:chOff x="1011382" y="4184073"/>
                <a:chExt cx="1745674" cy="720436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1011382" y="4184073"/>
                  <a:ext cx="1745674" cy="720436"/>
                </a:xfrm>
                <a:prstGeom prst="rect">
                  <a:avLst/>
                </a:prstGeom>
                <a:noFill/>
                <a:ln w="28575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265682" y="4282681"/>
                  <a:ext cx="12164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 smtClean="0">
                      <a:latin typeface="Times New Roman" pitchFamily="18" charset="0"/>
                      <a:cs typeface="Times New Roman" pitchFamily="18" charset="0"/>
                    </a:rPr>
                    <a:t>Школа</a:t>
                  </a:r>
                  <a:endParaRPr lang="ru-RU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8252264" y="3531265"/>
                <a:ext cx="2224059" cy="720436"/>
                <a:chOff x="1011381" y="4184073"/>
                <a:chExt cx="2224059" cy="720436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011381" y="4184073"/>
                  <a:ext cx="2224059" cy="720436"/>
                </a:xfrm>
                <a:prstGeom prst="rect">
                  <a:avLst/>
                </a:prstGeom>
                <a:noFill/>
                <a:ln w="28575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265682" y="4282681"/>
                  <a:ext cx="181806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 smtClean="0">
                      <a:latin typeface="Times New Roman" pitchFamily="18" charset="0"/>
                      <a:cs typeface="Times New Roman" pitchFamily="18" charset="0"/>
                    </a:rPr>
                    <a:t>ВУЗ (СУЗ)</a:t>
                  </a:r>
                  <a:endParaRPr lang="ru-RU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5600849" y="3693028"/>
                <a:ext cx="1016569" cy="906660"/>
                <a:chOff x="3901795" y="3956284"/>
                <a:chExt cx="1016569" cy="90666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3901795" y="3956284"/>
                  <a:ext cx="1016569" cy="906660"/>
                </a:xfrm>
                <a:prstGeom prst="ellipse">
                  <a:avLst/>
                </a:prstGeom>
                <a:noFill/>
                <a:ln w="28575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037176" y="4171842"/>
                  <a:ext cx="8162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>
                      <a:latin typeface="Times New Roman" pitchFamily="18" charset="0"/>
                      <a:cs typeface="Times New Roman" pitchFamily="18" charset="0"/>
                    </a:rPr>
                    <a:t>МЫ</a:t>
                  </a: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4682172" y="2327513"/>
                <a:ext cx="34082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Готовит информацию</a:t>
                </a:r>
              </a:p>
            </p:txBody>
          </p:sp>
          <p:cxnSp>
            <p:nvCxnSpPr>
              <p:cNvPr id="53" name="Соединительная линия уступом 52"/>
              <p:cNvCxnSpPr/>
              <p:nvPr/>
            </p:nvCxnSpPr>
            <p:spPr>
              <a:xfrm rot="5400000" flipH="1" flipV="1">
                <a:off x="6177598" y="166077"/>
                <a:ext cx="1623" cy="6732000"/>
              </a:xfrm>
              <a:prstGeom prst="bentConnector3">
                <a:avLst>
                  <a:gd name="adj1" fmla="val 50037831"/>
                </a:avLst>
              </a:prstGeom>
              <a:ln w="28575">
                <a:solidFill>
                  <a:srgbClr val="00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Соединительная линия уступом 57"/>
              <p:cNvCxnSpPr>
                <a:stCxn id="20" idx="0"/>
                <a:endCxn id="8" idx="0"/>
              </p:cNvCxnSpPr>
              <p:nvPr/>
            </p:nvCxnSpPr>
            <p:spPr>
              <a:xfrm rot="16200000" flipH="1" flipV="1">
                <a:off x="6205355" y="373948"/>
                <a:ext cx="1623" cy="6316255"/>
              </a:xfrm>
              <a:prstGeom prst="bentConnector3">
                <a:avLst>
                  <a:gd name="adj1" fmla="val -14085028"/>
                </a:avLst>
              </a:prstGeom>
              <a:ln w="28575">
                <a:solidFill>
                  <a:srgbClr val="00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570019" y="2903341"/>
                <a:ext cx="30977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Запрашивает информацию</a:t>
                </a:r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4667506" y="5124535"/>
                <a:ext cx="2868555" cy="748146"/>
                <a:chOff x="4682172" y="5236998"/>
                <a:chExt cx="2868555" cy="748146"/>
              </a:xfrm>
            </p:grpSpPr>
            <p:sp>
              <p:nvSpPr>
                <p:cNvPr id="60" name="Прямоугольник 59"/>
                <p:cNvSpPr/>
                <p:nvPr/>
              </p:nvSpPr>
              <p:spPr>
                <a:xfrm>
                  <a:off x="4682172" y="5236998"/>
                  <a:ext cx="2868555" cy="748146"/>
                </a:xfrm>
                <a:prstGeom prst="rect">
                  <a:avLst/>
                </a:prstGeom>
                <a:noFill/>
                <a:ln w="28575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989094" y="5349461"/>
                  <a:ext cx="22138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>
                      <a:latin typeface="Times New Roman" pitchFamily="18" charset="0"/>
                      <a:cs typeface="Times New Roman" pitchFamily="18" charset="0"/>
                    </a:rPr>
                    <a:t>Работодатель</a:t>
                  </a:r>
                </a:p>
              </p:txBody>
            </p:sp>
          </p:grpSp>
          <p:cxnSp>
            <p:nvCxnSpPr>
              <p:cNvPr id="64" name="Соединительная линия уступом 63"/>
              <p:cNvCxnSpPr/>
              <p:nvPr/>
            </p:nvCxnSpPr>
            <p:spPr>
              <a:xfrm rot="5400000">
                <a:off x="7824699" y="3963701"/>
                <a:ext cx="1404000" cy="1980000"/>
              </a:xfrm>
              <a:prstGeom prst="bentConnector2">
                <a:avLst/>
              </a:prstGeom>
              <a:ln w="28575">
                <a:solidFill>
                  <a:srgbClr val="00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Соединительная линия уступом 67"/>
              <p:cNvCxnSpPr>
                <a:stCxn id="60" idx="3"/>
                <a:endCxn id="20" idx="2"/>
              </p:cNvCxnSpPr>
              <p:nvPr/>
            </p:nvCxnSpPr>
            <p:spPr>
              <a:xfrm flipV="1">
                <a:off x="7536061" y="4251701"/>
                <a:ext cx="1828233" cy="1246907"/>
              </a:xfrm>
              <a:prstGeom prst="bentConnector2">
                <a:avLst/>
              </a:prstGeom>
              <a:ln w="28575">
                <a:solidFill>
                  <a:srgbClr val="00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7248666" y="4627397"/>
                <a:ext cx="2586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Запрашивает информацию</a:t>
                </a:r>
              </a:p>
            </p:txBody>
          </p:sp>
          <p:cxnSp>
            <p:nvCxnSpPr>
              <p:cNvPr id="72" name="Соединительная линия уступом 71"/>
              <p:cNvCxnSpPr>
                <a:stCxn id="8" idx="2"/>
                <a:endCxn id="60" idx="1"/>
              </p:cNvCxnSpPr>
              <p:nvPr/>
            </p:nvCxnSpPr>
            <p:spPr>
              <a:xfrm rot="16200000" flipH="1">
                <a:off x="3235130" y="4066232"/>
                <a:ext cx="1245284" cy="1619467"/>
              </a:xfrm>
              <a:prstGeom prst="bentConnector2">
                <a:avLst/>
              </a:prstGeom>
              <a:ln w="28575">
                <a:solidFill>
                  <a:srgbClr val="00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Группа 77"/>
          <p:cNvGrpSpPr/>
          <p:nvPr/>
        </p:nvGrpSpPr>
        <p:grpSpPr>
          <a:xfrm>
            <a:off x="6572446" y="1506070"/>
            <a:ext cx="1642171" cy="1395887"/>
            <a:chOff x="6650182" y="1449038"/>
            <a:chExt cx="1122218" cy="1311646"/>
          </a:xfrm>
        </p:grpSpPr>
        <p:sp>
          <p:nvSpPr>
            <p:cNvPr id="76" name="Овал 75"/>
            <p:cNvSpPr/>
            <p:nvPr/>
          </p:nvSpPr>
          <p:spPr>
            <a:xfrm>
              <a:off x="6650182" y="1449038"/>
              <a:ext cx="1122218" cy="933944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21340" y="1459272"/>
              <a:ext cx="685154" cy="1301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B2B</a:t>
              </a: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B2C</a:t>
              </a: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8920659" y="3581953"/>
            <a:ext cx="1122218" cy="933944"/>
            <a:chOff x="6650182" y="1449038"/>
            <a:chExt cx="1122218" cy="933944"/>
          </a:xfrm>
        </p:grpSpPr>
        <p:sp>
          <p:nvSpPr>
            <p:cNvPr id="80" name="Овал 79"/>
            <p:cNvSpPr/>
            <p:nvPr/>
          </p:nvSpPr>
          <p:spPr>
            <a:xfrm>
              <a:off x="6650182" y="1449038"/>
              <a:ext cx="1122218" cy="933944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32774" y="1634530"/>
              <a:ext cx="862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B2G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9965988" y="2452547"/>
            <a:ext cx="17872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работодатели</a:t>
            </a:r>
          </a:p>
        </p:txBody>
      </p:sp>
      <p:cxnSp>
        <p:nvCxnSpPr>
          <p:cNvPr id="84" name="Скругленная соединительная линия 83"/>
          <p:cNvCxnSpPr>
            <a:stCxn id="82" idx="0"/>
          </p:cNvCxnSpPr>
          <p:nvPr/>
        </p:nvCxnSpPr>
        <p:spPr>
          <a:xfrm rot="16200000" flipV="1">
            <a:off x="9389520" y="982468"/>
            <a:ext cx="598014" cy="2342144"/>
          </a:xfrm>
          <a:prstGeom prst="curvedConnector2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85"/>
          <p:cNvCxnSpPr/>
          <p:nvPr/>
        </p:nvCxnSpPr>
        <p:spPr>
          <a:xfrm rot="16200000" flipV="1">
            <a:off x="10123806" y="4209840"/>
            <a:ext cx="765705" cy="816722"/>
          </a:xfrm>
          <a:prstGeom prst="curvedConnector2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2"/>
            <a:endCxn id="8" idx="3"/>
          </p:cNvCxnSpPr>
          <p:nvPr/>
        </p:nvCxnSpPr>
        <p:spPr>
          <a:xfrm flipH="1" flipV="1">
            <a:off x="1938949" y="4165396"/>
            <a:ext cx="1549340" cy="237751"/>
          </a:xfrm>
          <a:prstGeom prst="straightConnector1">
            <a:avLst/>
          </a:prstGeom>
          <a:ln w="28575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6"/>
            <a:endCxn id="20" idx="1"/>
          </p:cNvCxnSpPr>
          <p:nvPr/>
        </p:nvCxnSpPr>
        <p:spPr>
          <a:xfrm flipV="1">
            <a:off x="4425810" y="4163872"/>
            <a:ext cx="1507721" cy="239275"/>
          </a:xfrm>
          <a:prstGeom prst="straightConnector1">
            <a:avLst/>
          </a:prstGeom>
          <a:ln w="28575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2" idx="4"/>
            <a:endCxn id="60" idx="0"/>
          </p:cNvCxnSpPr>
          <p:nvPr/>
        </p:nvCxnSpPr>
        <p:spPr>
          <a:xfrm flipH="1">
            <a:off x="3950271" y="4828731"/>
            <a:ext cx="6779" cy="492725"/>
          </a:xfrm>
          <a:prstGeom prst="straightConnector1">
            <a:avLst/>
          </a:prstGeom>
          <a:ln w="28575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8468" y="6097627"/>
            <a:ext cx="149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Партнеры</a:t>
            </a:r>
          </a:p>
        </p:txBody>
      </p:sp>
      <p:cxnSp>
        <p:nvCxnSpPr>
          <p:cNvPr id="9" name="Соединительная линия уступом 8"/>
          <p:cNvCxnSpPr>
            <a:stCxn id="4" idx="1"/>
            <a:endCxn id="8" idx="1"/>
          </p:cNvCxnSpPr>
          <p:nvPr/>
        </p:nvCxnSpPr>
        <p:spPr>
          <a:xfrm rot="10800000">
            <a:off x="329018" y="4165396"/>
            <a:ext cx="19450" cy="2163064"/>
          </a:xfrm>
          <a:prstGeom prst="bentConnector3">
            <a:avLst>
              <a:gd name="adj1" fmla="val 1275321"/>
            </a:avLst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stCxn id="82" idx="2"/>
          </p:cNvCxnSpPr>
          <p:nvPr/>
        </p:nvCxnSpPr>
        <p:spPr>
          <a:xfrm rot="5400000">
            <a:off x="10045940" y="2710187"/>
            <a:ext cx="640412" cy="986906"/>
          </a:xfrm>
          <a:prstGeom prst="curvedConnector2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C12DA05-4888-4DA1-BE40-9D4A560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3989"/>
              </p:ext>
            </p:extLst>
          </p:nvPr>
        </p:nvGraphicFramePr>
        <p:xfrm>
          <a:off x="152400" y="1420552"/>
          <a:ext cx="11976047" cy="54545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4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899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 (технико-экономические характеристики продукта)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 start</a:t>
                      </a:r>
                      <a:endParaRPr lang="en-US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HeadHunter</a:t>
                      </a:r>
                      <a:endParaRPr lang="en-US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Rabota.ru</a:t>
                      </a:r>
                      <a:endParaRPr lang="en-US" sz="1200" b="1" u="sng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анализ</a:t>
                      </a:r>
                      <a:endParaRPr lang="ru-RU" sz="12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22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Уникальность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партнерство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школами и работа с ВУЗами,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СУЗами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работодателями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простой, доступный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простой, доступный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rowSpan="8">
                  <a:txBody>
                    <a:bodyPr/>
                    <a:lstStyle/>
                    <a:p>
                      <a:pPr rtl="0" fontAlgn="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Проведя анализ можно сделать вывод, что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наша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платформа будет помогать и содействовать выпускникам учебных заведений в поиске дальнейшего места работы, а работодателям- помощь в поиске работников из числа выпускников учебных заведений. Платформа помогает молодежи с выбором будущей профессии, также наш проект полезен для работодателей, так как помогает им найти профессиональных специалистов в более удобном формате, который мы предлагаем.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95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Долгосрочность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504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Заполнение информации школами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Передача информации ВУЗам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Заполнение ВУЗами дальнейшей информации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Передача всей информации работодателям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Работодатель дает вакансии, школы, ВУЗ, СУЗ отвечают на вакансию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Анализ клиентов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Конкурентный анализ работодателей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Рекомендации по клиентам и работодателям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Анализ доступных источников</a:t>
                      </a:r>
                      <a:b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Анализ клиентов и работодателей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Рекомендации по клиентам и работодателям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Анализ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доступных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источников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95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правдоподобный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1748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Привлекательность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отклика сайта на запрос пользователя Лояльные клиенты Возможность управления пользователями, назначения им уровня доступа и прав на просмотр тех или материалов Возможность рассылки массовых и личных сообщений сетевое взаимодействие с другими школами и вузами;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Простой,удобный в использовании, проверенный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Простой,удобный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использовании, проверенный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14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395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Известность продукта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низкое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высокое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  <a:endParaRPr lang="ru-RU" sz="1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786">
                <a:tc>
                  <a:txBody>
                    <a:bodyPr/>
                    <a:lstStyle/>
                    <a:p>
                      <a:pPr rtl="0" fontAlgn="b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Лояльность к продукту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1" marR="5371" marT="3581" marB="358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96509" y="841492"/>
            <a:ext cx="437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Конкурентный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1911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F1DA6198-910C-4AD3-8A96-B1B51AB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397590"/>
              </p:ext>
            </p:extLst>
          </p:nvPr>
        </p:nvGraphicFramePr>
        <p:xfrm>
          <a:off x="180110" y="1728400"/>
          <a:ext cx="11526984" cy="50464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2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4">
                <a:tc>
                  <a:txBody>
                    <a:bodyPr/>
                    <a:lstStyle/>
                    <a:p>
                      <a:pPr rtl="0" fontAlgn="t"/>
                      <a:r>
                        <a:rPr lang="ru-RU" sz="1250" dirty="0">
                          <a:effectLst/>
                        </a:rPr>
                        <a:t>8. Ключевые партнеры</a:t>
                      </a:r>
                      <a:endParaRPr lang="ru-RU" sz="1250" b="1" dirty="0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7. Ключевые действия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gridSpan="2"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2. Ключевые ценности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4. Взаимоотношения</a:t>
                      </a:r>
                      <a:br>
                        <a:rPr lang="ru-RU" sz="1250">
                          <a:effectLst/>
                        </a:rPr>
                      </a:br>
                      <a:r>
                        <a:rPr lang="ru-RU" sz="1250">
                          <a:effectLst/>
                        </a:rPr>
                        <a:t>с клиентами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1.Сегменты</a:t>
                      </a:r>
                      <a:br>
                        <a:rPr lang="ru-RU" sz="1250">
                          <a:effectLst/>
                        </a:rPr>
                      </a:br>
                      <a:r>
                        <a:rPr lang="ru-RU" sz="1250">
                          <a:effectLst/>
                        </a:rPr>
                        <a:t>потребителей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54">
                <a:tc rowSpan="3">
                  <a:txBody>
                    <a:bodyPr/>
                    <a:lstStyle/>
                    <a:p>
                      <a:pPr rtl="0" fontAlgn="t"/>
                      <a:r>
                        <a:rPr lang="ru-RU" sz="1250" dirty="0">
                          <a:effectLst/>
                        </a:rPr>
                        <a:t>Школы- проведение профориентации и агитация в ВУЗ/СУЗ</a:t>
                      </a:r>
                      <a:br>
                        <a:rPr lang="ru-RU" sz="1250" dirty="0">
                          <a:effectLst/>
                        </a:rPr>
                      </a:br>
                      <a:r>
                        <a:rPr lang="ru-RU" sz="1250" dirty="0">
                          <a:effectLst/>
                        </a:rPr>
                        <a:t>ВУЗ/СУЗ- предоставление заинтересованных абитуриентов, и в </a:t>
                      </a:r>
                      <a:r>
                        <a:rPr lang="ru-RU" sz="1250" dirty="0" smtClean="0">
                          <a:effectLst/>
                        </a:rPr>
                        <a:t>будущем </a:t>
                      </a:r>
                      <a:r>
                        <a:rPr lang="ru-RU" sz="1250" dirty="0">
                          <a:effectLst/>
                        </a:rPr>
                        <a:t>специалистов</a:t>
                      </a:r>
                      <a:br>
                        <a:rPr lang="ru-RU" sz="1250" dirty="0">
                          <a:effectLst/>
                        </a:rPr>
                      </a:br>
                      <a:r>
                        <a:rPr lang="ru-RU" sz="1250" dirty="0">
                          <a:effectLst/>
                        </a:rPr>
                        <a:t>Работодатели- предоставляют вакансии, а взамен сокращают текучесть кадров</a:t>
                      </a:r>
                      <a:br>
                        <a:rPr lang="ru-RU" sz="1250" dirty="0">
                          <a:effectLst/>
                        </a:rPr>
                      </a:br>
                      <a:endParaRPr lang="ru-RU" sz="1250" b="0" dirty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1 год- сбор и анализ информации о учебных заведениях и работодателях, разработка концепции и работы платформы, привлечения клиентов-потребителей</a:t>
                      </a:r>
                      <a:br>
                        <a:rPr lang="ru-RU" sz="1250">
                          <a:effectLst/>
                        </a:rPr>
                      </a:br>
                      <a:r>
                        <a:rPr lang="ru-RU" sz="1250">
                          <a:effectLst/>
                        </a:rPr>
                        <a:t>2 год- создание самой платформы и наполнение базы данных, заключение договоров с клиентами</a:t>
                      </a:r>
                      <a:br>
                        <a:rPr lang="ru-RU" sz="1250">
                          <a:effectLst/>
                        </a:rPr>
                      </a:br>
                      <a:r>
                        <a:rPr lang="ru-RU" sz="1250">
                          <a:effectLst/>
                        </a:rPr>
                        <a:t>3 год- запуск демо-версии и корректировка недостатков</a:t>
                      </a:r>
                      <a:br>
                        <a:rPr lang="ru-RU" sz="1250">
                          <a:effectLst/>
                        </a:rPr>
                      </a:br>
                      <a:r>
                        <a:rPr lang="ru-RU" sz="1250">
                          <a:effectLst/>
                        </a:rPr>
                        <a:t>4 год-вывод платформы на рынок</a:t>
                      </a:r>
                      <a:br>
                        <a:rPr lang="ru-RU" sz="1250">
                          <a:effectLst/>
                        </a:rPr>
                      </a:br>
                      <a:endParaRPr lang="ru-RU" sz="1250" b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rowSpan="3" gridSpan="2"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Единственная в Красноярском крае платформа по обеспечению профориентации, подбору вуза и поступлении в него, с последующим трудоустройством</a:t>
                      </a:r>
                      <a:endParaRPr lang="ru-RU" sz="1250" b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 dirty="0">
                          <a:effectLst/>
                        </a:rPr>
                        <a:t>работа в чатах; индивидуальные консультации; групповые долгосрочные программы; индивидуальный подход; участие в конкурсах; мастер-классы, презентации;</a:t>
                      </a:r>
                      <a:endParaRPr lang="ru-RU" sz="1250" b="0" dirty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rowSpan="3">
                  <a:txBody>
                    <a:bodyPr/>
                    <a:lstStyle/>
                    <a:p>
                      <a:pPr rtl="0" fontAlgn="t"/>
                      <a:r>
                        <a:rPr lang="ru-RU" sz="1250" dirty="0" smtClean="0">
                          <a:effectLst/>
                        </a:rPr>
                        <a:t>B2B, </a:t>
                      </a:r>
                      <a:r>
                        <a:rPr lang="en-US" sz="1250" dirty="0" smtClean="0">
                          <a:effectLst/>
                        </a:rPr>
                        <a:t>B2C</a:t>
                      </a:r>
                      <a:r>
                        <a:rPr lang="en-US" sz="1250" baseline="0" dirty="0" smtClean="0">
                          <a:effectLst/>
                        </a:rPr>
                        <a:t> </a:t>
                      </a:r>
                      <a:r>
                        <a:rPr lang="ru-RU" sz="1250" dirty="0" smtClean="0">
                          <a:effectLst/>
                        </a:rPr>
                        <a:t> </a:t>
                      </a:r>
                      <a:r>
                        <a:rPr lang="ru-RU" sz="1250" dirty="0">
                          <a:effectLst/>
                        </a:rPr>
                        <a:t>и B2G является основным потребительским сегментом, то есть учебные заведения ( ВУЗ, СУЗ, школы) и работодатели.</a:t>
                      </a:r>
                      <a:endParaRPr lang="ru-RU" sz="1250" b="0" dirty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6. Ключевые ресурсы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3. Каналы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база потенциальных клиентов; методики профориентации привлекательные для молодежи; личные связи с ключевыми людьми;</a:t>
                      </a:r>
                      <a:endParaRPr lang="ru-RU" sz="1250" b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реклама; сайт, социальные сети; презентации, мастер-классы;</a:t>
                      </a:r>
                      <a:endParaRPr lang="ru-RU" sz="1250" b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40"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9. Структура расходов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250">
                          <a:effectLst/>
                        </a:rPr>
                        <a:t>5. Потоки доходов</a:t>
                      </a:r>
                      <a:endParaRPr lang="ru-RU" sz="1250" b="1">
                        <a:solidFill>
                          <a:srgbClr val="5A5A5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740"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250" dirty="0">
                          <a:effectLst/>
                        </a:rPr>
                        <a:t>налоги; заработная плата; маркетинг;</a:t>
                      </a:r>
                      <a:endParaRPr lang="ru-RU" sz="1250" b="0" dirty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 fontAlgn="t"/>
                      <a:r>
                        <a:rPr lang="ru-RU" sz="1250" dirty="0">
                          <a:effectLst/>
                        </a:rPr>
                        <a:t>оплата тестов</a:t>
                      </a:r>
                      <a:r>
                        <a:rPr lang="ru-RU" sz="1250" dirty="0" smtClean="0">
                          <a:effectLst/>
                        </a:rPr>
                        <a:t>; </a:t>
                      </a:r>
                      <a:r>
                        <a:rPr lang="ru-RU" sz="1250" dirty="0">
                          <a:effectLst/>
                        </a:rPr>
                        <a:t>оплата подписки;</a:t>
                      </a:r>
                      <a:endParaRPr lang="ru-RU" sz="1250" b="0" dirty="0">
                        <a:solidFill>
                          <a:srgbClr val="8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773" marR="15773" marT="10516" marB="105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3914252" y="930523"/>
            <a:ext cx="3068440" cy="668728"/>
            <a:chOff x="3692945" y="1693935"/>
            <a:chExt cx="3423947" cy="58621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17816" y="1814158"/>
              <a:ext cx="3099076" cy="4659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92945" y="1693935"/>
              <a:ext cx="3015523" cy="51319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39351" y="1791100"/>
              <a:ext cx="2569540" cy="404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Бизнес- модель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E83187F3-D5AF-45F1-82A2-8E36AA1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7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56256" y="1151371"/>
            <a:ext cx="5077575" cy="1273173"/>
            <a:chOff x="3394364" y="1449038"/>
            <a:chExt cx="4973780" cy="146985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17816" y="1735572"/>
              <a:ext cx="4350328" cy="1183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94364" y="1449038"/>
              <a:ext cx="4668981" cy="107248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091695" y="1739558"/>
              <a:ext cx="3875844" cy="6751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Стратегия развития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31127" y="1279753"/>
            <a:ext cx="47032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Сделано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Разработали бизнес-модель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Рассчитали финансирование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Раскрыли идею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0" y="2549225"/>
            <a:ext cx="6376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Планы на ближайший месяц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с клиентами, разработка платформы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Детальное изучение рынка (конкурентов)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образовательных учреждений и работодателей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6474" y="3984790"/>
            <a:ext cx="7170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Долгосрочные цели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год- сбор и анализ информации о учебных заведениях и работодателях, разработка концепции и работы платформы, привлечения клиентов-потребителей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год- создание самой платформы и наполнение базы данных, заключение договоров с клиентами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год- запуск демо-версии и корректировка недостатков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год-вывод платформы на рынок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6042" l="8672" r="84297">
                        <a14:foregroundMark x1="72656" y1="20625" x2="72656" y2="20625"/>
                        <a14:foregroundMark x1="22813" y1="86979" x2="24375" y2="86250"/>
                        <a14:foregroundMark x1="49844" y1="73125" x2="49844" y2="73125"/>
                        <a14:foregroundMark x1="61875" y1="64063" x2="61875" y2="64063"/>
                        <a14:backgroundMark x1="17578" y1="93125" x2="17578" y2="93125"/>
                        <a14:backgroundMark x1="29609" y1="86979" x2="29609" y2="86979"/>
                        <a14:backgroundMark x1="41875" y1="78854" x2="41875" y2="7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01" y="4160277"/>
            <a:ext cx="3467650" cy="26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2" b="99063" l="13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40" y="2394549"/>
            <a:ext cx="4133060" cy="23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A239D705-F157-44A4-BEBD-F903AF8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8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93509" y="1539773"/>
            <a:ext cx="3824125" cy="1183326"/>
            <a:chOff x="3394364" y="1449038"/>
            <a:chExt cx="4973780" cy="146985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17816" y="1735572"/>
              <a:ext cx="4350328" cy="1183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94364" y="1449038"/>
              <a:ext cx="4668981" cy="107248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15997" y="1795433"/>
              <a:ext cx="2330521" cy="72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Команда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Семиугольник 8"/>
          <p:cNvSpPr/>
          <p:nvPr/>
        </p:nvSpPr>
        <p:spPr>
          <a:xfrm>
            <a:off x="3454291" y="3429000"/>
            <a:ext cx="2641709" cy="2514600"/>
          </a:xfrm>
          <a:prstGeom prst="hep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миугольник 17"/>
          <p:cNvSpPr/>
          <p:nvPr/>
        </p:nvSpPr>
        <p:spPr>
          <a:xfrm>
            <a:off x="6947662" y="3429000"/>
            <a:ext cx="2390312" cy="2514600"/>
          </a:xfrm>
          <a:prstGeom prst="hept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миугольник 18"/>
          <p:cNvSpPr/>
          <p:nvPr/>
        </p:nvSpPr>
        <p:spPr>
          <a:xfrm>
            <a:off x="254958" y="3429000"/>
            <a:ext cx="2471561" cy="2514600"/>
          </a:xfrm>
          <a:prstGeom prst="hept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33589" y="6001389"/>
            <a:ext cx="3501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Шнитуленко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Александрович-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исследователь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01493" y="6003760"/>
            <a:ext cx="3501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Леоненко Татьяна Сергеевна- исполнитель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16615" y="5983854"/>
            <a:ext cx="3501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Козловский Захар Михайлович-исполнитель</a:t>
            </a:r>
          </a:p>
        </p:txBody>
      </p:sp>
      <p:sp>
        <p:nvSpPr>
          <p:cNvPr id="23" name="Семиугольник 22"/>
          <p:cNvSpPr/>
          <p:nvPr/>
        </p:nvSpPr>
        <p:spPr>
          <a:xfrm>
            <a:off x="4583092" y="944756"/>
            <a:ext cx="2538120" cy="2505017"/>
          </a:xfrm>
          <a:prstGeom prst="hept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07781" y="1843321"/>
            <a:ext cx="426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Федотова Карина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Александровна-координатор, руководитель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9</a:t>
            </a:fld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1" r="4611" b="28758"/>
          <a:stretch/>
        </p:blipFill>
        <p:spPr bwMode="auto">
          <a:xfrm>
            <a:off x="6316671" y="1079850"/>
            <a:ext cx="3070718" cy="170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11624" y="1133454"/>
            <a:ext cx="3186318" cy="1258659"/>
            <a:chOff x="3579186" y="1465794"/>
            <a:chExt cx="3121188" cy="145310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17817" y="1735572"/>
              <a:ext cx="2682557" cy="1183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79186" y="1465794"/>
              <a:ext cx="2798615" cy="107248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91216" y="1739558"/>
              <a:ext cx="1701067" cy="6751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Визитка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83870" y="2936973"/>
            <a:ext cx="84226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Techno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агрегатор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профессиональных событий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40131" y="5518437"/>
            <a:ext cx="4701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Федотова Карина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Александровна- выступающий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4833" l="8625" r="84375">
                        <a14:foregroundMark x1="62500" y1="48667" x2="62500" y2="48667"/>
                        <a14:foregroundMark x1="59000" y1="49000" x2="5900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6002" y="4630056"/>
            <a:ext cx="3128036" cy="234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81695" y="3754582"/>
            <a:ext cx="7339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агрегатор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профессиональных событий, который помогает молодежи с выбором будущей профессии, также наш проект полезен для работодателей, так как помогает им найти специалистов в более удобном формате, который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00" b="91375" l="1719" r="99531">
                        <a14:foregroundMark x1="31328" y1="50375" x2="31328" y2="50375"/>
                        <a14:foregroundMark x1="42266" y1="57375" x2="42266" y2="57375"/>
                        <a14:foregroundMark x1="84375" y1="75125" x2="84375" y2="75125"/>
                        <a14:foregroundMark x1="90703" y1="77250" x2="90703" y2="77250"/>
                        <a14:foregroundMark x1="91875" y1="74375" x2="91875" y2="74375"/>
                        <a14:foregroundMark x1="86719" y1="73250" x2="86719" y2="73250"/>
                        <a14:foregroundMark x1="87188" y1="72500" x2="87188" y2="72500"/>
                        <a14:foregroundMark x1="87500" y1="72250" x2="87500" y2="72250"/>
                        <a14:foregroundMark x1="88203" y1="72250" x2="88203" y2="72250"/>
                        <a14:foregroundMark x1="87891" y1="71625" x2="87500" y2="71625"/>
                        <a14:foregroundMark x1="86172" y1="72500" x2="85703" y2="73250"/>
                        <a14:foregroundMark x1="84688" y1="73750" x2="84688" y2="73750"/>
                        <a14:foregroundMark x1="83984" y1="76500" x2="83984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03"/>
          <a:stretch/>
        </p:blipFill>
        <p:spPr bwMode="auto">
          <a:xfrm>
            <a:off x="6316671" y="4698798"/>
            <a:ext cx="5462720" cy="25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728</Words>
  <Application>Microsoft Office PowerPoint</Application>
  <PresentationFormat>Широкоэкранный</PresentationFormat>
  <Paragraphs>141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User</cp:lastModifiedBy>
  <cp:revision>142</cp:revision>
  <cp:lastPrinted>2022-10-12T07:24:32Z</cp:lastPrinted>
  <dcterms:created xsi:type="dcterms:W3CDTF">2022-09-30T12:54:28Z</dcterms:created>
  <dcterms:modified xsi:type="dcterms:W3CDTF">2022-11-29T15:06:29Z</dcterms:modified>
</cp:coreProperties>
</file>