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4" r:id="rId2"/>
    <p:sldId id="306" r:id="rId3"/>
    <p:sldId id="293" r:id="rId4"/>
    <p:sldId id="292" r:id="rId5"/>
    <p:sldId id="299" r:id="rId6"/>
    <p:sldId id="300" r:id="rId7"/>
    <p:sldId id="301" r:id="rId8"/>
    <p:sldId id="302" r:id="rId9"/>
    <p:sldId id="303" r:id="rId10"/>
    <p:sldId id="304" r:id="rId11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45C77D5-E8CF-CB8D-E1D3-3C9B375B00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4EF51C-4A43-2E30-D215-A8A943EB04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74B2CFC3-4764-4780-96E7-82B359BF386A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92FA01-AF19-12C3-0B74-9A66C36EE7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54F8A7-E90E-E32F-8BC8-D0EF0E72C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10117160-DDA9-4CB7-8569-6FCFFD102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6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9D323F8A-181A-48DB-9F6D-E9C820E98E2A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6" rIns="93132" bIns="465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3132" tIns="46566" rIns="93132" bIns="4656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D7F9DE00-DBF0-411D-90E1-2BEEBAE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5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DE00-DBF0-411D-90E1-2BEEBAECAFE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45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9DE00-DBF0-411D-90E1-2BEEBAECAFE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CCBA4-1454-B977-019B-7FD91D49B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3C724D-63DD-ED30-60AD-25B1E5883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7252E-665E-4B31-31F3-7C9BB615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88D-4070-4D74-BFD1-244AED81B9E0}" type="datetime1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A44F7F-436E-78C6-FD12-A9CE1F40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609723-51AA-8852-BD9C-CEABC466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2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8C8B4-4C58-4F17-F178-EAA10F85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80519C-14A1-DF7A-2348-61C186CC2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F7B4EF-832B-B441-9CA7-F9690F069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7FC4-BF76-4E80-8783-DA75F2E5B25C}" type="datetime1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81199-2FE4-BB31-726C-47DBC221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07FB8-16B1-D78C-21FD-DC8AC8F3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7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D8CFE1-8BB0-A2E2-06FB-F316127F5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D21A24-A6FF-2089-0C4B-C628941A7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6AC138-5D4A-13DF-DB8D-E42A6633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4469-44D3-48EA-B209-C0E7FBEBFEB6}" type="datetime1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EF72B0-7B42-70B4-FDF0-9FABB1D6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A55C60-1E19-80EE-DE1B-EDA694DC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3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AC858-12A4-A13A-4829-BECDB69D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DEA4E-FCE7-8C18-DDAD-E781CF72E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E3EA0-1FC4-9AA1-54AE-8E7CFE0E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4885-9ED9-431C-B782-42AF43B0BBDF}" type="datetime1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E3EDBA-2FD1-BD30-8242-AC00F719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F8CEE-1CB0-BDF1-9E12-9BED9626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5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BEB10-B328-315A-4135-F3189C36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26D64A-7B6C-6063-E837-47CBE47F3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EEDC5-EF0C-A277-74E4-6B22788D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FD57-2D1E-4AE0-9B04-CA24BF01A9F0}" type="datetime1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FA42F8-8096-6687-1E33-C195A6B6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4671EA-5FE3-F478-BEEE-401B0EEC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6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537B9-16DD-624D-1CBA-BFA795C5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739AEF-9C66-DCDC-2AEA-7136A8569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A30AAB-9E02-9817-9BB8-19FFEEE75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57FC4-3810-8A92-D345-CB2C25FC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65-9C68-4A46-A978-25CF822C615B}" type="datetime1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6F8940-CAE5-2576-4CC2-81697335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5243E3-4803-27A4-E911-DCE7E12C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2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887E2-EA85-418C-51D6-186450EA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A87F08-5E72-0297-4679-25F7A9F6F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F6BFBC-FB3F-0DA1-7B07-BD8BB4803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3D0832-48DD-9C14-DACC-5373D8759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DC3FC2-F2A0-7903-5ECC-8042FBBF1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3128F0-60DF-8B43-3DC1-BFC5CA30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207-45DD-42F4-875E-07B8A46D7EC8}" type="datetime1">
              <a:rPr lang="ru-RU" smtClean="0"/>
              <a:t>04.12.2022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5F3806-1B13-CDEF-80F8-D512B948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7C1BE2-3ACF-94B2-06BB-E4946E92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8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4BFC8-6EA7-3CD7-5DAC-C4440BF9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2528C9-8B6F-3A0B-7363-D9E9C3EE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A09C-6643-4B58-A7CC-641898EA7747}" type="datetime1">
              <a:rPr lang="ru-RU" smtClean="0"/>
              <a:t>04.12.2022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35C45A-7BC0-CCA9-0919-052AE603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5A3EA0-717A-0179-0903-D44DD704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0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1EB00D-DFAB-461D-0130-FA8CC7DB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A1DC-FC1C-478A-A24D-B0662473ABDE}" type="datetime1">
              <a:rPr lang="ru-RU" smtClean="0"/>
              <a:t>04.12.2022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AA204-3B47-40DB-0A3E-FA05BFCD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DA35F3-C2CA-B602-8F7D-0F757321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3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EB92D-5F50-67AE-AEE4-A66ED605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46C57-B06B-F8D4-DEAD-BB0C5BBE6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17297-DC2A-4D0E-6063-2C7416E49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BE9144-0798-E9F0-8386-8CECD79E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DD25-B63E-47B3-89BD-A96EC9661866}" type="datetime1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75414D-826B-CED0-DC01-EE90E925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8E8C11-F37F-28B6-F903-C371B127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3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17E43-7BF2-1FD3-33E1-DF2E225F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6B628B-3824-96EC-1A63-7925DF9BA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4A6E62-1F8E-2782-D061-433A87AEE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C9CDD6-5693-C4B1-0416-5E6B53F2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6DD3-FFBE-4B16-9FFF-94DCD5E1B3CD}" type="datetime1">
              <a:rPr lang="ru-RU" smtClean="0"/>
              <a:t>04.12.2022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A21D2C-F6C6-E222-9C40-0FC47789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F6EAAB-A3B4-5DCF-AE29-78512EA5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7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D6FBF-C81D-1F90-5040-EEAE5813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6A17D-9B78-DAD3-B919-EDC6F47F8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8FBFE-D300-B771-AA42-CE2E5DD82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2F5D-D763-497D-82A5-62508E9F554A}" type="datetime1">
              <a:rPr lang="ru-RU" smtClean="0"/>
              <a:t>04.12.2022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F83C2-A35B-DE1B-BF62-1BE0AEBBE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D58C1-AFF7-FA77-41FE-3A08A49E0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sv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sv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C77C4ED-008A-1231-EA28-82A35E3130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1540" t="60107" r="5845" b="22243"/>
          <a:stretch/>
        </p:blipFill>
        <p:spPr>
          <a:xfrm>
            <a:off x="488636" y="6049778"/>
            <a:ext cx="1252024" cy="5493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D6626FE-9431-2C63-2DCB-7C7B9D594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27854" r="8547" b="27627"/>
          <a:stretch/>
        </p:blipFill>
        <p:spPr>
          <a:xfrm>
            <a:off x="2019017" y="6035711"/>
            <a:ext cx="1983546" cy="603688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37C0E96-4BA9-AF77-7C83-8436904B023F}"/>
              </a:ext>
            </a:extLst>
          </p:cNvPr>
          <p:cNvCxnSpPr/>
          <p:nvPr/>
        </p:nvCxnSpPr>
        <p:spPr>
          <a:xfrm>
            <a:off x="488636" y="5871807"/>
            <a:ext cx="11563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CE0137B-14C0-BBA4-8FF1-071D77B758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t="27961" r="9180" b="30500"/>
          <a:stretch/>
        </p:blipFill>
        <p:spPr>
          <a:xfrm>
            <a:off x="4335376" y="6114581"/>
            <a:ext cx="1582842" cy="53960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FBB050-A9FB-6C49-64FD-9E0C482ECD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/>
          <a:stretch/>
        </p:blipFill>
        <p:spPr>
          <a:xfrm>
            <a:off x="6341345" y="6032723"/>
            <a:ext cx="2135112" cy="7441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93DB3C-B0D6-3442-2880-56DDC4B3A2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33231" r="18083" b="27590"/>
          <a:stretch/>
        </p:blipFill>
        <p:spPr>
          <a:xfrm>
            <a:off x="9033171" y="6070521"/>
            <a:ext cx="1386918" cy="627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E48066B-99DD-3E0C-1843-D41F3F3C04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7"/>
          <a:stretch/>
        </p:blipFill>
        <p:spPr>
          <a:xfrm>
            <a:off x="10843216" y="5917584"/>
            <a:ext cx="874647" cy="839941"/>
          </a:xfrm>
          <a:prstGeom prst="rect">
            <a:avLst/>
          </a:prstGeom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BB94943-3262-D044-1EDD-771AB10EC835}"/>
              </a:ext>
            </a:extLst>
          </p:cNvPr>
          <p:cNvSpPr txBox="1"/>
          <p:nvPr/>
        </p:nvSpPr>
        <p:spPr>
          <a:xfrm flipH="1">
            <a:off x="393506" y="3457782"/>
            <a:ext cx="661689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Руководитель проекта</a:t>
            </a:r>
          </a:p>
          <a:p>
            <a:pPr>
              <a:spcBef>
                <a:spcPts val="600"/>
              </a:spcBef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Мартынов Д.Е.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студент группы СОД 1-18-1</a:t>
            </a:r>
          </a:p>
          <a:p>
            <a:pPr>
              <a:spcBef>
                <a:spcPts val="600"/>
              </a:spcBef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age41.jpeg" descr="Кампусы университетов: виды университетских кампусов за границей | Smapse">
            <a:extLst>
              <a:ext uri="{FF2B5EF4-FFF2-40B4-BE49-F238E27FC236}">
                <a16:creationId xmlns:a16="http://schemas.microsoft.com/office/drawing/2014/main" id="{B6F9974C-11DE-4FCE-9E35-271AFD4F9F0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37684" y="3198195"/>
            <a:ext cx="7254316" cy="2436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09A225-A5C2-3A95-8203-4A49E99D6B43}"/>
              </a:ext>
            </a:extLst>
          </p:cNvPr>
          <p:cNvSpPr txBox="1"/>
          <p:nvPr/>
        </p:nvSpPr>
        <p:spPr>
          <a:xfrm flipH="1">
            <a:off x="338096" y="2151700"/>
            <a:ext cx="8695075" cy="102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108" marR="18146">
              <a:lnSpc>
                <a:spcPct val="111800"/>
              </a:lnSpc>
              <a:spcBef>
                <a:spcPts val="628"/>
              </a:spcBef>
            </a:pPr>
            <a:r>
              <a:rPr lang="ru-RU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Умный контроль: задачи и пути интеграции в учебную деятельность</a:t>
            </a:r>
            <a:endParaRPr lang="ru-RU" sz="2400" b="1" spc="-2" dirty="0">
              <a:solidFill>
                <a:srgbClr val="FF0000"/>
              </a:solidFill>
              <a:latin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210673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рапеция 7">
            <a:extLst>
              <a:ext uri="{FF2B5EF4-FFF2-40B4-BE49-F238E27FC236}">
                <a16:creationId xmlns:a16="http://schemas.microsoft.com/office/drawing/2014/main" id="{05D2D5E1-6062-E8E8-E4E4-A82B6448F7AE}"/>
              </a:ext>
            </a:extLst>
          </p:cNvPr>
          <p:cNvSpPr/>
          <p:nvPr/>
        </p:nvSpPr>
        <p:spPr>
          <a:xfrm>
            <a:off x="1220941" y="930521"/>
            <a:ext cx="4905829" cy="5927479"/>
          </a:xfrm>
          <a:prstGeom prst="trapezoi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8699C2-BF6A-7F7E-FD63-1D705E35F23B}"/>
              </a:ext>
            </a:extLst>
          </p:cNvPr>
          <p:cNvSpPr/>
          <p:nvPr/>
        </p:nvSpPr>
        <p:spPr>
          <a:xfrm>
            <a:off x="-17316" y="910767"/>
            <a:ext cx="3759200" cy="594723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74CD73C0-C801-473E-A4EC-594BCF73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10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0CEDAF-47AA-33CE-4EBD-5392E9F69625}"/>
              </a:ext>
            </a:extLst>
          </p:cNvPr>
          <p:cNvSpPr txBox="1"/>
          <p:nvPr/>
        </p:nvSpPr>
        <p:spPr>
          <a:xfrm>
            <a:off x="495422" y="4456636"/>
            <a:ext cx="341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Мартынов Данил Евгеньевич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7C384C-3849-A7CC-3DBE-61A610A07B5D}"/>
              </a:ext>
            </a:extLst>
          </p:cNvPr>
          <p:cNvSpPr txBox="1"/>
          <p:nvPr/>
        </p:nvSpPr>
        <p:spPr>
          <a:xfrm>
            <a:off x="541142" y="5074679"/>
            <a:ext cx="299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martynoidd@gmail.com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3A547A-57ED-AA1C-5116-57A5458FDD41}"/>
              </a:ext>
            </a:extLst>
          </p:cNvPr>
          <p:cNvSpPr txBox="1"/>
          <p:nvPr/>
        </p:nvSpPr>
        <p:spPr>
          <a:xfrm>
            <a:off x="529418" y="5406464"/>
            <a:ext cx="299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</a:t>
            </a:r>
            <a:r>
              <a:rPr lang="en-US" b="1" dirty="0">
                <a:solidFill>
                  <a:schemeClr val="bg1"/>
                </a:solidFill>
              </a:rPr>
              <a:t>(902)-9</a:t>
            </a:r>
            <a:r>
              <a:rPr lang="ru-RU" b="1" dirty="0">
                <a:solidFill>
                  <a:schemeClr val="bg1"/>
                </a:solidFill>
              </a:rPr>
              <a:t>91</a:t>
            </a:r>
            <a:r>
              <a:rPr lang="en-US" b="1" dirty="0">
                <a:solidFill>
                  <a:schemeClr val="bg1"/>
                </a:solidFill>
              </a:rPr>
              <a:t>-</a:t>
            </a:r>
            <a:r>
              <a:rPr lang="ru-RU" b="1" dirty="0">
                <a:solidFill>
                  <a:schemeClr val="bg1"/>
                </a:solidFill>
              </a:rPr>
              <a:t>42</a:t>
            </a:r>
            <a:r>
              <a:rPr lang="en-US" b="1" dirty="0">
                <a:solidFill>
                  <a:schemeClr val="bg1"/>
                </a:solidFill>
              </a:rPr>
              <a:t>-</a:t>
            </a:r>
            <a:r>
              <a:rPr lang="ru-RU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B156138-7D27-47CF-F594-C3FAD2CB73F2}"/>
              </a:ext>
            </a:extLst>
          </p:cNvPr>
          <p:cNvSpPr/>
          <p:nvPr/>
        </p:nvSpPr>
        <p:spPr>
          <a:xfrm flipH="1">
            <a:off x="495423" y="5138700"/>
            <a:ext cx="45719" cy="601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F25ADE-8224-9EE6-76F0-362753AF394B}"/>
              </a:ext>
            </a:extLst>
          </p:cNvPr>
          <p:cNvSpPr txBox="1"/>
          <p:nvPr/>
        </p:nvSpPr>
        <p:spPr>
          <a:xfrm>
            <a:off x="541142" y="1837488"/>
            <a:ext cx="3215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Умный контроль</a:t>
            </a:r>
          </a:p>
        </p:txBody>
      </p:sp>
      <p:sp>
        <p:nvSpPr>
          <p:cNvPr id="23" name="Арка 22">
            <a:extLst>
              <a:ext uri="{FF2B5EF4-FFF2-40B4-BE49-F238E27FC236}">
                <a16:creationId xmlns:a16="http://schemas.microsoft.com/office/drawing/2014/main" id="{CDCD0CFF-92C6-DD04-1724-7BA282C05C9D}"/>
              </a:ext>
            </a:extLst>
          </p:cNvPr>
          <p:cNvSpPr/>
          <p:nvPr/>
        </p:nvSpPr>
        <p:spPr>
          <a:xfrm rot="15385493">
            <a:off x="175430" y="5236254"/>
            <a:ext cx="436159" cy="466505"/>
          </a:xfrm>
          <a:prstGeom prst="blockArc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" name="docshapegroup137">
            <a:extLst>
              <a:ext uri="{FF2B5EF4-FFF2-40B4-BE49-F238E27FC236}">
                <a16:creationId xmlns:a16="http://schemas.microsoft.com/office/drawing/2014/main" id="{9021A1BA-4698-456A-AFBA-E3EECE671B89}"/>
              </a:ext>
            </a:extLst>
          </p:cNvPr>
          <p:cNvGrpSpPr>
            <a:grpSpLocks/>
          </p:cNvGrpSpPr>
          <p:nvPr/>
        </p:nvGrpSpPr>
        <p:grpSpPr bwMode="auto">
          <a:xfrm>
            <a:off x="6391924" y="1618653"/>
            <a:ext cx="5103662" cy="4480938"/>
            <a:chOff x="4694" y="136"/>
            <a:chExt cx="4994" cy="4239"/>
          </a:xfrm>
        </p:grpSpPr>
        <p:pic>
          <p:nvPicPr>
            <p:cNvPr id="3075" name="docshape138">
              <a:extLst>
                <a:ext uri="{FF2B5EF4-FFF2-40B4-BE49-F238E27FC236}">
                  <a16:creationId xmlns:a16="http://schemas.microsoft.com/office/drawing/2014/main" id="{3EABACF4-3BA8-45B2-BB73-BB9FA7BC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" y="135"/>
              <a:ext cx="4266" cy="4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docshape139">
              <a:extLst>
                <a:ext uri="{FF2B5EF4-FFF2-40B4-BE49-F238E27FC236}">
                  <a16:creationId xmlns:a16="http://schemas.microsoft.com/office/drawing/2014/main" id="{704EDE0C-0C07-4D5C-ABBE-D16338CF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948"/>
              <a:ext cx="4844" cy="2390"/>
            </a:xfrm>
            <a:custGeom>
              <a:avLst/>
              <a:gdLst>
                <a:gd name="T0" fmla="+- 0 5996 4694"/>
                <a:gd name="T1" fmla="*/ T0 w 4844"/>
                <a:gd name="T2" fmla="+- 0 2938 948"/>
                <a:gd name="T3" fmla="*/ 2938 h 2390"/>
                <a:gd name="T4" fmla="+- 0 4694 4694"/>
                <a:gd name="T5" fmla="*/ T4 w 4844"/>
                <a:gd name="T6" fmla="+- 0 2938 948"/>
                <a:gd name="T7" fmla="*/ 2938 h 2390"/>
                <a:gd name="T8" fmla="+- 0 4694 4694"/>
                <a:gd name="T9" fmla="*/ T8 w 4844"/>
                <a:gd name="T10" fmla="+- 0 3338 948"/>
                <a:gd name="T11" fmla="*/ 3338 h 2390"/>
                <a:gd name="T12" fmla="+- 0 5996 4694"/>
                <a:gd name="T13" fmla="*/ T12 w 4844"/>
                <a:gd name="T14" fmla="+- 0 3338 948"/>
                <a:gd name="T15" fmla="*/ 3338 h 2390"/>
                <a:gd name="T16" fmla="+- 0 5996 4694"/>
                <a:gd name="T17" fmla="*/ T16 w 4844"/>
                <a:gd name="T18" fmla="+- 0 2938 948"/>
                <a:gd name="T19" fmla="*/ 2938 h 2390"/>
                <a:gd name="T20" fmla="+- 0 9538 4694"/>
                <a:gd name="T21" fmla="*/ T20 w 4844"/>
                <a:gd name="T22" fmla="+- 0 948 948"/>
                <a:gd name="T23" fmla="*/ 948 h 2390"/>
                <a:gd name="T24" fmla="+- 0 8075 4694"/>
                <a:gd name="T25" fmla="*/ T24 w 4844"/>
                <a:gd name="T26" fmla="+- 0 948 948"/>
                <a:gd name="T27" fmla="*/ 948 h 2390"/>
                <a:gd name="T28" fmla="+- 0 8075 4694"/>
                <a:gd name="T29" fmla="*/ T28 w 4844"/>
                <a:gd name="T30" fmla="+- 0 1348 948"/>
                <a:gd name="T31" fmla="*/ 1348 h 2390"/>
                <a:gd name="T32" fmla="+- 0 9538 4694"/>
                <a:gd name="T33" fmla="*/ T32 w 4844"/>
                <a:gd name="T34" fmla="+- 0 1348 948"/>
                <a:gd name="T35" fmla="*/ 1348 h 2390"/>
                <a:gd name="T36" fmla="+- 0 9538 4694"/>
                <a:gd name="T37" fmla="*/ T36 w 4844"/>
                <a:gd name="T38" fmla="+- 0 948 948"/>
                <a:gd name="T39" fmla="*/ 948 h 23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844" h="2390">
                  <a:moveTo>
                    <a:pt x="1302" y="1990"/>
                  </a:moveTo>
                  <a:lnTo>
                    <a:pt x="0" y="1990"/>
                  </a:lnTo>
                  <a:lnTo>
                    <a:pt x="0" y="2390"/>
                  </a:lnTo>
                  <a:lnTo>
                    <a:pt x="1302" y="2390"/>
                  </a:lnTo>
                  <a:lnTo>
                    <a:pt x="1302" y="1990"/>
                  </a:lnTo>
                  <a:close/>
                  <a:moveTo>
                    <a:pt x="4844" y="0"/>
                  </a:moveTo>
                  <a:lnTo>
                    <a:pt x="3381" y="0"/>
                  </a:lnTo>
                  <a:lnTo>
                    <a:pt x="3381" y="400"/>
                  </a:lnTo>
                  <a:lnTo>
                    <a:pt x="4844" y="400"/>
                  </a:lnTo>
                  <a:lnTo>
                    <a:pt x="48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docshape140">
              <a:extLst>
                <a:ext uri="{FF2B5EF4-FFF2-40B4-BE49-F238E27FC236}">
                  <a16:creationId xmlns:a16="http://schemas.microsoft.com/office/drawing/2014/main" id="{2CF41A44-F4F3-4514-9E02-A7B697A5F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" y="247"/>
              <a:ext cx="500" cy="3089"/>
            </a:xfrm>
            <a:custGeom>
              <a:avLst/>
              <a:gdLst>
                <a:gd name="T0" fmla="+- 0 9632 9188"/>
                <a:gd name="T1" fmla="*/ T0 w 500"/>
                <a:gd name="T2" fmla="+- 0 447 248"/>
                <a:gd name="T3" fmla="*/ 447 h 3089"/>
                <a:gd name="T4" fmla="+- 0 9433 9188"/>
                <a:gd name="T5" fmla="*/ T4 w 500"/>
                <a:gd name="T6" fmla="+- 0 248 248"/>
                <a:gd name="T7" fmla="*/ 248 h 3089"/>
                <a:gd name="T8" fmla="+- 0 9188 9188"/>
                <a:gd name="T9" fmla="*/ T8 w 500"/>
                <a:gd name="T10" fmla="+- 0 248 248"/>
                <a:gd name="T11" fmla="*/ 248 h 3089"/>
                <a:gd name="T12" fmla="+- 0 9387 9188"/>
                <a:gd name="T13" fmla="*/ T12 w 500"/>
                <a:gd name="T14" fmla="+- 0 447 248"/>
                <a:gd name="T15" fmla="*/ 447 h 3089"/>
                <a:gd name="T16" fmla="+- 0 9188 9188"/>
                <a:gd name="T17" fmla="*/ T16 w 500"/>
                <a:gd name="T18" fmla="+- 0 646 248"/>
                <a:gd name="T19" fmla="*/ 646 h 3089"/>
                <a:gd name="T20" fmla="+- 0 9433 9188"/>
                <a:gd name="T21" fmla="*/ T20 w 500"/>
                <a:gd name="T22" fmla="+- 0 646 248"/>
                <a:gd name="T23" fmla="*/ 646 h 3089"/>
                <a:gd name="T24" fmla="+- 0 9632 9188"/>
                <a:gd name="T25" fmla="*/ T24 w 500"/>
                <a:gd name="T26" fmla="+- 0 447 248"/>
                <a:gd name="T27" fmla="*/ 447 h 3089"/>
                <a:gd name="T28" fmla="+- 0 9687 9188"/>
                <a:gd name="T29" fmla="*/ T28 w 500"/>
                <a:gd name="T30" fmla="+- 0 3137 248"/>
                <a:gd name="T31" fmla="*/ 3137 h 3089"/>
                <a:gd name="T32" fmla="+- 0 9488 9188"/>
                <a:gd name="T33" fmla="*/ T32 w 500"/>
                <a:gd name="T34" fmla="+- 0 2938 248"/>
                <a:gd name="T35" fmla="*/ 2938 h 3089"/>
                <a:gd name="T36" fmla="+- 0 9243 9188"/>
                <a:gd name="T37" fmla="*/ T36 w 500"/>
                <a:gd name="T38" fmla="+- 0 2938 248"/>
                <a:gd name="T39" fmla="*/ 2938 h 3089"/>
                <a:gd name="T40" fmla="+- 0 9442 9188"/>
                <a:gd name="T41" fmla="*/ T40 w 500"/>
                <a:gd name="T42" fmla="+- 0 3137 248"/>
                <a:gd name="T43" fmla="*/ 3137 h 3089"/>
                <a:gd name="T44" fmla="+- 0 9243 9188"/>
                <a:gd name="T45" fmla="*/ T44 w 500"/>
                <a:gd name="T46" fmla="+- 0 3336 248"/>
                <a:gd name="T47" fmla="*/ 3336 h 3089"/>
                <a:gd name="T48" fmla="+- 0 9488 9188"/>
                <a:gd name="T49" fmla="*/ T48 w 500"/>
                <a:gd name="T50" fmla="+- 0 3336 248"/>
                <a:gd name="T51" fmla="*/ 3336 h 3089"/>
                <a:gd name="T52" fmla="+- 0 9687 9188"/>
                <a:gd name="T53" fmla="*/ T52 w 500"/>
                <a:gd name="T54" fmla="+- 0 3137 248"/>
                <a:gd name="T55" fmla="*/ 3137 h 30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500" h="3089">
                  <a:moveTo>
                    <a:pt x="444" y="199"/>
                  </a:moveTo>
                  <a:lnTo>
                    <a:pt x="245" y="0"/>
                  </a:lnTo>
                  <a:lnTo>
                    <a:pt x="0" y="0"/>
                  </a:lnTo>
                  <a:lnTo>
                    <a:pt x="199" y="199"/>
                  </a:lnTo>
                  <a:lnTo>
                    <a:pt x="0" y="398"/>
                  </a:lnTo>
                  <a:lnTo>
                    <a:pt x="245" y="398"/>
                  </a:lnTo>
                  <a:lnTo>
                    <a:pt x="444" y="199"/>
                  </a:lnTo>
                  <a:close/>
                  <a:moveTo>
                    <a:pt x="499" y="2889"/>
                  </a:moveTo>
                  <a:lnTo>
                    <a:pt x="300" y="2690"/>
                  </a:lnTo>
                  <a:lnTo>
                    <a:pt x="55" y="2690"/>
                  </a:lnTo>
                  <a:lnTo>
                    <a:pt x="254" y="2889"/>
                  </a:lnTo>
                  <a:lnTo>
                    <a:pt x="55" y="3088"/>
                  </a:lnTo>
                  <a:lnTo>
                    <a:pt x="300" y="3088"/>
                  </a:lnTo>
                  <a:lnTo>
                    <a:pt x="499" y="2889"/>
                  </a:lnTo>
                  <a:close/>
                </a:path>
              </a:pathLst>
            </a:custGeom>
            <a:solidFill>
              <a:srgbClr val="5A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5446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CC73C5-EC1E-AA4C-D17F-8276F7462C0F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План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09B28D-9A07-4896-8A98-B5ED328D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2</a:t>
            </a:fld>
            <a:endParaRPr lang="ru-RU" dirty="0"/>
          </a:p>
        </p:txBody>
      </p:sp>
      <p:sp>
        <p:nvSpPr>
          <p:cNvPr id="8" name="docshape4">
            <a:extLst>
              <a:ext uri="{FF2B5EF4-FFF2-40B4-BE49-F238E27FC236}">
                <a16:creationId xmlns:a16="http://schemas.microsoft.com/office/drawing/2014/main" id="{B9A2D35F-5E57-40F6-9058-043ADC1A5FE0}"/>
              </a:ext>
            </a:extLst>
          </p:cNvPr>
          <p:cNvSpPr>
            <a:spLocks/>
          </p:cNvSpPr>
          <p:nvPr/>
        </p:nvSpPr>
        <p:spPr bwMode="auto">
          <a:xfrm>
            <a:off x="523346" y="1950559"/>
            <a:ext cx="309563" cy="330200"/>
          </a:xfrm>
          <a:custGeom>
            <a:avLst/>
            <a:gdLst>
              <a:gd name="T0" fmla="+- 0 1553 1310"/>
              <a:gd name="T1" fmla="*/ T0 w 487"/>
              <a:gd name="T2" fmla="+- 0 734 734"/>
              <a:gd name="T3" fmla="*/ 734 h 521"/>
              <a:gd name="T4" fmla="+- 0 1310 1310"/>
              <a:gd name="T5" fmla="*/ T4 w 487"/>
              <a:gd name="T6" fmla="+- 0 734 734"/>
              <a:gd name="T7" fmla="*/ 734 h 521"/>
              <a:gd name="T8" fmla="+- 0 1553 1310"/>
              <a:gd name="T9" fmla="*/ T8 w 487"/>
              <a:gd name="T10" fmla="+- 0 994 734"/>
              <a:gd name="T11" fmla="*/ 994 h 521"/>
              <a:gd name="T12" fmla="+- 0 1310 1310"/>
              <a:gd name="T13" fmla="*/ T12 w 487"/>
              <a:gd name="T14" fmla="+- 0 1255 734"/>
              <a:gd name="T15" fmla="*/ 1255 h 521"/>
              <a:gd name="T16" fmla="+- 0 1553 1310"/>
              <a:gd name="T17" fmla="*/ T16 w 487"/>
              <a:gd name="T18" fmla="+- 0 1255 734"/>
              <a:gd name="T19" fmla="*/ 1255 h 521"/>
              <a:gd name="T20" fmla="+- 0 1796 1310"/>
              <a:gd name="T21" fmla="*/ T20 w 487"/>
              <a:gd name="T22" fmla="+- 0 994 734"/>
              <a:gd name="T23" fmla="*/ 994 h 521"/>
              <a:gd name="T24" fmla="+- 0 1553 1310"/>
              <a:gd name="T25" fmla="*/ T24 w 487"/>
              <a:gd name="T26" fmla="+- 0 734 734"/>
              <a:gd name="T27" fmla="*/ 734 h 52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87" h="521">
                <a:moveTo>
                  <a:pt x="243" y="0"/>
                </a:moveTo>
                <a:lnTo>
                  <a:pt x="0" y="0"/>
                </a:lnTo>
                <a:lnTo>
                  <a:pt x="243" y="260"/>
                </a:lnTo>
                <a:lnTo>
                  <a:pt x="0" y="521"/>
                </a:lnTo>
                <a:lnTo>
                  <a:pt x="243" y="521"/>
                </a:lnTo>
                <a:lnTo>
                  <a:pt x="486" y="260"/>
                </a:lnTo>
                <a:lnTo>
                  <a:pt x="24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DC347-75D2-463A-A10F-65366114ADE6}"/>
              </a:ext>
            </a:extLst>
          </p:cNvPr>
          <p:cNvSpPr txBox="1"/>
          <p:nvPr/>
        </p:nvSpPr>
        <p:spPr>
          <a:xfrm flipH="1">
            <a:off x="906799" y="1854049"/>
            <a:ext cx="536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Проблематика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A6214A-99A2-474F-B2CC-401371A68AF9}"/>
              </a:ext>
            </a:extLst>
          </p:cNvPr>
          <p:cNvSpPr txBox="1"/>
          <p:nvPr/>
        </p:nvSpPr>
        <p:spPr>
          <a:xfrm flipH="1">
            <a:off x="906800" y="2536943"/>
            <a:ext cx="10651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Решение</a:t>
            </a:r>
          </a:p>
        </p:txBody>
      </p:sp>
      <p:sp>
        <p:nvSpPr>
          <p:cNvPr id="14" name="docshape4">
            <a:extLst>
              <a:ext uri="{FF2B5EF4-FFF2-40B4-BE49-F238E27FC236}">
                <a16:creationId xmlns:a16="http://schemas.microsoft.com/office/drawing/2014/main" id="{24FAC20A-510D-44CD-9CBA-3DBA5503937D}"/>
              </a:ext>
            </a:extLst>
          </p:cNvPr>
          <p:cNvSpPr>
            <a:spLocks/>
          </p:cNvSpPr>
          <p:nvPr/>
        </p:nvSpPr>
        <p:spPr bwMode="auto">
          <a:xfrm>
            <a:off x="523344" y="2630720"/>
            <a:ext cx="309563" cy="330200"/>
          </a:xfrm>
          <a:custGeom>
            <a:avLst/>
            <a:gdLst>
              <a:gd name="T0" fmla="+- 0 1553 1310"/>
              <a:gd name="T1" fmla="*/ T0 w 487"/>
              <a:gd name="T2" fmla="+- 0 734 734"/>
              <a:gd name="T3" fmla="*/ 734 h 521"/>
              <a:gd name="T4" fmla="+- 0 1310 1310"/>
              <a:gd name="T5" fmla="*/ T4 w 487"/>
              <a:gd name="T6" fmla="+- 0 734 734"/>
              <a:gd name="T7" fmla="*/ 734 h 521"/>
              <a:gd name="T8" fmla="+- 0 1553 1310"/>
              <a:gd name="T9" fmla="*/ T8 w 487"/>
              <a:gd name="T10" fmla="+- 0 994 734"/>
              <a:gd name="T11" fmla="*/ 994 h 521"/>
              <a:gd name="T12" fmla="+- 0 1310 1310"/>
              <a:gd name="T13" fmla="*/ T12 w 487"/>
              <a:gd name="T14" fmla="+- 0 1255 734"/>
              <a:gd name="T15" fmla="*/ 1255 h 521"/>
              <a:gd name="T16" fmla="+- 0 1553 1310"/>
              <a:gd name="T17" fmla="*/ T16 w 487"/>
              <a:gd name="T18" fmla="+- 0 1255 734"/>
              <a:gd name="T19" fmla="*/ 1255 h 521"/>
              <a:gd name="T20" fmla="+- 0 1796 1310"/>
              <a:gd name="T21" fmla="*/ T20 w 487"/>
              <a:gd name="T22" fmla="+- 0 994 734"/>
              <a:gd name="T23" fmla="*/ 994 h 521"/>
              <a:gd name="T24" fmla="+- 0 1553 1310"/>
              <a:gd name="T25" fmla="*/ T24 w 487"/>
              <a:gd name="T26" fmla="+- 0 734 734"/>
              <a:gd name="T27" fmla="*/ 734 h 52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87" h="521">
                <a:moveTo>
                  <a:pt x="243" y="0"/>
                </a:moveTo>
                <a:lnTo>
                  <a:pt x="0" y="0"/>
                </a:lnTo>
                <a:lnTo>
                  <a:pt x="243" y="260"/>
                </a:lnTo>
                <a:lnTo>
                  <a:pt x="0" y="521"/>
                </a:lnTo>
                <a:lnTo>
                  <a:pt x="243" y="521"/>
                </a:lnTo>
                <a:lnTo>
                  <a:pt x="486" y="260"/>
                </a:lnTo>
                <a:lnTo>
                  <a:pt x="24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7C83D0-50B1-4695-8D53-4B9163CDEA34}"/>
              </a:ext>
            </a:extLst>
          </p:cNvPr>
          <p:cNvSpPr txBox="1"/>
          <p:nvPr/>
        </p:nvSpPr>
        <p:spPr>
          <a:xfrm flipH="1">
            <a:off x="906800" y="3983691"/>
            <a:ext cx="10651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Конкурентный анализ</a:t>
            </a:r>
          </a:p>
        </p:txBody>
      </p:sp>
      <p:sp>
        <p:nvSpPr>
          <p:cNvPr id="16" name="docshape4">
            <a:extLst>
              <a:ext uri="{FF2B5EF4-FFF2-40B4-BE49-F238E27FC236}">
                <a16:creationId xmlns:a16="http://schemas.microsoft.com/office/drawing/2014/main" id="{56B62E58-5AA3-4977-8CCC-A41B40E60334}"/>
              </a:ext>
            </a:extLst>
          </p:cNvPr>
          <p:cNvSpPr>
            <a:spLocks/>
          </p:cNvSpPr>
          <p:nvPr/>
        </p:nvSpPr>
        <p:spPr bwMode="auto">
          <a:xfrm>
            <a:off x="557135" y="3358611"/>
            <a:ext cx="309563" cy="330200"/>
          </a:xfrm>
          <a:custGeom>
            <a:avLst/>
            <a:gdLst>
              <a:gd name="T0" fmla="+- 0 1553 1310"/>
              <a:gd name="T1" fmla="*/ T0 w 487"/>
              <a:gd name="T2" fmla="+- 0 734 734"/>
              <a:gd name="T3" fmla="*/ 734 h 521"/>
              <a:gd name="T4" fmla="+- 0 1310 1310"/>
              <a:gd name="T5" fmla="*/ T4 w 487"/>
              <a:gd name="T6" fmla="+- 0 734 734"/>
              <a:gd name="T7" fmla="*/ 734 h 521"/>
              <a:gd name="T8" fmla="+- 0 1553 1310"/>
              <a:gd name="T9" fmla="*/ T8 w 487"/>
              <a:gd name="T10" fmla="+- 0 994 734"/>
              <a:gd name="T11" fmla="*/ 994 h 521"/>
              <a:gd name="T12" fmla="+- 0 1310 1310"/>
              <a:gd name="T13" fmla="*/ T12 w 487"/>
              <a:gd name="T14" fmla="+- 0 1255 734"/>
              <a:gd name="T15" fmla="*/ 1255 h 521"/>
              <a:gd name="T16" fmla="+- 0 1553 1310"/>
              <a:gd name="T17" fmla="*/ T16 w 487"/>
              <a:gd name="T18" fmla="+- 0 1255 734"/>
              <a:gd name="T19" fmla="*/ 1255 h 521"/>
              <a:gd name="T20" fmla="+- 0 1796 1310"/>
              <a:gd name="T21" fmla="*/ T20 w 487"/>
              <a:gd name="T22" fmla="+- 0 994 734"/>
              <a:gd name="T23" fmla="*/ 994 h 521"/>
              <a:gd name="T24" fmla="+- 0 1553 1310"/>
              <a:gd name="T25" fmla="*/ T24 w 487"/>
              <a:gd name="T26" fmla="+- 0 734 734"/>
              <a:gd name="T27" fmla="*/ 734 h 52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87" h="521">
                <a:moveTo>
                  <a:pt x="243" y="0"/>
                </a:moveTo>
                <a:lnTo>
                  <a:pt x="0" y="0"/>
                </a:lnTo>
                <a:lnTo>
                  <a:pt x="243" y="260"/>
                </a:lnTo>
                <a:lnTo>
                  <a:pt x="0" y="521"/>
                </a:lnTo>
                <a:lnTo>
                  <a:pt x="243" y="521"/>
                </a:lnTo>
                <a:lnTo>
                  <a:pt x="486" y="260"/>
                </a:lnTo>
                <a:lnTo>
                  <a:pt x="24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docshape4">
            <a:extLst>
              <a:ext uri="{FF2B5EF4-FFF2-40B4-BE49-F238E27FC236}">
                <a16:creationId xmlns:a16="http://schemas.microsoft.com/office/drawing/2014/main" id="{40FD41BF-30B8-4364-A2D2-0343D65E8CB3}"/>
              </a:ext>
            </a:extLst>
          </p:cNvPr>
          <p:cNvSpPr>
            <a:spLocks/>
          </p:cNvSpPr>
          <p:nvPr/>
        </p:nvSpPr>
        <p:spPr bwMode="auto">
          <a:xfrm>
            <a:off x="517978" y="4104677"/>
            <a:ext cx="309563" cy="330200"/>
          </a:xfrm>
          <a:custGeom>
            <a:avLst/>
            <a:gdLst>
              <a:gd name="T0" fmla="+- 0 1553 1310"/>
              <a:gd name="T1" fmla="*/ T0 w 487"/>
              <a:gd name="T2" fmla="+- 0 734 734"/>
              <a:gd name="T3" fmla="*/ 734 h 521"/>
              <a:gd name="T4" fmla="+- 0 1310 1310"/>
              <a:gd name="T5" fmla="*/ T4 w 487"/>
              <a:gd name="T6" fmla="+- 0 734 734"/>
              <a:gd name="T7" fmla="*/ 734 h 521"/>
              <a:gd name="T8" fmla="+- 0 1553 1310"/>
              <a:gd name="T9" fmla="*/ T8 w 487"/>
              <a:gd name="T10" fmla="+- 0 994 734"/>
              <a:gd name="T11" fmla="*/ 994 h 521"/>
              <a:gd name="T12" fmla="+- 0 1310 1310"/>
              <a:gd name="T13" fmla="*/ T12 w 487"/>
              <a:gd name="T14" fmla="+- 0 1255 734"/>
              <a:gd name="T15" fmla="*/ 1255 h 521"/>
              <a:gd name="T16" fmla="+- 0 1553 1310"/>
              <a:gd name="T17" fmla="*/ T16 w 487"/>
              <a:gd name="T18" fmla="+- 0 1255 734"/>
              <a:gd name="T19" fmla="*/ 1255 h 521"/>
              <a:gd name="T20" fmla="+- 0 1796 1310"/>
              <a:gd name="T21" fmla="*/ T20 w 487"/>
              <a:gd name="T22" fmla="+- 0 994 734"/>
              <a:gd name="T23" fmla="*/ 994 h 521"/>
              <a:gd name="T24" fmla="+- 0 1553 1310"/>
              <a:gd name="T25" fmla="*/ T24 w 487"/>
              <a:gd name="T26" fmla="+- 0 734 734"/>
              <a:gd name="T27" fmla="*/ 734 h 52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87" h="521">
                <a:moveTo>
                  <a:pt x="243" y="0"/>
                </a:moveTo>
                <a:lnTo>
                  <a:pt x="0" y="0"/>
                </a:lnTo>
                <a:lnTo>
                  <a:pt x="243" y="260"/>
                </a:lnTo>
                <a:lnTo>
                  <a:pt x="0" y="521"/>
                </a:lnTo>
                <a:lnTo>
                  <a:pt x="243" y="521"/>
                </a:lnTo>
                <a:lnTo>
                  <a:pt x="486" y="260"/>
                </a:lnTo>
                <a:lnTo>
                  <a:pt x="24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4FC38-8EAE-4BF4-879A-FC1A2069A53F}"/>
              </a:ext>
            </a:extLst>
          </p:cNvPr>
          <p:cNvSpPr txBox="1"/>
          <p:nvPr/>
        </p:nvSpPr>
        <p:spPr>
          <a:xfrm flipH="1">
            <a:off x="906800" y="3262101"/>
            <a:ext cx="10651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Рынок</a:t>
            </a:r>
          </a:p>
        </p:txBody>
      </p:sp>
      <p:sp>
        <p:nvSpPr>
          <p:cNvPr id="19" name="docshape4">
            <a:extLst>
              <a:ext uri="{FF2B5EF4-FFF2-40B4-BE49-F238E27FC236}">
                <a16:creationId xmlns:a16="http://schemas.microsoft.com/office/drawing/2014/main" id="{F774075A-F8FA-471F-A39A-CEC587604AAB}"/>
              </a:ext>
            </a:extLst>
          </p:cNvPr>
          <p:cNvSpPr>
            <a:spLocks/>
          </p:cNvSpPr>
          <p:nvPr/>
        </p:nvSpPr>
        <p:spPr bwMode="auto">
          <a:xfrm>
            <a:off x="517977" y="4788038"/>
            <a:ext cx="309563" cy="330200"/>
          </a:xfrm>
          <a:custGeom>
            <a:avLst/>
            <a:gdLst>
              <a:gd name="T0" fmla="+- 0 1553 1310"/>
              <a:gd name="T1" fmla="*/ T0 w 487"/>
              <a:gd name="T2" fmla="+- 0 734 734"/>
              <a:gd name="T3" fmla="*/ 734 h 521"/>
              <a:gd name="T4" fmla="+- 0 1310 1310"/>
              <a:gd name="T5" fmla="*/ T4 w 487"/>
              <a:gd name="T6" fmla="+- 0 734 734"/>
              <a:gd name="T7" fmla="*/ 734 h 521"/>
              <a:gd name="T8" fmla="+- 0 1553 1310"/>
              <a:gd name="T9" fmla="*/ T8 w 487"/>
              <a:gd name="T10" fmla="+- 0 994 734"/>
              <a:gd name="T11" fmla="*/ 994 h 521"/>
              <a:gd name="T12" fmla="+- 0 1310 1310"/>
              <a:gd name="T13" fmla="*/ T12 w 487"/>
              <a:gd name="T14" fmla="+- 0 1255 734"/>
              <a:gd name="T15" fmla="*/ 1255 h 521"/>
              <a:gd name="T16" fmla="+- 0 1553 1310"/>
              <a:gd name="T17" fmla="*/ T16 w 487"/>
              <a:gd name="T18" fmla="+- 0 1255 734"/>
              <a:gd name="T19" fmla="*/ 1255 h 521"/>
              <a:gd name="T20" fmla="+- 0 1796 1310"/>
              <a:gd name="T21" fmla="*/ T20 w 487"/>
              <a:gd name="T22" fmla="+- 0 994 734"/>
              <a:gd name="T23" fmla="*/ 994 h 521"/>
              <a:gd name="T24" fmla="+- 0 1553 1310"/>
              <a:gd name="T25" fmla="*/ T24 w 487"/>
              <a:gd name="T26" fmla="+- 0 734 734"/>
              <a:gd name="T27" fmla="*/ 734 h 52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87" h="521">
                <a:moveTo>
                  <a:pt x="243" y="0"/>
                </a:moveTo>
                <a:lnTo>
                  <a:pt x="0" y="0"/>
                </a:lnTo>
                <a:lnTo>
                  <a:pt x="243" y="260"/>
                </a:lnTo>
                <a:lnTo>
                  <a:pt x="0" y="521"/>
                </a:lnTo>
                <a:lnTo>
                  <a:pt x="243" y="521"/>
                </a:lnTo>
                <a:lnTo>
                  <a:pt x="486" y="260"/>
                </a:lnTo>
                <a:lnTo>
                  <a:pt x="24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42283-D013-40D2-B7B7-A26C65206ED6}"/>
              </a:ext>
            </a:extLst>
          </p:cNvPr>
          <p:cNvSpPr txBox="1"/>
          <p:nvPr/>
        </p:nvSpPr>
        <p:spPr>
          <a:xfrm flipH="1">
            <a:off x="906800" y="4676762"/>
            <a:ext cx="10651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Бизнес-модель</a:t>
            </a:r>
          </a:p>
        </p:txBody>
      </p:sp>
      <p:sp>
        <p:nvSpPr>
          <p:cNvPr id="21" name="docshape4">
            <a:extLst>
              <a:ext uri="{FF2B5EF4-FFF2-40B4-BE49-F238E27FC236}">
                <a16:creationId xmlns:a16="http://schemas.microsoft.com/office/drawing/2014/main" id="{B4D2DD3E-57A9-4847-8140-057D96313EF3}"/>
              </a:ext>
            </a:extLst>
          </p:cNvPr>
          <p:cNvSpPr>
            <a:spLocks/>
          </p:cNvSpPr>
          <p:nvPr/>
        </p:nvSpPr>
        <p:spPr bwMode="auto">
          <a:xfrm>
            <a:off x="517976" y="5468199"/>
            <a:ext cx="309563" cy="330200"/>
          </a:xfrm>
          <a:custGeom>
            <a:avLst/>
            <a:gdLst>
              <a:gd name="T0" fmla="+- 0 1553 1310"/>
              <a:gd name="T1" fmla="*/ T0 w 487"/>
              <a:gd name="T2" fmla="+- 0 734 734"/>
              <a:gd name="T3" fmla="*/ 734 h 521"/>
              <a:gd name="T4" fmla="+- 0 1310 1310"/>
              <a:gd name="T5" fmla="*/ T4 w 487"/>
              <a:gd name="T6" fmla="+- 0 734 734"/>
              <a:gd name="T7" fmla="*/ 734 h 521"/>
              <a:gd name="T8" fmla="+- 0 1553 1310"/>
              <a:gd name="T9" fmla="*/ T8 w 487"/>
              <a:gd name="T10" fmla="+- 0 994 734"/>
              <a:gd name="T11" fmla="*/ 994 h 521"/>
              <a:gd name="T12" fmla="+- 0 1310 1310"/>
              <a:gd name="T13" fmla="*/ T12 w 487"/>
              <a:gd name="T14" fmla="+- 0 1255 734"/>
              <a:gd name="T15" fmla="*/ 1255 h 521"/>
              <a:gd name="T16" fmla="+- 0 1553 1310"/>
              <a:gd name="T17" fmla="*/ T16 w 487"/>
              <a:gd name="T18" fmla="+- 0 1255 734"/>
              <a:gd name="T19" fmla="*/ 1255 h 521"/>
              <a:gd name="T20" fmla="+- 0 1796 1310"/>
              <a:gd name="T21" fmla="*/ T20 w 487"/>
              <a:gd name="T22" fmla="+- 0 994 734"/>
              <a:gd name="T23" fmla="*/ 994 h 521"/>
              <a:gd name="T24" fmla="+- 0 1553 1310"/>
              <a:gd name="T25" fmla="*/ T24 w 487"/>
              <a:gd name="T26" fmla="+- 0 734 734"/>
              <a:gd name="T27" fmla="*/ 734 h 52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87" h="521">
                <a:moveTo>
                  <a:pt x="243" y="0"/>
                </a:moveTo>
                <a:lnTo>
                  <a:pt x="0" y="0"/>
                </a:lnTo>
                <a:lnTo>
                  <a:pt x="243" y="260"/>
                </a:lnTo>
                <a:lnTo>
                  <a:pt x="0" y="521"/>
                </a:lnTo>
                <a:lnTo>
                  <a:pt x="243" y="521"/>
                </a:lnTo>
                <a:lnTo>
                  <a:pt x="486" y="260"/>
                </a:lnTo>
                <a:lnTo>
                  <a:pt x="24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2921B3-3B8B-4E71-BEB3-38173CF284AE}"/>
              </a:ext>
            </a:extLst>
          </p:cNvPr>
          <p:cNvSpPr txBox="1"/>
          <p:nvPr/>
        </p:nvSpPr>
        <p:spPr>
          <a:xfrm flipH="1">
            <a:off x="906800" y="5369833"/>
            <a:ext cx="10651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Стратегия развития</a:t>
            </a:r>
          </a:p>
        </p:txBody>
      </p:sp>
      <p:grpSp>
        <p:nvGrpSpPr>
          <p:cNvPr id="23" name="docshapegroup4">
            <a:extLst>
              <a:ext uri="{FF2B5EF4-FFF2-40B4-BE49-F238E27FC236}">
                <a16:creationId xmlns:a16="http://schemas.microsoft.com/office/drawing/2014/main" id="{17F6F4B4-000E-4A7D-9C63-71B7FA7B693F}"/>
              </a:ext>
            </a:extLst>
          </p:cNvPr>
          <p:cNvGrpSpPr>
            <a:grpSpLocks/>
          </p:cNvGrpSpPr>
          <p:nvPr/>
        </p:nvGrpSpPr>
        <p:grpSpPr bwMode="auto">
          <a:xfrm>
            <a:off x="5853829" y="2648890"/>
            <a:ext cx="6338171" cy="1681635"/>
            <a:chOff x="0" y="-2805"/>
            <a:chExt cx="14400" cy="2840"/>
          </a:xfrm>
        </p:grpSpPr>
        <p:pic>
          <p:nvPicPr>
            <p:cNvPr id="24" name="docshape5" descr="ИТМО Xайпарк» и город-спутник Южный объединит тематический парк">
              <a:extLst>
                <a:ext uri="{FF2B5EF4-FFF2-40B4-BE49-F238E27FC236}">
                  <a16:creationId xmlns:a16="http://schemas.microsoft.com/office/drawing/2014/main" id="{C97DBB89-859B-4F94-BA62-BAED5C0BB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" y="-2805"/>
              <a:ext cx="6048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docshape6" descr="ВШМ СПбГУ: «Михайловская дача» — университетский кампус мирового уровня в  Санкт-Петербурге">
              <a:extLst>
                <a:ext uri="{FF2B5EF4-FFF2-40B4-BE49-F238E27FC236}">
                  <a16:creationId xmlns:a16="http://schemas.microsoft.com/office/drawing/2014/main" id="{4071891D-36AC-4691-AFE1-43243BC30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805"/>
              <a:ext cx="4932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docshape7" descr="Второй кампус Университета ИТМО, город-спутник Южный, Санкт-Петербург">
              <a:extLst>
                <a:ext uri="{FF2B5EF4-FFF2-40B4-BE49-F238E27FC236}">
                  <a16:creationId xmlns:a16="http://schemas.microsoft.com/office/drawing/2014/main" id="{57F7331A-6A7D-42D9-82C6-B77C319FC6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5" y="-2800"/>
              <a:ext cx="4265" cy="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image55.jpeg" descr="Изображение выглядит как трава, небо, внешний, поле  Автоматически созданное описание">
            <a:extLst>
              <a:ext uri="{FF2B5EF4-FFF2-40B4-BE49-F238E27FC236}">
                <a16:creationId xmlns:a16="http://schemas.microsoft.com/office/drawing/2014/main" id="{B2FFA654-916A-4BFA-81AB-8272F97A478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3829" y="4292218"/>
            <a:ext cx="3611245" cy="1600835"/>
          </a:xfrm>
          <a:prstGeom prst="rect">
            <a:avLst/>
          </a:prstGeom>
        </p:spPr>
      </p:pic>
      <p:pic>
        <p:nvPicPr>
          <p:cNvPr id="28" name="image54.jpeg">
            <a:extLst>
              <a:ext uri="{FF2B5EF4-FFF2-40B4-BE49-F238E27FC236}">
                <a16:creationId xmlns:a16="http://schemas.microsoft.com/office/drawing/2014/main" id="{CC6D0DFB-8D06-48B7-8030-0CC8E1E51BB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10040" y="4289435"/>
            <a:ext cx="2981960" cy="1609090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1F34434E-8CCA-463D-A207-4B08CB93DE14}"/>
              </a:ext>
            </a:extLst>
          </p:cNvPr>
          <p:cNvCxnSpPr>
            <a:cxnSpLocks/>
          </p:cNvCxnSpPr>
          <p:nvPr/>
        </p:nvCxnSpPr>
        <p:spPr>
          <a:xfrm flipV="1">
            <a:off x="5853829" y="2630720"/>
            <a:ext cx="6338171" cy="181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94EF27E-73C8-450E-B910-EAD45487091C}"/>
              </a:ext>
            </a:extLst>
          </p:cNvPr>
          <p:cNvCxnSpPr>
            <a:cxnSpLocks/>
          </p:cNvCxnSpPr>
          <p:nvPr/>
        </p:nvCxnSpPr>
        <p:spPr>
          <a:xfrm>
            <a:off x="5853829" y="5894257"/>
            <a:ext cx="6338170" cy="70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48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CC73C5-EC1E-AA4C-D17F-8276F7462C0F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Проблематика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09B28D-9A07-4896-8A98-B5ED328D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3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7109C8-1532-4633-B46E-D9DF01F73E46}"/>
              </a:ext>
            </a:extLst>
          </p:cNvPr>
          <p:cNvSpPr txBox="1"/>
          <p:nvPr/>
        </p:nvSpPr>
        <p:spPr>
          <a:xfrm flipH="1">
            <a:off x="489873" y="1656788"/>
            <a:ext cx="6988470" cy="42165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1.Недостаток современных технических решений в области безопасности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учебной деятельности 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2.Устаревший способ к доступу в аудитории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3.Непродуманность использования программного комплекса в учебном процессе </a:t>
            </a:r>
          </a:p>
          <a:p>
            <a:endParaRPr 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DAD559-47DB-4BDE-AD17-C91AF15C0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629" y="3298288"/>
            <a:ext cx="4513306" cy="35597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6B2ED4C-D5D0-4B21-8067-276F1DB57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37" y="1566467"/>
            <a:ext cx="3589263" cy="186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7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Решение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5A6660CA-AC7D-42B6-96A7-0E64C75B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4</a:t>
            </a:fld>
            <a:endParaRPr lang="ru-RU" dirty="0"/>
          </a:p>
        </p:txBody>
      </p:sp>
      <p:grpSp>
        <p:nvGrpSpPr>
          <p:cNvPr id="9" name="docshapegroup116">
            <a:extLst>
              <a:ext uri="{FF2B5EF4-FFF2-40B4-BE49-F238E27FC236}">
                <a16:creationId xmlns:a16="http://schemas.microsoft.com/office/drawing/2014/main" id="{896A7E61-EFAC-4160-8BF9-F48F8E0E9CEB}"/>
              </a:ext>
            </a:extLst>
          </p:cNvPr>
          <p:cNvGrpSpPr>
            <a:grpSpLocks/>
          </p:cNvGrpSpPr>
          <p:nvPr/>
        </p:nvGrpSpPr>
        <p:grpSpPr bwMode="auto">
          <a:xfrm>
            <a:off x="4299030" y="1669399"/>
            <a:ext cx="7502525" cy="4321490"/>
            <a:chOff x="5822" y="-594"/>
            <a:chExt cx="11815" cy="6804"/>
          </a:xfrm>
        </p:grpSpPr>
        <p:sp>
          <p:nvSpPr>
            <p:cNvPr id="10" name="docshape117">
              <a:extLst>
                <a:ext uri="{FF2B5EF4-FFF2-40B4-BE49-F238E27FC236}">
                  <a16:creationId xmlns:a16="http://schemas.microsoft.com/office/drawing/2014/main" id="{3242BAFF-CD72-4B13-8276-850B4D5EA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1" y="-594"/>
              <a:ext cx="29" cy="6804"/>
            </a:xfrm>
            <a:prstGeom prst="rect">
              <a:avLst/>
            </a:prstGeom>
            <a:solidFill>
              <a:srgbClr val="C55A1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docshape118">
              <a:extLst>
                <a:ext uri="{FF2B5EF4-FFF2-40B4-BE49-F238E27FC236}">
                  <a16:creationId xmlns:a16="http://schemas.microsoft.com/office/drawing/2014/main" id="{BB6F262D-46ED-49C1-8E4F-C0D8A1DD4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" y="-262"/>
              <a:ext cx="10870" cy="1344"/>
            </a:xfrm>
            <a:custGeom>
              <a:avLst/>
              <a:gdLst>
                <a:gd name="T0" fmla="+- 0 16020 5822"/>
                <a:gd name="T1" fmla="*/ T0 w 10870"/>
                <a:gd name="T2" fmla="+- 0 -253 -253"/>
                <a:gd name="T3" fmla="*/ -253 h 1344"/>
                <a:gd name="T4" fmla="+- 0 5822 5822"/>
                <a:gd name="T5" fmla="*/ T4 w 10870"/>
                <a:gd name="T6" fmla="+- 0 -253 -253"/>
                <a:gd name="T7" fmla="*/ -253 h 1344"/>
                <a:gd name="T8" fmla="+- 0 5822 5822"/>
                <a:gd name="T9" fmla="*/ T8 w 10870"/>
                <a:gd name="T10" fmla="+- 0 1090 -253"/>
                <a:gd name="T11" fmla="*/ 1090 h 1344"/>
                <a:gd name="T12" fmla="+- 0 16020 5822"/>
                <a:gd name="T13" fmla="*/ T12 w 10870"/>
                <a:gd name="T14" fmla="+- 0 1090 -253"/>
                <a:gd name="T15" fmla="*/ 1090 h 1344"/>
                <a:gd name="T16" fmla="+- 0 16692 5822"/>
                <a:gd name="T17" fmla="*/ T16 w 10870"/>
                <a:gd name="T18" fmla="+- 0 419 -253"/>
                <a:gd name="T19" fmla="*/ 419 h 1344"/>
                <a:gd name="T20" fmla="+- 0 16020 5822"/>
                <a:gd name="T21" fmla="*/ T20 w 10870"/>
                <a:gd name="T22" fmla="+- 0 -253 -253"/>
                <a:gd name="T23" fmla="*/ -253 h 13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0870" h="1344">
                  <a:moveTo>
                    <a:pt x="10198" y="0"/>
                  </a:moveTo>
                  <a:lnTo>
                    <a:pt x="0" y="0"/>
                  </a:lnTo>
                  <a:lnTo>
                    <a:pt x="0" y="1343"/>
                  </a:lnTo>
                  <a:lnTo>
                    <a:pt x="10198" y="1343"/>
                  </a:lnTo>
                  <a:lnTo>
                    <a:pt x="10870" y="672"/>
                  </a:lnTo>
                  <a:lnTo>
                    <a:pt x="1019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/>
                <a:t>Камеры с функцией биометрии (распознавание лиц)</a:t>
              </a:r>
            </a:p>
          </p:txBody>
        </p:sp>
        <p:sp>
          <p:nvSpPr>
            <p:cNvPr id="19" name="docshape119">
              <a:extLst>
                <a:ext uri="{FF2B5EF4-FFF2-40B4-BE49-F238E27FC236}">
                  <a16:creationId xmlns:a16="http://schemas.microsoft.com/office/drawing/2014/main" id="{A6EEC77C-6539-4630-829A-C9D8BAE00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" y="-253"/>
              <a:ext cx="10870" cy="1344"/>
            </a:xfrm>
            <a:custGeom>
              <a:avLst/>
              <a:gdLst>
                <a:gd name="T0" fmla="+- 0 5822 5822"/>
                <a:gd name="T1" fmla="*/ T0 w 10870"/>
                <a:gd name="T2" fmla="+- 0 -253 -253"/>
                <a:gd name="T3" fmla="*/ -253 h 1344"/>
                <a:gd name="T4" fmla="+- 0 16020 5822"/>
                <a:gd name="T5" fmla="*/ T4 w 10870"/>
                <a:gd name="T6" fmla="+- 0 -253 -253"/>
                <a:gd name="T7" fmla="*/ -253 h 1344"/>
                <a:gd name="T8" fmla="+- 0 16692 5822"/>
                <a:gd name="T9" fmla="*/ T8 w 10870"/>
                <a:gd name="T10" fmla="+- 0 419 -253"/>
                <a:gd name="T11" fmla="*/ 419 h 1344"/>
                <a:gd name="T12" fmla="+- 0 16020 5822"/>
                <a:gd name="T13" fmla="*/ T12 w 10870"/>
                <a:gd name="T14" fmla="+- 0 1090 -253"/>
                <a:gd name="T15" fmla="*/ 1090 h 1344"/>
                <a:gd name="T16" fmla="+- 0 5822 5822"/>
                <a:gd name="T17" fmla="*/ T16 w 10870"/>
                <a:gd name="T18" fmla="+- 0 1090 -253"/>
                <a:gd name="T19" fmla="*/ 1090 h 1344"/>
                <a:gd name="T20" fmla="+- 0 5822 5822"/>
                <a:gd name="T21" fmla="*/ T20 w 10870"/>
                <a:gd name="T22" fmla="+- 0 -253 -253"/>
                <a:gd name="T23" fmla="*/ -253 h 13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0870" h="1344">
                  <a:moveTo>
                    <a:pt x="0" y="0"/>
                  </a:moveTo>
                  <a:lnTo>
                    <a:pt x="10198" y="0"/>
                  </a:lnTo>
                  <a:lnTo>
                    <a:pt x="10870" y="672"/>
                  </a:lnTo>
                  <a:lnTo>
                    <a:pt x="10198" y="1343"/>
                  </a:lnTo>
                  <a:lnTo>
                    <a:pt x="0" y="134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docshape120">
              <a:extLst>
                <a:ext uri="{FF2B5EF4-FFF2-40B4-BE49-F238E27FC236}">
                  <a16:creationId xmlns:a16="http://schemas.microsoft.com/office/drawing/2014/main" id="{1AEC9E68-78B6-48F7-9ACE-F0F6234D5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" y="1326"/>
              <a:ext cx="10870" cy="1344"/>
            </a:xfrm>
            <a:custGeom>
              <a:avLst/>
              <a:gdLst>
                <a:gd name="T0" fmla="+- 0 16020 5822"/>
                <a:gd name="T1" fmla="*/ T0 w 10870"/>
                <a:gd name="T2" fmla="+- 0 1327 1327"/>
                <a:gd name="T3" fmla="*/ 1327 h 1344"/>
                <a:gd name="T4" fmla="+- 0 5822 5822"/>
                <a:gd name="T5" fmla="*/ T4 w 10870"/>
                <a:gd name="T6" fmla="+- 0 1327 1327"/>
                <a:gd name="T7" fmla="*/ 1327 h 1344"/>
                <a:gd name="T8" fmla="+- 0 5822 5822"/>
                <a:gd name="T9" fmla="*/ T8 w 10870"/>
                <a:gd name="T10" fmla="+- 0 2670 1327"/>
                <a:gd name="T11" fmla="*/ 2670 h 1344"/>
                <a:gd name="T12" fmla="+- 0 16020 5822"/>
                <a:gd name="T13" fmla="*/ T12 w 10870"/>
                <a:gd name="T14" fmla="+- 0 2670 1327"/>
                <a:gd name="T15" fmla="*/ 2670 h 1344"/>
                <a:gd name="T16" fmla="+- 0 16692 5822"/>
                <a:gd name="T17" fmla="*/ T16 w 10870"/>
                <a:gd name="T18" fmla="+- 0 1998 1327"/>
                <a:gd name="T19" fmla="*/ 1998 h 1344"/>
                <a:gd name="T20" fmla="+- 0 16020 5822"/>
                <a:gd name="T21" fmla="*/ T20 w 10870"/>
                <a:gd name="T22" fmla="+- 0 1327 1327"/>
                <a:gd name="T23" fmla="*/ 1327 h 13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0870" h="1344">
                  <a:moveTo>
                    <a:pt x="10198" y="0"/>
                  </a:moveTo>
                  <a:lnTo>
                    <a:pt x="0" y="0"/>
                  </a:lnTo>
                  <a:lnTo>
                    <a:pt x="0" y="1343"/>
                  </a:lnTo>
                  <a:lnTo>
                    <a:pt x="10198" y="1343"/>
                  </a:lnTo>
                  <a:lnTo>
                    <a:pt x="10870" y="671"/>
                  </a:lnTo>
                  <a:lnTo>
                    <a:pt x="1019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/>
                <a:t>Умные двери с </a:t>
              </a:r>
              <a:r>
                <a:rPr lang="en-US" spc="50" dirty="0">
                  <a:ln w="9525" cmpd="sng">
                    <a:noFill/>
                    <a:prstDash val="solid"/>
                  </a:ln>
                  <a:effectLst>
                    <a:glow rad="127000">
                      <a:schemeClr val="bg1"/>
                    </a:glow>
                  </a:effectLst>
                </a:rPr>
                <a:t>RFDI-</a:t>
              </a:r>
              <a:r>
                <a:rPr lang="ru-RU" spc="50" dirty="0">
                  <a:ln w="9525" cmpd="sng">
                    <a:noFill/>
                    <a:prstDash val="solid"/>
                  </a:ln>
                  <a:effectLst>
                    <a:glow rad="127000">
                      <a:schemeClr val="bg1"/>
                    </a:glow>
                  </a:effectLst>
                </a:rPr>
                <a:t>замками</a:t>
              </a:r>
              <a:endParaRPr lang="ru-RU" dirty="0"/>
            </a:p>
          </p:txBody>
        </p:sp>
        <p:sp>
          <p:nvSpPr>
            <p:cNvPr id="21" name="docshape121">
              <a:extLst>
                <a:ext uri="{FF2B5EF4-FFF2-40B4-BE49-F238E27FC236}">
                  <a16:creationId xmlns:a16="http://schemas.microsoft.com/office/drawing/2014/main" id="{4F5B10D4-A78F-40A0-BF81-88D086F13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" y="1326"/>
              <a:ext cx="10870" cy="1344"/>
            </a:xfrm>
            <a:custGeom>
              <a:avLst/>
              <a:gdLst>
                <a:gd name="T0" fmla="+- 0 5822 5822"/>
                <a:gd name="T1" fmla="*/ T0 w 10870"/>
                <a:gd name="T2" fmla="+- 0 1327 1327"/>
                <a:gd name="T3" fmla="*/ 1327 h 1344"/>
                <a:gd name="T4" fmla="+- 0 16020 5822"/>
                <a:gd name="T5" fmla="*/ T4 w 10870"/>
                <a:gd name="T6" fmla="+- 0 1327 1327"/>
                <a:gd name="T7" fmla="*/ 1327 h 1344"/>
                <a:gd name="T8" fmla="+- 0 16692 5822"/>
                <a:gd name="T9" fmla="*/ T8 w 10870"/>
                <a:gd name="T10" fmla="+- 0 1998 1327"/>
                <a:gd name="T11" fmla="*/ 1998 h 1344"/>
                <a:gd name="T12" fmla="+- 0 16020 5822"/>
                <a:gd name="T13" fmla="*/ T12 w 10870"/>
                <a:gd name="T14" fmla="+- 0 2670 1327"/>
                <a:gd name="T15" fmla="*/ 2670 h 1344"/>
                <a:gd name="T16" fmla="+- 0 5822 5822"/>
                <a:gd name="T17" fmla="*/ T16 w 10870"/>
                <a:gd name="T18" fmla="+- 0 2670 1327"/>
                <a:gd name="T19" fmla="*/ 2670 h 1344"/>
                <a:gd name="T20" fmla="+- 0 5822 5822"/>
                <a:gd name="T21" fmla="*/ T20 w 10870"/>
                <a:gd name="T22" fmla="+- 0 1327 1327"/>
                <a:gd name="T23" fmla="*/ 1327 h 13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0870" h="1344">
                  <a:moveTo>
                    <a:pt x="0" y="0"/>
                  </a:moveTo>
                  <a:lnTo>
                    <a:pt x="10198" y="0"/>
                  </a:lnTo>
                  <a:lnTo>
                    <a:pt x="10870" y="671"/>
                  </a:lnTo>
                  <a:lnTo>
                    <a:pt x="10198" y="1343"/>
                  </a:lnTo>
                  <a:lnTo>
                    <a:pt x="0" y="134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22" name="docshape122">
              <a:extLst>
                <a:ext uri="{FF2B5EF4-FFF2-40B4-BE49-F238E27FC236}">
                  <a16:creationId xmlns:a16="http://schemas.microsoft.com/office/drawing/2014/main" id="{A45A6923-6958-4E92-A21A-19CAF0599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" y="2906"/>
              <a:ext cx="10870" cy="1344"/>
            </a:xfrm>
            <a:custGeom>
              <a:avLst/>
              <a:gdLst>
                <a:gd name="T0" fmla="+- 0 16020 5822"/>
                <a:gd name="T1" fmla="*/ T0 w 10870"/>
                <a:gd name="T2" fmla="+- 0 2907 2907"/>
                <a:gd name="T3" fmla="*/ 2907 h 1344"/>
                <a:gd name="T4" fmla="+- 0 5822 5822"/>
                <a:gd name="T5" fmla="*/ T4 w 10870"/>
                <a:gd name="T6" fmla="+- 0 2907 2907"/>
                <a:gd name="T7" fmla="*/ 2907 h 1344"/>
                <a:gd name="T8" fmla="+- 0 5822 5822"/>
                <a:gd name="T9" fmla="*/ T8 w 10870"/>
                <a:gd name="T10" fmla="+- 0 4250 2907"/>
                <a:gd name="T11" fmla="*/ 4250 h 1344"/>
                <a:gd name="T12" fmla="+- 0 16020 5822"/>
                <a:gd name="T13" fmla="*/ T12 w 10870"/>
                <a:gd name="T14" fmla="+- 0 4250 2907"/>
                <a:gd name="T15" fmla="*/ 4250 h 1344"/>
                <a:gd name="T16" fmla="+- 0 16692 5822"/>
                <a:gd name="T17" fmla="*/ T16 w 10870"/>
                <a:gd name="T18" fmla="+- 0 3578 2907"/>
                <a:gd name="T19" fmla="*/ 3578 h 1344"/>
                <a:gd name="T20" fmla="+- 0 16020 5822"/>
                <a:gd name="T21" fmla="*/ T20 w 10870"/>
                <a:gd name="T22" fmla="+- 0 2907 2907"/>
                <a:gd name="T23" fmla="*/ 2907 h 13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0870" h="1344">
                  <a:moveTo>
                    <a:pt x="10198" y="0"/>
                  </a:moveTo>
                  <a:lnTo>
                    <a:pt x="0" y="0"/>
                  </a:lnTo>
                  <a:lnTo>
                    <a:pt x="0" y="1343"/>
                  </a:lnTo>
                  <a:lnTo>
                    <a:pt x="10198" y="1343"/>
                  </a:lnTo>
                  <a:lnTo>
                    <a:pt x="10870" y="671"/>
                  </a:lnTo>
                  <a:lnTo>
                    <a:pt x="1019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/>
                <a:t>Программное обеспечение для взаимодействие с аппаратными решениями в аудиториях</a:t>
              </a:r>
            </a:p>
          </p:txBody>
        </p:sp>
        <p:sp>
          <p:nvSpPr>
            <p:cNvPr id="23" name="docshape123">
              <a:extLst>
                <a:ext uri="{FF2B5EF4-FFF2-40B4-BE49-F238E27FC236}">
                  <a16:creationId xmlns:a16="http://schemas.microsoft.com/office/drawing/2014/main" id="{C70B2404-9D72-4A94-9E89-F369C9021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" y="2906"/>
              <a:ext cx="10870" cy="1344"/>
            </a:xfrm>
            <a:custGeom>
              <a:avLst/>
              <a:gdLst>
                <a:gd name="T0" fmla="+- 0 5822 5822"/>
                <a:gd name="T1" fmla="*/ T0 w 10870"/>
                <a:gd name="T2" fmla="+- 0 2907 2907"/>
                <a:gd name="T3" fmla="*/ 2907 h 1344"/>
                <a:gd name="T4" fmla="+- 0 16020 5822"/>
                <a:gd name="T5" fmla="*/ T4 w 10870"/>
                <a:gd name="T6" fmla="+- 0 2907 2907"/>
                <a:gd name="T7" fmla="*/ 2907 h 1344"/>
                <a:gd name="T8" fmla="+- 0 16692 5822"/>
                <a:gd name="T9" fmla="*/ T8 w 10870"/>
                <a:gd name="T10" fmla="+- 0 3578 2907"/>
                <a:gd name="T11" fmla="*/ 3578 h 1344"/>
                <a:gd name="T12" fmla="+- 0 16020 5822"/>
                <a:gd name="T13" fmla="*/ T12 w 10870"/>
                <a:gd name="T14" fmla="+- 0 4250 2907"/>
                <a:gd name="T15" fmla="*/ 4250 h 1344"/>
                <a:gd name="T16" fmla="+- 0 5822 5822"/>
                <a:gd name="T17" fmla="*/ T16 w 10870"/>
                <a:gd name="T18" fmla="+- 0 4250 2907"/>
                <a:gd name="T19" fmla="*/ 4250 h 1344"/>
                <a:gd name="T20" fmla="+- 0 5822 5822"/>
                <a:gd name="T21" fmla="*/ T20 w 10870"/>
                <a:gd name="T22" fmla="+- 0 2907 2907"/>
                <a:gd name="T23" fmla="*/ 2907 h 13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0870" h="1344">
                  <a:moveTo>
                    <a:pt x="0" y="0"/>
                  </a:moveTo>
                  <a:lnTo>
                    <a:pt x="10198" y="0"/>
                  </a:lnTo>
                  <a:lnTo>
                    <a:pt x="10870" y="671"/>
                  </a:lnTo>
                  <a:lnTo>
                    <a:pt x="10198" y="1343"/>
                  </a:lnTo>
                  <a:lnTo>
                    <a:pt x="0" y="134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docshape124">
              <a:extLst>
                <a:ext uri="{FF2B5EF4-FFF2-40B4-BE49-F238E27FC236}">
                  <a16:creationId xmlns:a16="http://schemas.microsoft.com/office/drawing/2014/main" id="{DB97690A-D59D-4DAC-85C4-D4B25A852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" y="4563"/>
              <a:ext cx="11815" cy="1647"/>
            </a:xfrm>
            <a:custGeom>
              <a:avLst/>
              <a:gdLst>
                <a:gd name="T0" fmla="+- 0 16813 5822"/>
                <a:gd name="T1" fmla="*/ T0 w 11815"/>
                <a:gd name="T2" fmla="+- 0 4563 4563"/>
                <a:gd name="T3" fmla="*/ 4563 h 1647"/>
                <a:gd name="T4" fmla="+- 0 5822 5822"/>
                <a:gd name="T5" fmla="*/ T4 w 11815"/>
                <a:gd name="T6" fmla="+- 0 4563 4563"/>
                <a:gd name="T7" fmla="*/ 4563 h 1647"/>
                <a:gd name="T8" fmla="+- 0 5822 5822"/>
                <a:gd name="T9" fmla="*/ T8 w 11815"/>
                <a:gd name="T10" fmla="+- 0 6210 4563"/>
                <a:gd name="T11" fmla="*/ 6210 h 1647"/>
                <a:gd name="T12" fmla="+- 0 16813 5822"/>
                <a:gd name="T13" fmla="*/ T12 w 11815"/>
                <a:gd name="T14" fmla="+- 0 6210 4563"/>
                <a:gd name="T15" fmla="*/ 6210 h 1647"/>
                <a:gd name="T16" fmla="+- 0 17636 5822"/>
                <a:gd name="T17" fmla="*/ T16 w 11815"/>
                <a:gd name="T18" fmla="+- 0 5386 4563"/>
                <a:gd name="T19" fmla="*/ 5386 h 1647"/>
                <a:gd name="T20" fmla="+- 0 16813 5822"/>
                <a:gd name="T21" fmla="*/ T20 w 11815"/>
                <a:gd name="T22" fmla="+- 0 4563 4563"/>
                <a:gd name="T23" fmla="*/ 4563 h 16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1815" h="1647">
                  <a:moveTo>
                    <a:pt x="10991" y="0"/>
                  </a:moveTo>
                  <a:lnTo>
                    <a:pt x="0" y="0"/>
                  </a:lnTo>
                  <a:lnTo>
                    <a:pt x="0" y="1647"/>
                  </a:lnTo>
                  <a:lnTo>
                    <a:pt x="10991" y="1647"/>
                  </a:lnTo>
                  <a:lnTo>
                    <a:pt x="11814" y="823"/>
                  </a:lnTo>
                  <a:lnTo>
                    <a:pt x="1099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/>
                <a:t>Умное освещение</a:t>
              </a:r>
              <a:r>
                <a:rPr lang="en-US" dirty="0"/>
                <a:t>,</a:t>
              </a:r>
              <a:r>
                <a:rPr lang="ru-RU" dirty="0"/>
                <a:t> системы защиты на окна</a:t>
              </a:r>
              <a:r>
                <a:rPr lang="en-US" dirty="0"/>
                <a:t>,</a:t>
              </a:r>
              <a:r>
                <a:rPr lang="ru-RU" dirty="0"/>
                <a:t> модернизированная   система пожарных датчиков</a:t>
              </a:r>
            </a:p>
          </p:txBody>
        </p:sp>
        <p:sp>
          <p:nvSpPr>
            <p:cNvPr id="25" name="docshape125">
              <a:extLst>
                <a:ext uri="{FF2B5EF4-FFF2-40B4-BE49-F238E27FC236}">
                  <a16:creationId xmlns:a16="http://schemas.microsoft.com/office/drawing/2014/main" id="{49CE98E0-E710-4E13-A8FC-0E2CA5EF2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" y="4563"/>
              <a:ext cx="11815" cy="1647"/>
            </a:xfrm>
            <a:custGeom>
              <a:avLst/>
              <a:gdLst>
                <a:gd name="T0" fmla="+- 0 5822 5822"/>
                <a:gd name="T1" fmla="*/ T0 w 11815"/>
                <a:gd name="T2" fmla="+- 0 4563 4563"/>
                <a:gd name="T3" fmla="*/ 4563 h 1647"/>
                <a:gd name="T4" fmla="+- 0 16813 5822"/>
                <a:gd name="T5" fmla="*/ T4 w 11815"/>
                <a:gd name="T6" fmla="+- 0 4563 4563"/>
                <a:gd name="T7" fmla="*/ 4563 h 1647"/>
                <a:gd name="T8" fmla="+- 0 17636 5822"/>
                <a:gd name="T9" fmla="*/ T8 w 11815"/>
                <a:gd name="T10" fmla="+- 0 5386 4563"/>
                <a:gd name="T11" fmla="*/ 5386 h 1647"/>
                <a:gd name="T12" fmla="+- 0 16813 5822"/>
                <a:gd name="T13" fmla="*/ T12 w 11815"/>
                <a:gd name="T14" fmla="+- 0 6210 4563"/>
                <a:gd name="T15" fmla="*/ 6210 h 1647"/>
                <a:gd name="T16" fmla="+- 0 5822 5822"/>
                <a:gd name="T17" fmla="*/ T16 w 11815"/>
                <a:gd name="T18" fmla="+- 0 6210 4563"/>
                <a:gd name="T19" fmla="*/ 6210 h 1647"/>
                <a:gd name="T20" fmla="+- 0 5822 5822"/>
                <a:gd name="T21" fmla="*/ T20 w 11815"/>
                <a:gd name="T22" fmla="+- 0 4563 4563"/>
                <a:gd name="T23" fmla="*/ 4563 h 16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1815" h="1647">
                  <a:moveTo>
                    <a:pt x="0" y="0"/>
                  </a:moveTo>
                  <a:lnTo>
                    <a:pt x="10991" y="0"/>
                  </a:lnTo>
                  <a:lnTo>
                    <a:pt x="11814" y="823"/>
                  </a:lnTo>
                  <a:lnTo>
                    <a:pt x="10991" y="1647"/>
                  </a:lnTo>
                  <a:lnTo>
                    <a:pt x="0" y="16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7" name="image40.png" descr="Single gear">
            <a:extLst>
              <a:ext uri="{FF2B5EF4-FFF2-40B4-BE49-F238E27FC236}">
                <a16:creationId xmlns:a16="http://schemas.microsoft.com/office/drawing/2014/main" id="{B6C10750-A6F4-4780-9DBD-50593192EEB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4175" y="1861211"/>
            <a:ext cx="1485265" cy="1479550"/>
          </a:xfrm>
          <a:prstGeom prst="rect">
            <a:avLst/>
          </a:prstGeom>
        </p:spPr>
      </p:pic>
      <p:pic>
        <p:nvPicPr>
          <p:cNvPr id="37" name="image71.jpeg">
            <a:extLst>
              <a:ext uri="{FF2B5EF4-FFF2-40B4-BE49-F238E27FC236}">
                <a16:creationId xmlns:a16="http://schemas.microsoft.com/office/drawing/2014/main" id="{57BE5503-7CD0-4E66-AACD-1C63BA82148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56278" y="4007842"/>
            <a:ext cx="2706370" cy="2870864"/>
          </a:xfrm>
          <a:prstGeom prst="rect">
            <a:avLst/>
          </a:prstGeom>
        </p:spPr>
      </p:pic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5A2E6D4D-7BB9-484A-8CC4-EF6065F0F6CB}"/>
              </a:ext>
            </a:extLst>
          </p:cNvPr>
          <p:cNvCxnSpPr>
            <a:cxnSpLocks/>
          </p:cNvCxnSpPr>
          <p:nvPr/>
        </p:nvCxnSpPr>
        <p:spPr>
          <a:xfrm>
            <a:off x="-56278" y="5433541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92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Рынок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E72289DF-C40D-460C-8CE3-64967061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5</a:t>
            </a:fld>
            <a:endParaRPr lang="ru-RU" dirty="0"/>
          </a:p>
        </p:txBody>
      </p:sp>
      <p:pic>
        <p:nvPicPr>
          <p:cNvPr id="10" name="image9.png">
            <a:extLst>
              <a:ext uri="{FF2B5EF4-FFF2-40B4-BE49-F238E27FC236}">
                <a16:creationId xmlns:a16="http://schemas.microsoft.com/office/drawing/2014/main" id="{C9DA044D-793C-4E5D-B261-8487DAB02B7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649" y="4814534"/>
            <a:ext cx="590550" cy="5956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2316CA-DFBA-407F-8621-930C7B94EE2E}"/>
              </a:ext>
            </a:extLst>
          </p:cNvPr>
          <p:cNvSpPr txBox="1"/>
          <p:nvPr/>
        </p:nvSpPr>
        <p:spPr>
          <a:xfrm flipH="1">
            <a:off x="1723541" y="2087355"/>
            <a:ext cx="646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Образовательные учреждения </a:t>
            </a:r>
          </a:p>
        </p:txBody>
      </p:sp>
      <p:pic>
        <p:nvPicPr>
          <p:cNvPr id="16" name="image12.png">
            <a:extLst>
              <a:ext uri="{FF2B5EF4-FFF2-40B4-BE49-F238E27FC236}">
                <a16:creationId xmlns:a16="http://schemas.microsoft.com/office/drawing/2014/main" id="{485E168B-4621-408C-8AAE-243E4238196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566" y="2075239"/>
            <a:ext cx="479425" cy="4794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ED3820D-C321-4D6D-BEDA-7221A7A3EB9E}"/>
              </a:ext>
            </a:extLst>
          </p:cNvPr>
          <p:cNvSpPr txBox="1"/>
          <p:nvPr/>
        </p:nvSpPr>
        <p:spPr>
          <a:xfrm flipH="1">
            <a:off x="1723541" y="3547910"/>
            <a:ext cx="568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Коммерческие организации</a:t>
            </a:r>
          </a:p>
        </p:txBody>
      </p:sp>
      <p:pic>
        <p:nvPicPr>
          <p:cNvPr id="20" name="image29.jpeg">
            <a:extLst>
              <a:ext uri="{FF2B5EF4-FFF2-40B4-BE49-F238E27FC236}">
                <a16:creationId xmlns:a16="http://schemas.microsoft.com/office/drawing/2014/main" id="{868157D9-C5ED-4700-AEE6-3A9FDBF51F8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2046" y="3521548"/>
            <a:ext cx="575945" cy="5759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61D4E57-27C8-4580-859C-9A7CC9F7BBE3}"/>
              </a:ext>
            </a:extLst>
          </p:cNvPr>
          <p:cNvSpPr txBox="1"/>
          <p:nvPr/>
        </p:nvSpPr>
        <p:spPr>
          <a:xfrm flipH="1">
            <a:off x="1723542" y="4850739"/>
            <a:ext cx="817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Государственные учреждения</a:t>
            </a:r>
          </a:p>
        </p:txBody>
      </p:sp>
      <p:sp>
        <p:nvSpPr>
          <p:cNvPr id="22" name="docshape4">
            <a:extLst>
              <a:ext uri="{FF2B5EF4-FFF2-40B4-BE49-F238E27FC236}">
                <a16:creationId xmlns:a16="http://schemas.microsoft.com/office/drawing/2014/main" id="{FF40B8CB-34D7-4D64-B22A-14645E5454C8}"/>
              </a:ext>
            </a:extLst>
          </p:cNvPr>
          <p:cNvSpPr>
            <a:spLocks/>
          </p:cNvSpPr>
          <p:nvPr/>
        </p:nvSpPr>
        <p:spPr bwMode="auto">
          <a:xfrm>
            <a:off x="7820649" y="2195131"/>
            <a:ext cx="309563" cy="330200"/>
          </a:xfrm>
          <a:custGeom>
            <a:avLst/>
            <a:gdLst>
              <a:gd name="T0" fmla="+- 0 1553 1310"/>
              <a:gd name="T1" fmla="*/ T0 w 487"/>
              <a:gd name="T2" fmla="+- 0 734 734"/>
              <a:gd name="T3" fmla="*/ 734 h 521"/>
              <a:gd name="T4" fmla="+- 0 1310 1310"/>
              <a:gd name="T5" fmla="*/ T4 w 487"/>
              <a:gd name="T6" fmla="+- 0 734 734"/>
              <a:gd name="T7" fmla="*/ 734 h 521"/>
              <a:gd name="T8" fmla="+- 0 1553 1310"/>
              <a:gd name="T9" fmla="*/ T8 w 487"/>
              <a:gd name="T10" fmla="+- 0 994 734"/>
              <a:gd name="T11" fmla="*/ 994 h 521"/>
              <a:gd name="T12" fmla="+- 0 1310 1310"/>
              <a:gd name="T13" fmla="*/ T12 w 487"/>
              <a:gd name="T14" fmla="+- 0 1255 734"/>
              <a:gd name="T15" fmla="*/ 1255 h 521"/>
              <a:gd name="T16" fmla="+- 0 1553 1310"/>
              <a:gd name="T17" fmla="*/ T16 w 487"/>
              <a:gd name="T18" fmla="+- 0 1255 734"/>
              <a:gd name="T19" fmla="*/ 1255 h 521"/>
              <a:gd name="T20" fmla="+- 0 1796 1310"/>
              <a:gd name="T21" fmla="*/ T20 w 487"/>
              <a:gd name="T22" fmla="+- 0 994 734"/>
              <a:gd name="T23" fmla="*/ 994 h 521"/>
              <a:gd name="T24" fmla="+- 0 1553 1310"/>
              <a:gd name="T25" fmla="*/ T24 w 487"/>
              <a:gd name="T26" fmla="+- 0 734 734"/>
              <a:gd name="T27" fmla="*/ 734 h 52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87" h="521">
                <a:moveTo>
                  <a:pt x="243" y="0"/>
                </a:moveTo>
                <a:lnTo>
                  <a:pt x="0" y="0"/>
                </a:lnTo>
                <a:lnTo>
                  <a:pt x="243" y="260"/>
                </a:lnTo>
                <a:lnTo>
                  <a:pt x="0" y="521"/>
                </a:lnTo>
                <a:lnTo>
                  <a:pt x="243" y="521"/>
                </a:lnTo>
                <a:lnTo>
                  <a:pt x="486" y="260"/>
                </a:lnTo>
                <a:lnTo>
                  <a:pt x="24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8EE66-47E5-4EB1-BC45-F24FF822F3E6}"/>
              </a:ext>
            </a:extLst>
          </p:cNvPr>
          <p:cNvSpPr txBox="1"/>
          <p:nvPr/>
        </p:nvSpPr>
        <p:spPr>
          <a:xfrm>
            <a:off x="8458686" y="1710130"/>
            <a:ext cx="3419637" cy="121315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918845" marR="0">
              <a:spcBef>
                <a:spcPts val="785"/>
              </a:spcBef>
              <a:spcAft>
                <a:spcPts val="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Более</a:t>
            </a:r>
            <a:r>
              <a:rPr lang="ru-RU" sz="1800" b="1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1000</a:t>
            </a:r>
            <a:r>
              <a:rPr lang="ru-RU" sz="1800" b="1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образовательных</a:t>
            </a:r>
            <a:endParaRPr lang="ru-RU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18845" marR="0">
              <a:spcBef>
                <a:spcPts val="70"/>
              </a:spcBef>
              <a:spcAft>
                <a:spcPts val="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организаций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3" name="docshape4">
            <a:extLst>
              <a:ext uri="{FF2B5EF4-FFF2-40B4-BE49-F238E27FC236}">
                <a16:creationId xmlns:a16="http://schemas.microsoft.com/office/drawing/2014/main" id="{BDB6ECDC-9835-40D9-9A2B-6932752E49F2}"/>
              </a:ext>
            </a:extLst>
          </p:cNvPr>
          <p:cNvSpPr>
            <a:spLocks/>
          </p:cNvSpPr>
          <p:nvPr/>
        </p:nvSpPr>
        <p:spPr bwMode="auto">
          <a:xfrm>
            <a:off x="7833420" y="3644420"/>
            <a:ext cx="309563" cy="330200"/>
          </a:xfrm>
          <a:custGeom>
            <a:avLst/>
            <a:gdLst>
              <a:gd name="T0" fmla="+- 0 1553 1310"/>
              <a:gd name="T1" fmla="*/ T0 w 487"/>
              <a:gd name="T2" fmla="+- 0 734 734"/>
              <a:gd name="T3" fmla="*/ 734 h 521"/>
              <a:gd name="T4" fmla="+- 0 1310 1310"/>
              <a:gd name="T5" fmla="*/ T4 w 487"/>
              <a:gd name="T6" fmla="+- 0 734 734"/>
              <a:gd name="T7" fmla="*/ 734 h 521"/>
              <a:gd name="T8" fmla="+- 0 1553 1310"/>
              <a:gd name="T9" fmla="*/ T8 w 487"/>
              <a:gd name="T10" fmla="+- 0 994 734"/>
              <a:gd name="T11" fmla="*/ 994 h 521"/>
              <a:gd name="T12" fmla="+- 0 1310 1310"/>
              <a:gd name="T13" fmla="*/ T12 w 487"/>
              <a:gd name="T14" fmla="+- 0 1255 734"/>
              <a:gd name="T15" fmla="*/ 1255 h 521"/>
              <a:gd name="T16" fmla="+- 0 1553 1310"/>
              <a:gd name="T17" fmla="*/ T16 w 487"/>
              <a:gd name="T18" fmla="+- 0 1255 734"/>
              <a:gd name="T19" fmla="*/ 1255 h 521"/>
              <a:gd name="T20" fmla="+- 0 1796 1310"/>
              <a:gd name="T21" fmla="*/ T20 w 487"/>
              <a:gd name="T22" fmla="+- 0 994 734"/>
              <a:gd name="T23" fmla="*/ 994 h 521"/>
              <a:gd name="T24" fmla="+- 0 1553 1310"/>
              <a:gd name="T25" fmla="*/ T24 w 487"/>
              <a:gd name="T26" fmla="+- 0 734 734"/>
              <a:gd name="T27" fmla="*/ 734 h 52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87" h="521">
                <a:moveTo>
                  <a:pt x="243" y="0"/>
                </a:moveTo>
                <a:lnTo>
                  <a:pt x="0" y="0"/>
                </a:lnTo>
                <a:lnTo>
                  <a:pt x="243" y="260"/>
                </a:lnTo>
                <a:lnTo>
                  <a:pt x="0" y="521"/>
                </a:lnTo>
                <a:lnTo>
                  <a:pt x="243" y="521"/>
                </a:lnTo>
                <a:lnTo>
                  <a:pt x="486" y="260"/>
                </a:lnTo>
                <a:lnTo>
                  <a:pt x="24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0C638C-998D-4DC8-9E24-FA4C10E3E27F}"/>
              </a:ext>
            </a:extLst>
          </p:cNvPr>
          <p:cNvSpPr txBox="1"/>
          <p:nvPr/>
        </p:nvSpPr>
        <p:spPr>
          <a:xfrm>
            <a:off x="8458686" y="3313233"/>
            <a:ext cx="3419637" cy="120032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918845" marR="0">
              <a:spcBef>
                <a:spcPts val="785"/>
              </a:spcBef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>Офисные помещения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>склады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ru-RU" b="1" dirty="0">
                <a:latin typeface="Arial" panose="020B0604020202020204" pitchFamily="34" charset="0"/>
                <a:ea typeface="Arial" panose="020B0604020202020204" pitchFamily="34" charset="0"/>
              </a:rPr>
              <a:t> и т.п.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6" name="docshape4">
            <a:extLst>
              <a:ext uri="{FF2B5EF4-FFF2-40B4-BE49-F238E27FC236}">
                <a16:creationId xmlns:a16="http://schemas.microsoft.com/office/drawing/2014/main" id="{0B51807F-570C-4FA2-8519-6E8FB75515BF}"/>
              </a:ext>
            </a:extLst>
          </p:cNvPr>
          <p:cNvSpPr>
            <a:spLocks/>
          </p:cNvSpPr>
          <p:nvPr/>
        </p:nvSpPr>
        <p:spPr bwMode="auto">
          <a:xfrm>
            <a:off x="7818915" y="5043759"/>
            <a:ext cx="309563" cy="330200"/>
          </a:xfrm>
          <a:custGeom>
            <a:avLst/>
            <a:gdLst>
              <a:gd name="T0" fmla="+- 0 1553 1310"/>
              <a:gd name="T1" fmla="*/ T0 w 487"/>
              <a:gd name="T2" fmla="+- 0 734 734"/>
              <a:gd name="T3" fmla="*/ 734 h 521"/>
              <a:gd name="T4" fmla="+- 0 1310 1310"/>
              <a:gd name="T5" fmla="*/ T4 w 487"/>
              <a:gd name="T6" fmla="+- 0 734 734"/>
              <a:gd name="T7" fmla="*/ 734 h 521"/>
              <a:gd name="T8" fmla="+- 0 1553 1310"/>
              <a:gd name="T9" fmla="*/ T8 w 487"/>
              <a:gd name="T10" fmla="+- 0 994 734"/>
              <a:gd name="T11" fmla="*/ 994 h 521"/>
              <a:gd name="T12" fmla="+- 0 1310 1310"/>
              <a:gd name="T13" fmla="*/ T12 w 487"/>
              <a:gd name="T14" fmla="+- 0 1255 734"/>
              <a:gd name="T15" fmla="*/ 1255 h 521"/>
              <a:gd name="T16" fmla="+- 0 1553 1310"/>
              <a:gd name="T17" fmla="*/ T16 w 487"/>
              <a:gd name="T18" fmla="+- 0 1255 734"/>
              <a:gd name="T19" fmla="*/ 1255 h 521"/>
              <a:gd name="T20" fmla="+- 0 1796 1310"/>
              <a:gd name="T21" fmla="*/ T20 w 487"/>
              <a:gd name="T22" fmla="+- 0 994 734"/>
              <a:gd name="T23" fmla="*/ 994 h 521"/>
              <a:gd name="T24" fmla="+- 0 1553 1310"/>
              <a:gd name="T25" fmla="*/ T24 w 487"/>
              <a:gd name="T26" fmla="+- 0 734 734"/>
              <a:gd name="T27" fmla="*/ 734 h 52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87" h="521">
                <a:moveTo>
                  <a:pt x="243" y="0"/>
                </a:moveTo>
                <a:lnTo>
                  <a:pt x="0" y="0"/>
                </a:lnTo>
                <a:lnTo>
                  <a:pt x="243" y="260"/>
                </a:lnTo>
                <a:lnTo>
                  <a:pt x="0" y="521"/>
                </a:lnTo>
                <a:lnTo>
                  <a:pt x="243" y="521"/>
                </a:lnTo>
                <a:lnTo>
                  <a:pt x="486" y="260"/>
                </a:lnTo>
                <a:lnTo>
                  <a:pt x="24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65DE77-EA60-44E9-9AA4-E86AEDA677F2}"/>
              </a:ext>
            </a:extLst>
          </p:cNvPr>
          <p:cNvSpPr txBox="1"/>
          <p:nvPr/>
        </p:nvSpPr>
        <p:spPr>
          <a:xfrm>
            <a:off x="8458685" y="4746904"/>
            <a:ext cx="3419637" cy="120032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918845" marR="0">
              <a:spcBef>
                <a:spcPts val="785"/>
              </a:spcBef>
              <a:spcAft>
                <a:spcPts val="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Более</a:t>
            </a:r>
            <a:r>
              <a:rPr lang="ru-RU" sz="1800" b="1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b="1" spc="-60" dirty="0">
                <a:latin typeface="Arial" panose="020B0604020202020204" pitchFamily="34" charset="0"/>
                <a:ea typeface="Arial" panose="020B0604020202020204" pitchFamily="34" charset="0"/>
              </a:rPr>
              <a:t>300</a:t>
            </a:r>
            <a:r>
              <a:rPr lang="ru-RU" sz="1800" b="1" spc="-6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b="1" spc="-1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государственных учреждений</a:t>
            </a:r>
            <a:endParaRPr lang="ru-RU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00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Конкурентный анализ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6164902-E50D-43C9-A3A2-D53EA385D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15092"/>
              </p:ext>
            </p:extLst>
          </p:nvPr>
        </p:nvGraphicFramePr>
        <p:xfrm>
          <a:off x="273377" y="1773197"/>
          <a:ext cx="11549168" cy="38904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104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2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6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6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Параметр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Создаваемый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продукт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Основные конкуренты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84B4"/>
                          </a:solidFill>
                        </a:rPr>
                        <a:t>Наименование </a:t>
                      </a:r>
                      <a:endParaRPr lang="ru-RU" sz="1400" b="1" i="0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</a:rPr>
                        <a:t>«Умный контроль»</a:t>
                      </a:r>
                      <a:endParaRPr lang="ru-RU" sz="1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/>
                        <a:t>«Умный офис </a:t>
                      </a:r>
                      <a:r>
                        <a:rPr lang="en-US" sz="1400" b="1" dirty="0"/>
                        <a:t>INTELVISION</a:t>
                      </a:r>
                      <a:r>
                        <a:rPr lang="ru-RU" sz="1400" b="1" dirty="0"/>
                        <a:t>»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(прямой)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/>
                        <a:t>«Умный дом»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(косвенный)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Видеонаблюдение с биометрией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Бесключевой доступ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управления со смартфона</a:t>
                      </a:r>
                      <a:endParaRPr lang="ru-RU" sz="1400" b="1" i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защиты информации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</a:rPr>
                        <a:t>Стоимость (ср.)</a:t>
                      </a:r>
                      <a:endParaRPr lang="ru-RU" sz="1400" b="1" i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100000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</a:rPr>
                        <a:t>Страна-производитель</a:t>
                      </a:r>
                      <a:endParaRPr lang="ru-RU" sz="1400" b="1" i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Европа</a:t>
                      </a:r>
                      <a:r>
                        <a:rPr lang="en-US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Китай</a:t>
                      </a: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Китай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7C12DA05-4888-4DA1-BE40-9D4A5609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85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Бизнес-модель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F1DA6198-910C-4AD3-8A96-B1B51ABE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7</a:t>
            </a:fld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A1A31DC-EB66-4E1C-AF5D-F50BA69A0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16258"/>
              </p:ext>
            </p:extLst>
          </p:nvPr>
        </p:nvGraphicFramePr>
        <p:xfrm>
          <a:off x="523346" y="1922972"/>
          <a:ext cx="11468304" cy="4293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3661">
                  <a:extLst>
                    <a:ext uri="{9D8B030D-6E8A-4147-A177-3AD203B41FA5}">
                      <a16:colId xmlns:a16="http://schemas.microsoft.com/office/drawing/2014/main" val="71176695"/>
                    </a:ext>
                  </a:extLst>
                </a:gridCol>
                <a:gridCol w="2293661">
                  <a:extLst>
                    <a:ext uri="{9D8B030D-6E8A-4147-A177-3AD203B41FA5}">
                      <a16:colId xmlns:a16="http://schemas.microsoft.com/office/drawing/2014/main" val="2290865940"/>
                    </a:ext>
                  </a:extLst>
                </a:gridCol>
                <a:gridCol w="1146830">
                  <a:extLst>
                    <a:ext uri="{9D8B030D-6E8A-4147-A177-3AD203B41FA5}">
                      <a16:colId xmlns:a16="http://schemas.microsoft.com/office/drawing/2014/main" val="658093155"/>
                    </a:ext>
                  </a:extLst>
                </a:gridCol>
                <a:gridCol w="1146830">
                  <a:extLst>
                    <a:ext uri="{9D8B030D-6E8A-4147-A177-3AD203B41FA5}">
                      <a16:colId xmlns:a16="http://schemas.microsoft.com/office/drawing/2014/main" val="3779683207"/>
                    </a:ext>
                  </a:extLst>
                </a:gridCol>
                <a:gridCol w="2293661">
                  <a:extLst>
                    <a:ext uri="{9D8B030D-6E8A-4147-A177-3AD203B41FA5}">
                      <a16:colId xmlns:a16="http://schemas.microsoft.com/office/drawing/2014/main" val="3049501275"/>
                    </a:ext>
                  </a:extLst>
                </a:gridCol>
                <a:gridCol w="2293661">
                  <a:extLst>
                    <a:ext uri="{9D8B030D-6E8A-4147-A177-3AD203B41FA5}">
                      <a16:colId xmlns:a16="http://schemas.microsoft.com/office/drawing/2014/main" val="472806783"/>
                    </a:ext>
                  </a:extLst>
                </a:gridCol>
              </a:tblGrid>
              <a:tr h="5476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8. Ключевые партнеры</a:t>
                      </a:r>
                      <a:endParaRPr lang="ru-RU" sz="1100" b="1" i="0" u="none" strike="noStrike">
                        <a:solidFill>
                          <a:srgbClr val="5A5A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7. Ключевые действия</a:t>
                      </a:r>
                      <a:endParaRPr lang="ru-RU" sz="1100" b="1" i="0" u="none" strike="noStrike">
                        <a:solidFill>
                          <a:srgbClr val="5A5A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2. Ключевые ценности</a:t>
                      </a:r>
                      <a:endParaRPr lang="ru-RU" sz="1100" b="1" i="0" u="none" strike="noStrike">
                        <a:solidFill>
                          <a:srgbClr val="5A5A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4. Взаимоотношения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 с клиентами</a:t>
                      </a:r>
                      <a:endParaRPr lang="ru-RU" sz="1100" b="1" i="0" u="none" strike="noStrike">
                        <a:solidFill>
                          <a:srgbClr val="5A5A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1.Сегменты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 потребителей</a:t>
                      </a:r>
                      <a:endParaRPr lang="ru-RU" sz="1100" b="1" i="0" u="none" strike="noStrike">
                        <a:solidFill>
                          <a:srgbClr val="5A5A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468371"/>
                  </a:ext>
                </a:extLst>
              </a:tr>
              <a:tr h="1677142">
                <a:tc rowSpan="3">
                  <a:txBody>
                    <a:bodyPr/>
                    <a:lstStyle/>
                    <a:p>
                      <a:pPr indent="457200" algn="ctr" fontAlgn="t"/>
                      <a:r>
                        <a:rPr lang="ru-RU" sz="1100" u="none" strike="noStrike" dirty="0">
                          <a:effectLst/>
                        </a:rPr>
                        <a:t>Государство и частные компании и предприятия;                Производители видеокамер с биометрией и RFDI замков.                                                                                         Наш бизнес не сможет существовать без поставщиков оборудования и специалистов по настройки оборудования.                                                                            Наших партнеров (поставщиков) можно заменить на других при более выгодных условиях сотрудничества т.к. на рынке много производителей устройств безопасности.                                                </a:t>
                      </a:r>
                      <a:endParaRPr lang="ru-RU" sz="11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1)Необходимо заинтересовать инвесторов инвестировать в наш проект;                                            2)Создать канал связи с поставщиками;                                       3)Добросовестное выполнение своих обязательств;  </a:t>
                      </a:r>
                    </a:p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4)Техническая поддержка на всем этапе длительности договора;                                                                                5) Сделать жизнь людей лучше.</a:t>
                      </a:r>
                      <a:endParaRPr lang="ru-RU" sz="11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indent="457200" algn="ctr" fontAlgn="t"/>
                      <a:r>
                        <a:rPr lang="ru-RU" sz="1100" u="none" strike="noStrike" dirty="0">
                          <a:effectLst/>
                        </a:rPr>
                        <a:t>В первую очередь мы решаем проблему безопасности, а также делаем рабочую среду наших клиентов более комфортную. Во вторых мы сокращаем время  на лишние передвижения и подготовку к рабочему процессу. </a:t>
                      </a:r>
                      <a:endParaRPr lang="ru-RU" sz="11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Контакт с клиентами будет осуществляться через почту и интегрированного диалогового окна на сайте.    Так же возможна связь в мессенджерах или по телефону.</a:t>
                      </a:r>
                      <a:endParaRPr lang="ru-RU" sz="11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Сегмент потребителей: учебные учреждения, в дальнейшем потенциальными клиентами, офисы и государственные и частные предприятия.</a:t>
                      </a:r>
                      <a:endParaRPr lang="ru-RU" sz="11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712051"/>
                  </a:ext>
                </a:extLst>
              </a:tr>
              <a:tr h="273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6. Ключевые ресурсы</a:t>
                      </a:r>
                      <a:endParaRPr lang="ru-RU" sz="1100" b="1" i="0" u="none" strike="noStrike">
                        <a:solidFill>
                          <a:srgbClr val="5A5A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3. Каналы</a:t>
                      </a:r>
                      <a:endParaRPr lang="ru-RU" sz="1100" b="1" i="0" u="none" strike="noStrike">
                        <a:solidFill>
                          <a:srgbClr val="5A5A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112890"/>
                  </a:ext>
                </a:extLst>
              </a:tr>
              <a:tr h="796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В первую очередь главный ресурс это денежные средства, а также квалифицированные сотрудники в сфере инженерии и IT.</a:t>
                      </a:r>
                      <a:endParaRPr lang="ru-RU" sz="11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Наш сайт. И реклама на гос. порталах. </a:t>
                      </a:r>
                      <a:endParaRPr lang="ru-RU" sz="11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922361"/>
                  </a:ext>
                </a:extLst>
              </a:tr>
              <a:tr h="273819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9. Структура расходов</a:t>
                      </a:r>
                      <a:endParaRPr lang="ru-RU" sz="1100" b="1" i="0" u="none" strike="noStrike">
                        <a:solidFill>
                          <a:srgbClr val="5A5A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5. Потоки доходов</a:t>
                      </a:r>
                      <a:endParaRPr lang="ru-RU" sz="1100" b="1" i="0" u="none" strike="noStrike" dirty="0">
                        <a:solidFill>
                          <a:srgbClr val="5A5A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75121"/>
                  </a:ext>
                </a:extLst>
              </a:tr>
              <a:tr h="723709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Наиболее важные затраты (они же и будут являться самыми дорогими): покупка аппаратуры и найм специалистов в сфере IT и установки оборудования. </a:t>
                      </a:r>
                      <a:endParaRPr lang="ru-RU" sz="11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Интеграция нашей идеи в учебные учреждение. Заключение договоров о оказании наших услуг. Наши услуги будут стоить в  зависимости от запросов потребителя.</a:t>
                      </a:r>
                      <a:endParaRPr lang="ru-RU" sz="11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87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61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Стратегия развития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E83187F3-D5AF-45F1-82A2-8E36AA10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8</a:t>
            </a:fld>
            <a:endParaRPr lang="ru-RU" dirty="0"/>
          </a:p>
        </p:txBody>
      </p:sp>
      <p:grpSp>
        <p:nvGrpSpPr>
          <p:cNvPr id="3" name="docshapegroup140">
            <a:extLst>
              <a:ext uri="{FF2B5EF4-FFF2-40B4-BE49-F238E27FC236}">
                <a16:creationId xmlns:a16="http://schemas.microsoft.com/office/drawing/2014/main" id="{CE2D1140-F5D2-4EBD-B42C-59234E6C0135}"/>
              </a:ext>
            </a:extLst>
          </p:cNvPr>
          <p:cNvGrpSpPr>
            <a:grpSpLocks/>
          </p:cNvGrpSpPr>
          <p:nvPr/>
        </p:nvGrpSpPr>
        <p:grpSpPr bwMode="auto">
          <a:xfrm>
            <a:off x="448279" y="1698919"/>
            <a:ext cx="11130598" cy="4994276"/>
            <a:chOff x="254" y="-433"/>
            <a:chExt cx="17528" cy="7866"/>
          </a:xfrm>
        </p:grpSpPr>
        <p:pic>
          <p:nvPicPr>
            <p:cNvPr id="2082" name="docshape141">
              <a:extLst>
                <a:ext uri="{FF2B5EF4-FFF2-40B4-BE49-F238E27FC236}">
                  <a16:creationId xmlns:a16="http://schemas.microsoft.com/office/drawing/2014/main" id="{0EAF00F9-2F54-4EA5-B1A7-73B312B48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-433"/>
              <a:ext cx="5897" cy="20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docshape142">
              <a:extLst>
                <a:ext uri="{FF2B5EF4-FFF2-40B4-BE49-F238E27FC236}">
                  <a16:creationId xmlns:a16="http://schemas.microsoft.com/office/drawing/2014/main" id="{B886FA81-C219-45DB-9512-6E756FCA4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-433"/>
              <a:ext cx="5897" cy="2042"/>
            </a:xfrm>
            <a:custGeom>
              <a:avLst/>
              <a:gdLst>
                <a:gd name="T0" fmla="+- 0 3153 3153"/>
                <a:gd name="T1" fmla="*/ T0 w 5897"/>
                <a:gd name="T2" fmla="+- 0 -93 -433"/>
                <a:gd name="T3" fmla="*/ -93 h 2042"/>
                <a:gd name="T4" fmla="+- 0 3162 3153"/>
                <a:gd name="T5" fmla="*/ T4 w 5897"/>
                <a:gd name="T6" fmla="+- 0 -171 -433"/>
                <a:gd name="T7" fmla="*/ -171 h 2042"/>
                <a:gd name="T8" fmla="+- 0 3187 3153"/>
                <a:gd name="T9" fmla="*/ T8 w 5897"/>
                <a:gd name="T10" fmla="+- 0 -242 -433"/>
                <a:gd name="T11" fmla="*/ -242 h 2042"/>
                <a:gd name="T12" fmla="+- 0 3227 3153"/>
                <a:gd name="T13" fmla="*/ T12 w 5897"/>
                <a:gd name="T14" fmla="+- 0 -305 -433"/>
                <a:gd name="T15" fmla="*/ -305 h 2042"/>
                <a:gd name="T16" fmla="+- 0 3280 3153"/>
                <a:gd name="T17" fmla="*/ T16 w 5897"/>
                <a:gd name="T18" fmla="+- 0 -358 -433"/>
                <a:gd name="T19" fmla="*/ -358 h 2042"/>
                <a:gd name="T20" fmla="+- 0 3343 3153"/>
                <a:gd name="T21" fmla="*/ T20 w 5897"/>
                <a:gd name="T22" fmla="+- 0 -398 -433"/>
                <a:gd name="T23" fmla="*/ -398 h 2042"/>
                <a:gd name="T24" fmla="+- 0 3415 3153"/>
                <a:gd name="T25" fmla="*/ T24 w 5897"/>
                <a:gd name="T26" fmla="+- 0 -424 -433"/>
                <a:gd name="T27" fmla="*/ -424 h 2042"/>
                <a:gd name="T28" fmla="+- 0 3493 3153"/>
                <a:gd name="T29" fmla="*/ T28 w 5897"/>
                <a:gd name="T30" fmla="+- 0 -433 -433"/>
                <a:gd name="T31" fmla="*/ -433 h 2042"/>
                <a:gd name="T32" fmla="+- 0 8709 3153"/>
                <a:gd name="T33" fmla="*/ T32 w 5897"/>
                <a:gd name="T34" fmla="+- 0 -433 -433"/>
                <a:gd name="T35" fmla="*/ -433 h 2042"/>
                <a:gd name="T36" fmla="+- 0 8787 3153"/>
                <a:gd name="T37" fmla="*/ T36 w 5897"/>
                <a:gd name="T38" fmla="+- 0 -424 -433"/>
                <a:gd name="T39" fmla="*/ -424 h 2042"/>
                <a:gd name="T40" fmla="+- 0 8859 3153"/>
                <a:gd name="T41" fmla="*/ T40 w 5897"/>
                <a:gd name="T42" fmla="+- 0 -398 -433"/>
                <a:gd name="T43" fmla="*/ -398 h 2042"/>
                <a:gd name="T44" fmla="+- 0 8922 3153"/>
                <a:gd name="T45" fmla="*/ T44 w 5897"/>
                <a:gd name="T46" fmla="+- 0 -358 -433"/>
                <a:gd name="T47" fmla="*/ -358 h 2042"/>
                <a:gd name="T48" fmla="+- 0 8975 3153"/>
                <a:gd name="T49" fmla="*/ T48 w 5897"/>
                <a:gd name="T50" fmla="+- 0 -305 -433"/>
                <a:gd name="T51" fmla="*/ -305 h 2042"/>
                <a:gd name="T52" fmla="+- 0 9015 3153"/>
                <a:gd name="T53" fmla="*/ T52 w 5897"/>
                <a:gd name="T54" fmla="+- 0 -242 -433"/>
                <a:gd name="T55" fmla="*/ -242 h 2042"/>
                <a:gd name="T56" fmla="+- 0 9040 3153"/>
                <a:gd name="T57" fmla="*/ T56 w 5897"/>
                <a:gd name="T58" fmla="+- 0 -171 -433"/>
                <a:gd name="T59" fmla="*/ -171 h 2042"/>
                <a:gd name="T60" fmla="+- 0 9049 3153"/>
                <a:gd name="T61" fmla="*/ T60 w 5897"/>
                <a:gd name="T62" fmla="+- 0 -93 -433"/>
                <a:gd name="T63" fmla="*/ -93 h 2042"/>
                <a:gd name="T64" fmla="+- 0 9049 3153"/>
                <a:gd name="T65" fmla="*/ T64 w 5897"/>
                <a:gd name="T66" fmla="+- 0 1268 -433"/>
                <a:gd name="T67" fmla="*/ 1268 h 2042"/>
                <a:gd name="T68" fmla="+- 0 9040 3153"/>
                <a:gd name="T69" fmla="*/ T68 w 5897"/>
                <a:gd name="T70" fmla="+- 0 1346 -433"/>
                <a:gd name="T71" fmla="*/ 1346 h 2042"/>
                <a:gd name="T72" fmla="+- 0 9015 3153"/>
                <a:gd name="T73" fmla="*/ T72 w 5897"/>
                <a:gd name="T74" fmla="+- 0 1418 -433"/>
                <a:gd name="T75" fmla="*/ 1418 h 2042"/>
                <a:gd name="T76" fmla="+- 0 8975 3153"/>
                <a:gd name="T77" fmla="*/ T76 w 5897"/>
                <a:gd name="T78" fmla="+- 0 1481 -433"/>
                <a:gd name="T79" fmla="*/ 1481 h 2042"/>
                <a:gd name="T80" fmla="+- 0 8922 3153"/>
                <a:gd name="T81" fmla="*/ T80 w 5897"/>
                <a:gd name="T82" fmla="+- 0 1534 -433"/>
                <a:gd name="T83" fmla="*/ 1534 h 2042"/>
                <a:gd name="T84" fmla="+- 0 8859 3153"/>
                <a:gd name="T85" fmla="*/ T84 w 5897"/>
                <a:gd name="T86" fmla="+- 0 1574 -433"/>
                <a:gd name="T87" fmla="*/ 1574 h 2042"/>
                <a:gd name="T88" fmla="+- 0 8787 3153"/>
                <a:gd name="T89" fmla="*/ T88 w 5897"/>
                <a:gd name="T90" fmla="+- 0 1599 -433"/>
                <a:gd name="T91" fmla="*/ 1599 h 2042"/>
                <a:gd name="T92" fmla="+- 0 8709 3153"/>
                <a:gd name="T93" fmla="*/ T92 w 5897"/>
                <a:gd name="T94" fmla="+- 0 1608 -433"/>
                <a:gd name="T95" fmla="*/ 1608 h 2042"/>
                <a:gd name="T96" fmla="+- 0 3493 3153"/>
                <a:gd name="T97" fmla="*/ T96 w 5897"/>
                <a:gd name="T98" fmla="+- 0 1608 -433"/>
                <a:gd name="T99" fmla="*/ 1608 h 2042"/>
                <a:gd name="T100" fmla="+- 0 3415 3153"/>
                <a:gd name="T101" fmla="*/ T100 w 5897"/>
                <a:gd name="T102" fmla="+- 0 1599 -433"/>
                <a:gd name="T103" fmla="*/ 1599 h 2042"/>
                <a:gd name="T104" fmla="+- 0 3343 3153"/>
                <a:gd name="T105" fmla="*/ T104 w 5897"/>
                <a:gd name="T106" fmla="+- 0 1574 -433"/>
                <a:gd name="T107" fmla="*/ 1574 h 2042"/>
                <a:gd name="T108" fmla="+- 0 3280 3153"/>
                <a:gd name="T109" fmla="*/ T108 w 5897"/>
                <a:gd name="T110" fmla="+- 0 1534 -433"/>
                <a:gd name="T111" fmla="*/ 1534 h 2042"/>
                <a:gd name="T112" fmla="+- 0 3227 3153"/>
                <a:gd name="T113" fmla="*/ T112 w 5897"/>
                <a:gd name="T114" fmla="+- 0 1481 -433"/>
                <a:gd name="T115" fmla="*/ 1481 h 2042"/>
                <a:gd name="T116" fmla="+- 0 3187 3153"/>
                <a:gd name="T117" fmla="*/ T116 w 5897"/>
                <a:gd name="T118" fmla="+- 0 1418 -433"/>
                <a:gd name="T119" fmla="*/ 1418 h 2042"/>
                <a:gd name="T120" fmla="+- 0 3162 3153"/>
                <a:gd name="T121" fmla="*/ T120 w 5897"/>
                <a:gd name="T122" fmla="+- 0 1346 -433"/>
                <a:gd name="T123" fmla="*/ 1346 h 2042"/>
                <a:gd name="T124" fmla="+- 0 3153 3153"/>
                <a:gd name="T125" fmla="*/ T124 w 5897"/>
                <a:gd name="T126" fmla="+- 0 1268 -433"/>
                <a:gd name="T127" fmla="*/ 1268 h 2042"/>
                <a:gd name="T128" fmla="+- 0 3153 3153"/>
                <a:gd name="T129" fmla="*/ T128 w 5897"/>
                <a:gd name="T130" fmla="+- 0 -93 -433"/>
                <a:gd name="T131" fmla="*/ -93 h 204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5897" h="2042">
                  <a:moveTo>
                    <a:pt x="0" y="340"/>
                  </a:moveTo>
                  <a:lnTo>
                    <a:pt x="9" y="262"/>
                  </a:lnTo>
                  <a:lnTo>
                    <a:pt x="34" y="191"/>
                  </a:lnTo>
                  <a:lnTo>
                    <a:pt x="74" y="128"/>
                  </a:lnTo>
                  <a:lnTo>
                    <a:pt x="127" y="75"/>
                  </a:lnTo>
                  <a:lnTo>
                    <a:pt x="190" y="35"/>
                  </a:lnTo>
                  <a:lnTo>
                    <a:pt x="262" y="9"/>
                  </a:lnTo>
                  <a:lnTo>
                    <a:pt x="340" y="0"/>
                  </a:lnTo>
                  <a:lnTo>
                    <a:pt x="5556" y="0"/>
                  </a:lnTo>
                  <a:lnTo>
                    <a:pt x="5634" y="9"/>
                  </a:lnTo>
                  <a:lnTo>
                    <a:pt x="5706" y="35"/>
                  </a:lnTo>
                  <a:lnTo>
                    <a:pt x="5769" y="75"/>
                  </a:lnTo>
                  <a:lnTo>
                    <a:pt x="5822" y="128"/>
                  </a:lnTo>
                  <a:lnTo>
                    <a:pt x="5862" y="191"/>
                  </a:lnTo>
                  <a:lnTo>
                    <a:pt x="5887" y="262"/>
                  </a:lnTo>
                  <a:lnTo>
                    <a:pt x="5896" y="340"/>
                  </a:lnTo>
                  <a:lnTo>
                    <a:pt x="5896" y="1701"/>
                  </a:lnTo>
                  <a:lnTo>
                    <a:pt x="5887" y="1779"/>
                  </a:lnTo>
                  <a:lnTo>
                    <a:pt x="5862" y="1851"/>
                  </a:lnTo>
                  <a:lnTo>
                    <a:pt x="5822" y="1914"/>
                  </a:lnTo>
                  <a:lnTo>
                    <a:pt x="5769" y="1967"/>
                  </a:lnTo>
                  <a:lnTo>
                    <a:pt x="5706" y="2007"/>
                  </a:lnTo>
                  <a:lnTo>
                    <a:pt x="5634" y="2032"/>
                  </a:lnTo>
                  <a:lnTo>
                    <a:pt x="5556" y="2041"/>
                  </a:lnTo>
                  <a:lnTo>
                    <a:pt x="340" y="2041"/>
                  </a:lnTo>
                  <a:lnTo>
                    <a:pt x="262" y="2032"/>
                  </a:lnTo>
                  <a:lnTo>
                    <a:pt x="190" y="2007"/>
                  </a:lnTo>
                  <a:lnTo>
                    <a:pt x="127" y="1967"/>
                  </a:lnTo>
                  <a:lnTo>
                    <a:pt x="74" y="1914"/>
                  </a:lnTo>
                  <a:lnTo>
                    <a:pt x="34" y="1851"/>
                  </a:lnTo>
                  <a:lnTo>
                    <a:pt x="9" y="1779"/>
                  </a:lnTo>
                  <a:lnTo>
                    <a:pt x="0" y="1701"/>
                  </a:lnTo>
                  <a:lnTo>
                    <a:pt x="0" y="340"/>
                  </a:lnTo>
                  <a:close/>
                </a:path>
              </a:pathLst>
            </a:custGeom>
            <a:noFill/>
            <a:ln w="6350">
              <a:solidFill>
                <a:srgbClr val="EC7C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docshape143">
              <a:extLst>
                <a:ext uri="{FF2B5EF4-FFF2-40B4-BE49-F238E27FC236}">
                  <a16:creationId xmlns:a16="http://schemas.microsoft.com/office/drawing/2014/main" id="{C4947DDE-9394-48F9-8F52-A7E62045A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1608"/>
              <a:ext cx="6142" cy="495"/>
            </a:xfrm>
            <a:custGeom>
              <a:avLst/>
              <a:gdLst>
                <a:gd name="T0" fmla="+- 0 6101 2908"/>
                <a:gd name="T1" fmla="*/ T0 w 6142"/>
                <a:gd name="T2" fmla="+- 0 1608 1608"/>
                <a:gd name="T3" fmla="*/ 1608 h 495"/>
                <a:gd name="T4" fmla="+- 0 6101 2908"/>
                <a:gd name="T5" fmla="*/ T4 w 6142"/>
                <a:gd name="T6" fmla="+- 0 2103 1608"/>
                <a:gd name="T7" fmla="*/ 2103 h 495"/>
                <a:gd name="T8" fmla="+- 0 2908 2908"/>
                <a:gd name="T9" fmla="*/ T8 w 6142"/>
                <a:gd name="T10" fmla="+- 0 2103 1608"/>
                <a:gd name="T11" fmla="*/ 2103 h 495"/>
                <a:gd name="T12" fmla="+- 0 9049 2908"/>
                <a:gd name="T13" fmla="*/ T12 w 6142"/>
                <a:gd name="T14" fmla="+- 0 2103 1608"/>
                <a:gd name="T15" fmla="*/ 2103 h 4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142" h="495">
                  <a:moveTo>
                    <a:pt x="3193" y="0"/>
                  </a:moveTo>
                  <a:lnTo>
                    <a:pt x="3193" y="495"/>
                  </a:lnTo>
                  <a:moveTo>
                    <a:pt x="0" y="495"/>
                  </a:moveTo>
                  <a:lnTo>
                    <a:pt x="6141" y="49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9" name="docshape144">
              <a:extLst>
                <a:ext uri="{FF2B5EF4-FFF2-40B4-BE49-F238E27FC236}">
                  <a16:creationId xmlns:a16="http://schemas.microsoft.com/office/drawing/2014/main" id="{2D85B3FA-09AA-47B3-8EEE-03536D8BB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" y="2556"/>
              <a:ext cx="5307" cy="4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docshape145">
              <a:extLst>
                <a:ext uri="{FF2B5EF4-FFF2-40B4-BE49-F238E27FC236}">
                  <a16:creationId xmlns:a16="http://schemas.microsoft.com/office/drawing/2014/main" id="{ADDF7251-AAD1-4187-B161-4465AB43F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" y="2556"/>
              <a:ext cx="5307" cy="4877"/>
            </a:xfrm>
            <a:custGeom>
              <a:avLst/>
              <a:gdLst>
                <a:gd name="T0" fmla="+- 0 258 255"/>
                <a:gd name="T1" fmla="*/ T0 w 5307"/>
                <a:gd name="T2" fmla="+- 0 3296 2557"/>
                <a:gd name="T3" fmla="*/ 3296 h 4877"/>
                <a:gd name="T4" fmla="+- 0 284 255"/>
                <a:gd name="T5" fmla="*/ T4 w 5307"/>
                <a:gd name="T6" fmla="+- 0 3153 2557"/>
                <a:gd name="T7" fmla="*/ 3153 h 4877"/>
                <a:gd name="T8" fmla="+- 0 333 255"/>
                <a:gd name="T9" fmla="*/ T8 w 5307"/>
                <a:gd name="T10" fmla="+- 0 3021 2557"/>
                <a:gd name="T11" fmla="*/ 3021 h 4877"/>
                <a:gd name="T12" fmla="+- 0 403 255"/>
                <a:gd name="T13" fmla="*/ T12 w 5307"/>
                <a:gd name="T14" fmla="+- 0 2901 2557"/>
                <a:gd name="T15" fmla="*/ 2901 h 4877"/>
                <a:gd name="T16" fmla="+- 0 493 255"/>
                <a:gd name="T17" fmla="*/ T16 w 5307"/>
                <a:gd name="T18" fmla="+- 0 2795 2557"/>
                <a:gd name="T19" fmla="*/ 2795 h 4877"/>
                <a:gd name="T20" fmla="+- 0 599 255"/>
                <a:gd name="T21" fmla="*/ T20 w 5307"/>
                <a:gd name="T22" fmla="+- 0 2706 2557"/>
                <a:gd name="T23" fmla="*/ 2706 h 4877"/>
                <a:gd name="T24" fmla="+- 0 719 255"/>
                <a:gd name="T25" fmla="*/ T24 w 5307"/>
                <a:gd name="T26" fmla="+- 0 2635 2557"/>
                <a:gd name="T27" fmla="*/ 2635 h 4877"/>
                <a:gd name="T28" fmla="+- 0 851 255"/>
                <a:gd name="T29" fmla="*/ T28 w 5307"/>
                <a:gd name="T30" fmla="+- 0 2586 2557"/>
                <a:gd name="T31" fmla="*/ 2586 h 4877"/>
                <a:gd name="T32" fmla="+- 0 993 255"/>
                <a:gd name="T33" fmla="*/ T32 w 5307"/>
                <a:gd name="T34" fmla="+- 0 2560 2557"/>
                <a:gd name="T35" fmla="*/ 2560 h 4877"/>
                <a:gd name="T36" fmla="+- 0 4749 255"/>
                <a:gd name="T37" fmla="*/ T36 w 5307"/>
                <a:gd name="T38" fmla="+- 0 2557 2557"/>
                <a:gd name="T39" fmla="*/ 2557 h 4877"/>
                <a:gd name="T40" fmla="+- 0 4895 255"/>
                <a:gd name="T41" fmla="*/ T40 w 5307"/>
                <a:gd name="T42" fmla="+- 0 2570 2557"/>
                <a:gd name="T43" fmla="*/ 2570 h 4877"/>
                <a:gd name="T44" fmla="+- 0 5032 255"/>
                <a:gd name="T45" fmla="*/ T44 w 5307"/>
                <a:gd name="T46" fmla="+- 0 2608 2557"/>
                <a:gd name="T47" fmla="*/ 2608 h 4877"/>
                <a:gd name="T48" fmla="+- 0 5159 255"/>
                <a:gd name="T49" fmla="*/ T48 w 5307"/>
                <a:gd name="T50" fmla="+- 0 2668 2557"/>
                <a:gd name="T51" fmla="*/ 2668 h 4877"/>
                <a:gd name="T52" fmla="+- 0 5272 255"/>
                <a:gd name="T53" fmla="*/ T52 w 5307"/>
                <a:gd name="T54" fmla="+- 0 2748 2557"/>
                <a:gd name="T55" fmla="*/ 2748 h 4877"/>
                <a:gd name="T56" fmla="+- 0 5370 255"/>
                <a:gd name="T57" fmla="*/ T56 w 5307"/>
                <a:gd name="T58" fmla="+- 0 2846 2557"/>
                <a:gd name="T59" fmla="*/ 2846 h 4877"/>
                <a:gd name="T60" fmla="+- 0 5450 255"/>
                <a:gd name="T61" fmla="*/ T60 w 5307"/>
                <a:gd name="T62" fmla="+- 0 2959 2557"/>
                <a:gd name="T63" fmla="*/ 2959 h 4877"/>
                <a:gd name="T64" fmla="+- 0 5511 255"/>
                <a:gd name="T65" fmla="*/ T64 w 5307"/>
                <a:gd name="T66" fmla="+- 0 3086 2557"/>
                <a:gd name="T67" fmla="*/ 3086 h 4877"/>
                <a:gd name="T68" fmla="+- 0 5548 255"/>
                <a:gd name="T69" fmla="*/ T68 w 5307"/>
                <a:gd name="T70" fmla="+- 0 3223 2557"/>
                <a:gd name="T71" fmla="*/ 3223 h 4877"/>
                <a:gd name="T72" fmla="+- 0 5561 255"/>
                <a:gd name="T73" fmla="*/ T72 w 5307"/>
                <a:gd name="T74" fmla="+- 0 3369 2557"/>
                <a:gd name="T75" fmla="*/ 3369 h 4877"/>
                <a:gd name="T76" fmla="+- 0 5558 255"/>
                <a:gd name="T77" fmla="*/ T76 w 5307"/>
                <a:gd name="T78" fmla="+- 0 6694 2557"/>
                <a:gd name="T79" fmla="*/ 6694 h 4877"/>
                <a:gd name="T80" fmla="+- 0 5532 255"/>
                <a:gd name="T81" fmla="*/ T80 w 5307"/>
                <a:gd name="T82" fmla="+- 0 6836 2557"/>
                <a:gd name="T83" fmla="*/ 6836 h 4877"/>
                <a:gd name="T84" fmla="+- 0 5483 255"/>
                <a:gd name="T85" fmla="*/ T84 w 5307"/>
                <a:gd name="T86" fmla="+- 0 6969 2557"/>
                <a:gd name="T87" fmla="*/ 6969 h 4877"/>
                <a:gd name="T88" fmla="+- 0 5413 255"/>
                <a:gd name="T89" fmla="*/ T88 w 5307"/>
                <a:gd name="T90" fmla="+- 0 7089 2557"/>
                <a:gd name="T91" fmla="*/ 7089 h 4877"/>
                <a:gd name="T92" fmla="+- 0 5323 255"/>
                <a:gd name="T93" fmla="*/ T92 w 5307"/>
                <a:gd name="T94" fmla="+- 0 7195 2557"/>
                <a:gd name="T95" fmla="*/ 7195 h 4877"/>
                <a:gd name="T96" fmla="+- 0 5217 255"/>
                <a:gd name="T97" fmla="*/ T96 w 5307"/>
                <a:gd name="T98" fmla="+- 0 7284 2557"/>
                <a:gd name="T99" fmla="*/ 7284 h 4877"/>
                <a:gd name="T100" fmla="+- 0 5097 255"/>
                <a:gd name="T101" fmla="*/ T100 w 5307"/>
                <a:gd name="T102" fmla="+- 0 7355 2557"/>
                <a:gd name="T103" fmla="*/ 7355 h 4877"/>
                <a:gd name="T104" fmla="+- 0 4965 255"/>
                <a:gd name="T105" fmla="*/ T104 w 5307"/>
                <a:gd name="T106" fmla="+- 0 7404 2557"/>
                <a:gd name="T107" fmla="*/ 7404 h 4877"/>
                <a:gd name="T108" fmla="+- 0 4823 255"/>
                <a:gd name="T109" fmla="*/ T108 w 5307"/>
                <a:gd name="T110" fmla="+- 0 7430 2557"/>
                <a:gd name="T111" fmla="*/ 7430 h 4877"/>
                <a:gd name="T112" fmla="+- 0 1067 255"/>
                <a:gd name="T113" fmla="*/ T112 w 5307"/>
                <a:gd name="T114" fmla="+- 0 7433 2557"/>
                <a:gd name="T115" fmla="*/ 7433 h 4877"/>
                <a:gd name="T116" fmla="+- 0 921 255"/>
                <a:gd name="T117" fmla="*/ T116 w 5307"/>
                <a:gd name="T118" fmla="+- 0 7420 2557"/>
                <a:gd name="T119" fmla="*/ 7420 h 4877"/>
                <a:gd name="T120" fmla="+- 0 784 255"/>
                <a:gd name="T121" fmla="*/ T120 w 5307"/>
                <a:gd name="T122" fmla="+- 0 7382 2557"/>
                <a:gd name="T123" fmla="*/ 7382 h 4877"/>
                <a:gd name="T124" fmla="+- 0 657 255"/>
                <a:gd name="T125" fmla="*/ T124 w 5307"/>
                <a:gd name="T126" fmla="+- 0 7322 2557"/>
                <a:gd name="T127" fmla="*/ 7322 h 4877"/>
                <a:gd name="T128" fmla="+- 0 544 255"/>
                <a:gd name="T129" fmla="*/ T128 w 5307"/>
                <a:gd name="T130" fmla="+- 0 7242 2557"/>
                <a:gd name="T131" fmla="*/ 7242 h 4877"/>
                <a:gd name="T132" fmla="+- 0 446 255"/>
                <a:gd name="T133" fmla="*/ T132 w 5307"/>
                <a:gd name="T134" fmla="+- 0 7144 2557"/>
                <a:gd name="T135" fmla="*/ 7144 h 4877"/>
                <a:gd name="T136" fmla="+- 0 366 255"/>
                <a:gd name="T137" fmla="*/ T136 w 5307"/>
                <a:gd name="T138" fmla="+- 0 7030 2557"/>
                <a:gd name="T139" fmla="*/ 7030 h 4877"/>
                <a:gd name="T140" fmla="+- 0 306 255"/>
                <a:gd name="T141" fmla="*/ T140 w 5307"/>
                <a:gd name="T142" fmla="+- 0 6904 2557"/>
                <a:gd name="T143" fmla="*/ 6904 h 4877"/>
                <a:gd name="T144" fmla="+- 0 268 255"/>
                <a:gd name="T145" fmla="*/ T144 w 5307"/>
                <a:gd name="T146" fmla="+- 0 6766 2557"/>
                <a:gd name="T147" fmla="*/ 6766 h 4877"/>
                <a:gd name="T148" fmla="+- 0 255 255"/>
                <a:gd name="T149" fmla="*/ T148 w 5307"/>
                <a:gd name="T150" fmla="+- 0 6620 2557"/>
                <a:gd name="T151" fmla="*/ 6620 h 48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5307" h="4877">
                  <a:moveTo>
                    <a:pt x="0" y="812"/>
                  </a:moveTo>
                  <a:lnTo>
                    <a:pt x="3" y="739"/>
                  </a:lnTo>
                  <a:lnTo>
                    <a:pt x="13" y="666"/>
                  </a:lnTo>
                  <a:lnTo>
                    <a:pt x="29" y="596"/>
                  </a:lnTo>
                  <a:lnTo>
                    <a:pt x="51" y="529"/>
                  </a:lnTo>
                  <a:lnTo>
                    <a:pt x="78" y="464"/>
                  </a:lnTo>
                  <a:lnTo>
                    <a:pt x="111" y="402"/>
                  </a:lnTo>
                  <a:lnTo>
                    <a:pt x="148" y="344"/>
                  </a:lnTo>
                  <a:lnTo>
                    <a:pt x="191" y="289"/>
                  </a:lnTo>
                  <a:lnTo>
                    <a:pt x="238" y="238"/>
                  </a:lnTo>
                  <a:lnTo>
                    <a:pt x="289" y="191"/>
                  </a:lnTo>
                  <a:lnTo>
                    <a:pt x="344" y="149"/>
                  </a:lnTo>
                  <a:lnTo>
                    <a:pt x="402" y="111"/>
                  </a:lnTo>
                  <a:lnTo>
                    <a:pt x="464" y="78"/>
                  </a:lnTo>
                  <a:lnTo>
                    <a:pt x="529" y="51"/>
                  </a:lnTo>
                  <a:lnTo>
                    <a:pt x="596" y="29"/>
                  </a:lnTo>
                  <a:lnTo>
                    <a:pt x="666" y="13"/>
                  </a:lnTo>
                  <a:lnTo>
                    <a:pt x="738" y="3"/>
                  </a:lnTo>
                  <a:lnTo>
                    <a:pt x="812" y="0"/>
                  </a:lnTo>
                  <a:lnTo>
                    <a:pt x="4494" y="0"/>
                  </a:lnTo>
                  <a:lnTo>
                    <a:pt x="4568" y="3"/>
                  </a:lnTo>
                  <a:lnTo>
                    <a:pt x="4640" y="13"/>
                  </a:lnTo>
                  <a:lnTo>
                    <a:pt x="4710" y="29"/>
                  </a:lnTo>
                  <a:lnTo>
                    <a:pt x="4777" y="51"/>
                  </a:lnTo>
                  <a:lnTo>
                    <a:pt x="4842" y="78"/>
                  </a:lnTo>
                  <a:lnTo>
                    <a:pt x="4904" y="111"/>
                  </a:lnTo>
                  <a:lnTo>
                    <a:pt x="4962" y="149"/>
                  </a:lnTo>
                  <a:lnTo>
                    <a:pt x="5017" y="191"/>
                  </a:lnTo>
                  <a:lnTo>
                    <a:pt x="5068" y="238"/>
                  </a:lnTo>
                  <a:lnTo>
                    <a:pt x="5115" y="289"/>
                  </a:lnTo>
                  <a:lnTo>
                    <a:pt x="5158" y="344"/>
                  </a:lnTo>
                  <a:lnTo>
                    <a:pt x="5195" y="402"/>
                  </a:lnTo>
                  <a:lnTo>
                    <a:pt x="5228" y="464"/>
                  </a:lnTo>
                  <a:lnTo>
                    <a:pt x="5256" y="529"/>
                  </a:lnTo>
                  <a:lnTo>
                    <a:pt x="5277" y="596"/>
                  </a:lnTo>
                  <a:lnTo>
                    <a:pt x="5293" y="666"/>
                  </a:lnTo>
                  <a:lnTo>
                    <a:pt x="5303" y="739"/>
                  </a:lnTo>
                  <a:lnTo>
                    <a:pt x="5306" y="812"/>
                  </a:lnTo>
                  <a:lnTo>
                    <a:pt x="5306" y="4063"/>
                  </a:lnTo>
                  <a:lnTo>
                    <a:pt x="5303" y="4137"/>
                  </a:lnTo>
                  <a:lnTo>
                    <a:pt x="5293" y="4209"/>
                  </a:lnTo>
                  <a:lnTo>
                    <a:pt x="5277" y="4279"/>
                  </a:lnTo>
                  <a:lnTo>
                    <a:pt x="5256" y="4347"/>
                  </a:lnTo>
                  <a:lnTo>
                    <a:pt x="5228" y="4412"/>
                  </a:lnTo>
                  <a:lnTo>
                    <a:pt x="5195" y="4473"/>
                  </a:lnTo>
                  <a:lnTo>
                    <a:pt x="5158" y="4532"/>
                  </a:lnTo>
                  <a:lnTo>
                    <a:pt x="5115" y="4587"/>
                  </a:lnTo>
                  <a:lnTo>
                    <a:pt x="5068" y="4638"/>
                  </a:lnTo>
                  <a:lnTo>
                    <a:pt x="5017" y="4685"/>
                  </a:lnTo>
                  <a:lnTo>
                    <a:pt x="4962" y="4727"/>
                  </a:lnTo>
                  <a:lnTo>
                    <a:pt x="4904" y="4765"/>
                  </a:lnTo>
                  <a:lnTo>
                    <a:pt x="4842" y="4798"/>
                  </a:lnTo>
                  <a:lnTo>
                    <a:pt x="4777" y="4825"/>
                  </a:lnTo>
                  <a:lnTo>
                    <a:pt x="4710" y="4847"/>
                  </a:lnTo>
                  <a:lnTo>
                    <a:pt x="4640" y="4863"/>
                  </a:lnTo>
                  <a:lnTo>
                    <a:pt x="4568" y="4873"/>
                  </a:lnTo>
                  <a:lnTo>
                    <a:pt x="4494" y="4876"/>
                  </a:lnTo>
                  <a:lnTo>
                    <a:pt x="812" y="4876"/>
                  </a:lnTo>
                  <a:lnTo>
                    <a:pt x="738" y="4873"/>
                  </a:lnTo>
                  <a:lnTo>
                    <a:pt x="666" y="4863"/>
                  </a:lnTo>
                  <a:lnTo>
                    <a:pt x="596" y="4847"/>
                  </a:lnTo>
                  <a:lnTo>
                    <a:pt x="529" y="4825"/>
                  </a:lnTo>
                  <a:lnTo>
                    <a:pt x="464" y="4798"/>
                  </a:lnTo>
                  <a:lnTo>
                    <a:pt x="402" y="4765"/>
                  </a:lnTo>
                  <a:lnTo>
                    <a:pt x="344" y="4727"/>
                  </a:lnTo>
                  <a:lnTo>
                    <a:pt x="289" y="4685"/>
                  </a:lnTo>
                  <a:lnTo>
                    <a:pt x="238" y="4638"/>
                  </a:lnTo>
                  <a:lnTo>
                    <a:pt x="191" y="4587"/>
                  </a:lnTo>
                  <a:lnTo>
                    <a:pt x="148" y="4532"/>
                  </a:lnTo>
                  <a:lnTo>
                    <a:pt x="111" y="4473"/>
                  </a:lnTo>
                  <a:lnTo>
                    <a:pt x="78" y="4412"/>
                  </a:lnTo>
                  <a:lnTo>
                    <a:pt x="51" y="4347"/>
                  </a:lnTo>
                  <a:lnTo>
                    <a:pt x="29" y="4279"/>
                  </a:lnTo>
                  <a:lnTo>
                    <a:pt x="13" y="4209"/>
                  </a:lnTo>
                  <a:lnTo>
                    <a:pt x="3" y="4137"/>
                  </a:lnTo>
                  <a:lnTo>
                    <a:pt x="0" y="4063"/>
                  </a:lnTo>
                  <a:lnTo>
                    <a:pt x="0" y="812"/>
                  </a:lnTo>
                  <a:close/>
                </a:path>
              </a:pathLst>
            </a:custGeom>
            <a:noFill/>
            <a:ln w="6350">
              <a:solidFill>
                <a:srgbClr val="EC7C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77" name="docshape146">
              <a:extLst>
                <a:ext uri="{FF2B5EF4-FFF2-40B4-BE49-F238E27FC236}">
                  <a16:creationId xmlns:a16="http://schemas.microsoft.com/office/drawing/2014/main" id="{640F8BD3-2C43-4357-9023-4E225DAA8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3096"/>
              <a:ext cx="4664" cy="1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docshape147">
              <a:extLst>
                <a:ext uri="{FF2B5EF4-FFF2-40B4-BE49-F238E27FC236}">
                  <a16:creationId xmlns:a16="http://schemas.microsoft.com/office/drawing/2014/main" id="{1A17A32C-23F1-4400-9DE9-F4D7D1E07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" y="4414"/>
              <a:ext cx="4661" cy="1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5" name="docshape148">
              <a:extLst>
                <a:ext uri="{FF2B5EF4-FFF2-40B4-BE49-F238E27FC236}">
                  <a16:creationId xmlns:a16="http://schemas.microsoft.com/office/drawing/2014/main" id="{8AD0DB5B-9748-4B6B-8143-7601E660D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" y="5731"/>
              <a:ext cx="4664" cy="1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docshape149">
              <a:extLst>
                <a:ext uri="{FF2B5EF4-FFF2-40B4-BE49-F238E27FC236}">
                  <a16:creationId xmlns:a16="http://schemas.microsoft.com/office/drawing/2014/main" id="{A305A8D6-1D00-4947-9BDD-989158685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3968"/>
              <a:ext cx="735" cy="735"/>
            </a:xfrm>
            <a:custGeom>
              <a:avLst/>
              <a:gdLst>
                <a:gd name="T0" fmla="+- 0 4842 4273"/>
                <a:gd name="T1" fmla="*/ T0 w 735"/>
                <a:gd name="T2" fmla="+- 0 3968 3968"/>
                <a:gd name="T3" fmla="*/ 3968 h 735"/>
                <a:gd name="T4" fmla="+- 0 4438 4273"/>
                <a:gd name="T5" fmla="*/ T4 w 735"/>
                <a:gd name="T6" fmla="+- 0 3968 3968"/>
                <a:gd name="T7" fmla="*/ 3968 h 735"/>
                <a:gd name="T8" fmla="+- 0 4438 4273"/>
                <a:gd name="T9" fmla="*/ T8 w 735"/>
                <a:gd name="T10" fmla="+- 0 4372 3968"/>
                <a:gd name="T11" fmla="*/ 4372 h 735"/>
                <a:gd name="T12" fmla="+- 0 4273 4273"/>
                <a:gd name="T13" fmla="*/ T12 w 735"/>
                <a:gd name="T14" fmla="+- 0 4372 3968"/>
                <a:gd name="T15" fmla="*/ 4372 h 735"/>
                <a:gd name="T16" fmla="+- 0 4640 4273"/>
                <a:gd name="T17" fmla="*/ T16 w 735"/>
                <a:gd name="T18" fmla="+- 0 4703 3968"/>
                <a:gd name="T19" fmla="*/ 4703 h 735"/>
                <a:gd name="T20" fmla="+- 0 5007 4273"/>
                <a:gd name="T21" fmla="*/ T20 w 735"/>
                <a:gd name="T22" fmla="+- 0 4372 3968"/>
                <a:gd name="T23" fmla="*/ 4372 h 735"/>
                <a:gd name="T24" fmla="+- 0 4842 4273"/>
                <a:gd name="T25" fmla="*/ T24 w 735"/>
                <a:gd name="T26" fmla="+- 0 4372 3968"/>
                <a:gd name="T27" fmla="*/ 4372 h 735"/>
                <a:gd name="T28" fmla="+- 0 4842 4273"/>
                <a:gd name="T29" fmla="*/ T28 w 735"/>
                <a:gd name="T30" fmla="+- 0 3968 3968"/>
                <a:gd name="T31" fmla="*/ 3968 h 7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735" h="735">
                  <a:moveTo>
                    <a:pt x="569" y="0"/>
                  </a:moveTo>
                  <a:lnTo>
                    <a:pt x="165" y="0"/>
                  </a:lnTo>
                  <a:lnTo>
                    <a:pt x="165" y="404"/>
                  </a:lnTo>
                  <a:lnTo>
                    <a:pt x="0" y="404"/>
                  </a:lnTo>
                  <a:lnTo>
                    <a:pt x="367" y="735"/>
                  </a:lnTo>
                  <a:lnTo>
                    <a:pt x="734" y="404"/>
                  </a:lnTo>
                  <a:lnTo>
                    <a:pt x="569" y="4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CFD4EA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docshape150">
              <a:extLst>
                <a:ext uri="{FF2B5EF4-FFF2-40B4-BE49-F238E27FC236}">
                  <a16:creationId xmlns:a16="http://schemas.microsoft.com/office/drawing/2014/main" id="{369F3F6A-EFC5-4FC4-B400-AA887FF3C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3968"/>
              <a:ext cx="735" cy="735"/>
            </a:xfrm>
            <a:custGeom>
              <a:avLst/>
              <a:gdLst>
                <a:gd name="T0" fmla="+- 0 4273 4273"/>
                <a:gd name="T1" fmla="*/ T0 w 735"/>
                <a:gd name="T2" fmla="+- 0 4372 3968"/>
                <a:gd name="T3" fmla="*/ 4372 h 735"/>
                <a:gd name="T4" fmla="+- 0 4438 4273"/>
                <a:gd name="T5" fmla="*/ T4 w 735"/>
                <a:gd name="T6" fmla="+- 0 4372 3968"/>
                <a:gd name="T7" fmla="*/ 4372 h 735"/>
                <a:gd name="T8" fmla="+- 0 4438 4273"/>
                <a:gd name="T9" fmla="*/ T8 w 735"/>
                <a:gd name="T10" fmla="+- 0 3968 3968"/>
                <a:gd name="T11" fmla="*/ 3968 h 735"/>
                <a:gd name="T12" fmla="+- 0 4842 4273"/>
                <a:gd name="T13" fmla="*/ T12 w 735"/>
                <a:gd name="T14" fmla="+- 0 3968 3968"/>
                <a:gd name="T15" fmla="*/ 3968 h 735"/>
                <a:gd name="T16" fmla="+- 0 4842 4273"/>
                <a:gd name="T17" fmla="*/ T16 w 735"/>
                <a:gd name="T18" fmla="+- 0 4372 3968"/>
                <a:gd name="T19" fmla="*/ 4372 h 735"/>
                <a:gd name="T20" fmla="+- 0 5007 4273"/>
                <a:gd name="T21" fmla="*/ T20 w 735"/>
                <a:gd name="T22" fmla="+- 0 4372 3968"/>
                <a:gd name="T23" fmla="*/ 4372 h 735"/>
                <a:gd name="T24" fmla="+- 0 4640 4273"/>
                <a:gd name="T25" fmla="*/ T24 w 735"/>
                <a:gd name="T26" fmla="+- 0 4703 3968"/>
                <a:gd name="T27" fmla="*/ 4703 h 735"/>
                <a:gd name="T28" fmla="+- 0 4273 4273"/>
                <a:gd name="T29" fmla="*/ T28 w 735"/>
                <a:gd name="T30" fmla="+- 0 4372 3968"/>
                <a:gd name="T31" fmla="*/ 4372 h 7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735" h="735">
                  <a:moveTo>
                    <a:pt x="0" y="404"/>
                  </a:moveTo>
                  <a:lnTo>
                    <a:pt x="165" y="404"/>
                  </a:lnTo>
                  <a:lnTo>
                    <a:pt x="165" y="0"/>
                  </a:lnTo>
                  <a:lnTo>
                    <a:pt x="569" y="0"/>
                  </a:lnTo>
                  <a:lnTo>
                    <a:pt x="569" y="404"/>
                  </a:lnTo>
                  <a:lnTo>
                    <a:pt x="734" y="404"/>
                  </a:lnTo>
                  <a:lnTo>
                    <a:pt x="367" y="735"/>
                  </a:lnTo>
                  <a:lnTo>
                    <a:pt x="0" y="404"/>
                  </a:lnTo>
                  <a:close/>
                </a:path>
              </a:pathLst>
            </a:custGeom>
            <a:noFill/>
            <a:ln w="6350">
              <a:solidFill>
                <a:srgbClr val="CFD4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docshape151">
              <a:extLst>
                <a:ext uri="{FF2B5EF4-FFF2-40B4-BE49-F238E27FC236}">
                  <a16:creationId xmlns:a16="http://schemas.microsoft.com/office/drawing/2014/main" id="{299E488A-5487-433D-861A-BBF4A0491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5279"/>
              <a:ext cx="735" cy="735"/>
            </a:xfrm>
            <a:custGeom>
              <a:avLst/>
              <a:gdLst>
                <a:gd name="T0" fmla="+- 0 5251 4681"/>
                <a:gd name="T1" fmla="*/ T0 w 735"/>
                <a:gd name="T2" fmla="+- 0 5279 5279"/>
                <a:gd name="T3" fmla="*/ 5279 h 735"/>
                <a:gd name="T4" fmla="+- 0 4847 4681"/>
                <a:gd name="T5" fmla="*/ T4 w 735"/>
                <a:gd name="T6" fmla="+- 0 5279 5279"/>
                <a:gd name="T7" fmla="*/ 5279 h 735"/>
                <a:gd name="T8" fmla="+- 0 4847 4681"/>
                <a:gd name="T9" fmla="*/ T8 w 735"/>
                <a:gd name="T10" fmla="+- 0 5683 5279"/>
                <a:gd name="T11" fmla="*/ 5683 h 735"/>
                <a:gd name="T12" fmla="+- 0 4681 4681"/>
                <a:gd name="T13" fmla="*/ T12 w 735"/>
                <a:gd name="T14" fmla="+- 0 5683 5279"/>
                <a:gd name="T15" fmla="*/ 5683 h 735"/>
                <a:gd name="T16" fmla="+- 0 5049 4681"/>
                <a:gd name="T17" fmla="*/ T16 w 735"/>
                <a:gd name="T18" fmla="+- 0 6014 5279"/>
                <a:gd name="T19" fmla="*/ 6014 h 735"/>
                <a:gd name="T20" fmla="+- 0 5416 4681"/>
                <a:gd name="T21" fmla="*/ T20 w 735"/>
                <a:gd name="T22" fmla="+- 0 5683 5279"/>
                <a:gd name="T23" fmla="*/ 5683 h 735"/>
                <a:gd name="T24" fmla="+- 0 5251 4681"/>
                <a:gd name="T25" fmla="*/ T24 w 735"/>
                <a:gd name="T26" fmla="+- 0 5683 5279"/>
                <a:gd name="T27" fmla="*/ 5683 h 735"/>
                <a:gd name="T28" fmla="+- 0 5251 4681"/>
                <a:gd name="T29" fmla="*/ T28 w 735"/>
                <a:gd name="T30" fmla="+- 0 5279 5279"/>
                <a:gd name="T31" fmla="*/ 5279 h 7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735" h="735">
                  <a:moveTo>
                    <a:pt x="570" y="0"/>
                  </a:moveTo>
                  <a:lnTo>
                    <a:pt x="166" y="0"/>
                  </a:lnTo>
                  <a:lnTo>
                    <a:pt x="166" y="404"/>
                  </a:lnTo>
                  <a:lnTo>
                    <a:pt x="0" y="404"/>
                  </a:lnTo>
                  <a:lnTo>
                    <a:pt x="368" y="735"/>
                  </a:lnTo>
                  <a:lnTo>
                    <a:pt x="735" y="404"/>
                  </a:lnTo>
                  <a:lnTo>
                    <a:pt x="570" y="404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CFD4EA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docshape152">
              <a:extLst>
                <a:ext uri="{FF2B5EF4-FFF2-40B4-BE49-F238E27FC236}">
                  <a16:creationId xmlns:a16="http://schemas.microsoft.com/office/drawing/2014/main" id="{82C79C85-97FC-4C49-AB25-DC5E4F89D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5279"/>
              <a:ext cx="735" cy="735"/>
            </a:xfrm>
            <a:custGeom>
              <a:avLst/>
              <a:gdLst>
                <a:gd name="T0" fmla="+- 0 4681 4681"/>
                <a:gd name="T1" fmla="*/ T0 w 735"/>
                <a:gd name="T2" fmla="+- 0 5683 5279"/>
                <a:gd name="T3" fmla="*/ 5683 h 735"/>
                <a:gd name="T4" fmla="+- 0 4847 4681"/>
                <a:gd name="T5" fmla="*/ T4 w 735"/>
                <a:gd name="T6" fmla="+- 0 5683 5279"/>
                <a:gd name="T7" fmla="*/ 5683 h 735"/>
                <a:gd name="T8" fmla="+- 0 4847 4681"/>
                <a:gd name="T9" fmla="*/ T8 w 735"/>
                <a:gd name="T10" fmla="+- 0 5279 5279"/>
                <a:gd name="T11" fmla="*/ 5279 h 735"/>
                <a:gd name="T12" fmla="+- 0 5251 4681"/>
                <a:gd name="T13" fmla="*/ T12 w 735"/>
                <a:gd name="T14" fmla="+- 0 5279 5279"/>
                <a:gd name="T15" fmla="*/ 5279 h 735"/>
                <a:gd name="T16" fmla="+- 0 5251 4681"/>
                <a:gd name="T17" fmla="*/ T16 w 735"/>
                <a:gd name="T18" fmla="+- 0 5683 5279"/>
                <a:gd name="T19" fmla="*/ 5683 h 735"/>
                <a:gd name="T20" fmla="+- 0 5416 4681"/>
                <a:gd name="T21" fmla="*/ T20 w 735"/>
                <a:gd name="T22" fmla="+- 0 5683 5279"/>
                <a:gd name="T23" fmla="*/ 5683 h 735"/>
                <a:gd name="T24" fmla="+- 0 5049 4681"/>
                <a:gd name="T25" fmla="*/ T24 w 735"/>
                <a:gd name="T26" fmla="+- 0 6014 5279"/>
                <a:gd name="T27" fmla="*/ 6014 h 735"/>
                <a:gd name="T28" fmla="+- 0 4681 4681"/>
                <a:gd name="T29" fmla="*/ T28 w 735"/>
                <a:gd name="T30" fmla="+- 0 5683 5279"/>
                <a:gd name="T31" fmla="*/ 5683 h 7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735" h="735">
                  <a:moveTo>
                    <a:pt x="0" y="404"/>
                  </a:moveTo>
                  <a:lnTo>
                    <a:pt x="166" y="404"/>
                  </a:lnTo>
                  <a:lnTo>
                    <a:pt x="166" y="0"/>
                  </a:lnTo>
                  <a:lnTo>
                    <a:pt x="570" y="0"/>
                  </a:lnTo>
                  <a:lnTo>
                    <a:pt x="570" y="404"/>
                  </a:lnTo>
                  <a:lnTo>
                    <a:pt x="735" y="404"/>
                  </a:lnTo>
                  <a:lnTo>
                    <a:pt x="368" y="735"/>
                  </a:lnTo>
                  <a:lnTo>
                    <a:pt x="0" y="404"/>
                  </a:lnTo>
                  <a:close/>
                </a:path>
              </a:pathLst>
            </a:custGeom>
            <a:noFill/>
            <a:ln w="6350">
              <a:solidFill>
                <a:srgbClr val="CFD4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docshape153">
              <a:extLst>
                <a:ext uri="{FF2B5EF4-FFF2-40B4-BE49-F238E27FC236}">
                  <a16:creationId xmlns:a16="http://schemas.microsoft.com/office/drawing/2014/main" id="{D37FEDD1-FDB6-4B61-85DC-3AC659AA3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2103"/>
              <a:ext cx="163" cy="454"/>
            </a:xfrm>
            <a:custGeom>
              <a:avLst/>
              <a:gdLst>
                <a:gd name="T0" fmla="+- 0 2820 2809"/>
                <a:gd name="T1" fmla="*/ T0 w 163"/>
                <a:gd name="T2" fmla="+- 0 2406 2103"/>
                <a:gd name="T3" fmla="*/ 2406 h 454"/>
                <a:gd name="T4" fmla="+- 0 2815 2809"/>
                <a:gd name="T5" fmla="*/ T4 w 163"/>
                <a:gd name="T6" fmla="+- 0 2408 2103"/>
                <a:gd name="T7" fmla="*/ 2408 h 454"/>
                <a:gd name="T8" fmla="+- 0 2811 2809"/>
                <a:gd name="T9" fmla="*/ T8 w 163"/>
                <a:gd name="T10" fmla="+- 0 2411 2103"/>
                <a:gd name="T11" fmla="*/ 2411 h 454"/>
                <a:gd name="T12" fmla="+- 0 2809 2809"/>
                <a:gd name="T13" fmla="*/ T12 w 163"/>
                <a:gd name="T14" fmla="+- 0 2417 2103"/>
                <a:gd name="T15" fmla="*/ 2417 h 454"/>
                <a:gd name="T16" fmla="+- 0 2890 2809"/>
                <a:gd name="T17" fmla="*/ T16 w 163"/>
                <a:gd name="T18" fmla="+- 0 2557 2103"/>
                <a:gd name="T19" fmla="*/ 2557 h 454"/>
                <a:gd name="T20" fmla="+- 0 2902 2809"/>
                <a:gd name="T21" fmla="*/ T20 w 163"/>
                <a:gd name="T22" fmla="+- 0 2537 2103"/>
                <a:gd name="T23" fmla="*/ 2537 h 454"/>
                <a:gd name="T24" fmla="+- 0 2880 2809"/>
                <a:gd name="T25" fmla="*/ T24 w 163"/>
                <a:gd name="T26" fmla="+- 0 2537 2103"/>
                <a:gd name="T27" fmla="*/ 2537 h 454"/>
                <a:gd name="T28" fmla="+- 0 2880 2809"/>
                <a:gd name="T29" fmla="*/ T28 w 163"/>
                <a:gd name="T30" fmla="+- 0 2500 2103"/>
                <a:gd name="T31" fmla="*/ 2500 h 454"/>
                <a:gd name="T32" fmla="+- 0 2826 2809"/>
                <a:gd name="T33" fmla="*/ T32 w 163"/>
                <a:gd name="T34" fmla="+- 0 2407 2103"/>
                <a:gd name="T35" fmla="*/ 2407 h 454"/>
                <a:gd name="T36" fmla="+- 0 2820 2809"/>
                <a:gd name="T37" fmla="*/ T36 w 163"/>
                <a:gd name="T38" fmla="+- 0 2406 2103"/>
                <a:gd name="T39" fmla="*/ 2406 h 454"/>
                <a:gd name="T40" fmla="+- 0 2880 2809"/>
                <a:gd name="T41" fmla="*/ T40 w 163"/>
                <a:gd name="T42" fmla="+- 0 2500 2103"/>
                <a:gd name="T43" fmla="*/ 2500 h 454"/>
                <a:gd name="T44" fmla="+- 0 2880 2809"/>
                <a:gd name="T45" fmla="*/ T44 w 163"/>
                <a:gd name="T46" fmla="+- 0 2537 2103"/>
                <a:gd name="T47" fmla="*/ 2537 h 454"/>
                <a:gd name="T48" fmla="+- 0 2900 2809"/>
                <a:gd name="T49" fmla="*/ T48 w 163"/>
                <a:gd name="T50" fmla="+- 0 2537 2103"/>
                <a:gd name="T51" fmla="*/ 2537 h 454"/>
                <a:gd name="T52" fmla="+- 0 2900 2809"/>
                <a:gd name="T53" fmla="*/ T52 w 163"/>
                <a:gd name="T54" fmla="+- 0 2532 2103"/>
                <a:gd name="T55" fmla="*/ 2532 h 454"/>
                <a:gd name="T56" fmla="+- 0 2882 2809"/>
                <a:gd name="T57" fmla="*/ T56 w 163"/>
                <a:gd name="T58" fmla="+- 0 2532 2103"/>
                <a:gd name="T59" fmla="*/ 2532 h 454"/>
                <a:gd name="T60" fmla="+- 0 2890 2809"/>
                <a:gd name="T61" fmla="*/ T60 w 163"/>
                <a:gd name="T62" fmla="+- 0 2517 2103"/>
                <a:gd name="T63" fmla="*/ 2517 h 454"/>
                <a:gd name="T64" fmla="+- 0 2880 2809"/>
                <a:gd name="T65" fmla="*/ T64 w 163"/>
                <a:gd name="T66" fmla="+- 0 2500 2103"/>
                <a:gd name="T67" fmla="*/ 2500 h 454"/>
                <a:gd name="T68" fmla="+- 0 2961 2809"/>
                <a:gd name="T69" fmla="*/ T68 w 163"/>
                <a:gd name="T70" fmla="+- 0 2406 2103"/>
                <a:gd name="T71" fmla="*/ 2406 h 454"/>
                <a:gd name="T72" fmla="+- 0 2955 2809"/>
                <a:gd name="T73" fmla="*/ T72 w 163"/>
                <a:gd name="T74" fmla="+- 0 2407 2103"/>
                <a:gd name="T75" fmla="*/ 2407 h 454"/>
                <a:gd name="T76" fmla="+- 0 2900 2809"/>
                <a:gd name="T77" fmla="*/ T76 w 163"/>
                <a:gd name="T78" fmla="+- 0 2500 2103"/>
                <a:gd name="T79" fmla="*/ 2500 h 454"/>
                <a:gd name="T80" fmla="+- 0 2900 2809"/>
                <a:gd name="T81" fmla="*/ T80 w 163"/>
                <a:gd name="T82" fmla="+- 0 2537 2103"/>
                <a:gd name="T83" fmla="*/ 2537 h 454"/>
                <a:gd name="T84" fmla="+- 0 2902 2809"/>
                <a:gd name="T85" fmla="*/ T84 w 163"/>
                <a:gd name="T86" fmla="+- 0 2537 2103"/>
                <a:gd name="T87" fmla="*/ 2537 h 454"/>
                <a:gd name="T88" fmla="+- 0 2972 2809"/>
                <a:gd name="T89" fmla="*/ T88 w 163"/>
                <a:gd name="T90" fmla="+- 0 2417 2103"/>
                <a:gd name="T91" fmla="*/ 2417 h 454"/>
                <a:gd name="T92" fmla="+- 0 2970 2809"/>
                <a:gd name="T93" fmla="*/ T92 w 163"/>
                <a:gd name="T94" fmla="+- 0 2411 2103"/>
                <a:gd name="T95" fmla="*/ 2411 h 454"/>
                <a:gd name="T96" fmla="+- 0 2965 2809"/>
                <a:gd name="T97" fmla="*/ T96 w 163"/>
                <a:gd name="T98" fmla="+- 0 2408 2103"/>
                <a:gd name="T99" fmla="*/ 2408 h 454"/>
                <a:gd name="T100" fmla="+- 0 2961 2809"/>
                <a:gd name="T101" fmla="*/ T100 w 163"/>
                <a:gd name="T102" fmla="+- 0 2406 2103"/>
                <a:gd name="T103" fmla="*/ 2406 h 454"/>
                <a:gd name="T104" fmla="+- 0 2890 2809"/>
                <a:gd name="T105" fmla="*/ T104 w 163"/>
                <a:gd name="T106" fmla="+- 0 2517 2103"/>
                <a:gd name="T107" fmla="*/ 2517 h 454"/>
                <a:gd name="T108" fmla="+- 0 2882 2809"/>
                <a:gd name="T109" fmla="*/ T108 w 163"/>
                <a:gd name="T110" fmla="+- 0 2532 2103"/>
                <a:gd name="T111" fmla="*/ 2532 h 454"/>
                <a:gd name="T112" fmla="+- 0 2899 2809"/>
                <a:gd name="T113" fmla="*/ T112 w 163"/>
                <a:gd name="T114" fmla="+- 0 2532 2103"/>
                <a:gd name="T115" fmla="*/ 2532 h 454"/>
                <a:gd name="T116" fmla="+- 0 2890 2809"/>
                <a:gd name="T117" fmla="*/ T116 w 163"/>
                <a:gd name="T118" fmla="+- 0 2517 2103"/>
                <a:gd name="T119" fmla="*/ 2517 h 454"/>
                <a:gd name="T120" fmla="+- 0 2900 2809"/>
                <a:gd name="T121" fmla="*/ T120 w 163"/>
                <a:gd name="T122" fmla="+- 0 2500 2103"/>
                <a:gd name="T123" fmla="*/ 2500 h 454"/>
                <a:gd name="T124" fmla="+- 0 2890 2809"/>
                <a:gd name="T125" fmla="*/ T124 w 163"/>
                <a:gd name="T126" fmla="+- 0 2517 2103"/>
                <a:gd name="T127" fmla="*/ 2517 h 454"/>
                <a:gd name="T128" fmla="+- 0 2899 2809"/>
                <a:gd name="T129" fmla="*/ T128 w 163"/>
                <a:gd name="T130" fmla="+- 0 2532 2103"/>
                <a:gd name="T131" fmla="*/ 2532 h 454"/>
                <a:gd name="T132" fmla="+- 0 2900 2809"/>
                <a:gd name="T133" fmla="*/ T132 w 163"/>
                <a:gd name="T134" fmla="+- 0 2532 2103"/>
                <a:gd name="T135" fmla="*/ 2532 h 454"/>
                <a:gd name="T136" fmla="+- 0 2900 2809"/>
                <a:gd name="T137" fmla="*/ T136 w 163"/>
                <a:gd name="T138" fmla="+- 0 2500 2103"/>
                <a:gd name="T139" fmla="*/ 2500 h 454"/>
                <a:gd name="T140" fmla="+- 0 2900 2809"/>
                <a:gd name="T141" fmla="*/ T140 w 163"/>
                <a:gd name="T142" fmla="+- 0 2103 2103"/>
                <a:gd name="T143" fmla="*/ 2103 h 454"/>
                <a:gd name="T144" fmla="+- 0 2880 2809"/>
                <a:gd name="T145" fmla="*/ T144 w 163"/>
                <a:gd name="T146" fmla="+- 0 2103 2103"/>
                <a:gd name="T147" fmla="*/ 2103 h 454"/>
                <a:gd name="T148" fmla="+- 0 2880 2809"/>
                <a:gd name="T149" fmla="*/ T148 w 163"/>
                <a:gd name="T150" fmla="+- 0 2500 2103"/>
                <a:gd name="T151" fmla="*/ 2500 h 454"/>
                <a:gd name="T152" fmla="+- 0 2890 2809"/>
                <a:gd name="T153" fmla="*/ T152 w 163"/>
                <a:gd name="T154" fmla="+- 0 2517 2103"/>
                <a:gd name="T155" fmla="*/ 2517 h 454"/>
                <a:gd name="T156" fmla="+- 0 2900 2809"/>
                <a:gd name="T157" fmla="*/ T156 w 163"/>
                <a:gd name="T158" fmla="+- 0 2500 2103"/>
                <a:gd name="T159" fmla="*/ 2500 h 454"/>
                <a:gd name="T160" fmla="+- 0 2900 2809"/>
                <a:gd name="T161" fmla="*/ T160 w 163"/>
                <a:gd name="T162" fmla="+- 0 2103 2103"/>
                <a:gd name="T163" fmla="*/ 2103 h 4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163" h="454">
                  <a:moveTo>
                    <a:pt x="11" y="303"/>
                  </a:moveTo>
                  <a:lnTo>
                    <a:pt x="6" y="305"/>
                  </a:lnTo>
                  <a:lnTo>
                    <a:pt x="2" y="308"/>
                  </a:lnTo>
                  <a:lnTo>
                    <a:pt x="0" y="314"/>
                  </a:lnTo>
                  <a:lnTo>
                    <a:pt x="81" y="454"/>
                  </a:lnTo>
                  <a:lnTo>
                    <a:pt x="93" y="434"/>
                  </a:lnTo>
                  <a:lnTo>
                    <a:pt x="71" y="434"/>
                  </a:lnTo>
                  <a:lnTo>
                    <a:pt x="71" y="397"/>
                  </a:lnTo>
                  <a:lnTo>
                    <a:pt x="17" y="304"/>
                  </a:lnTo>
                  <a:lnTo>
                    <a:pt x="11" y="303"/>
                  </a:lnTo>
                  <a:close/>
                  <a:moveTo>
                    <a:pt x="71" y="397"/>
                  </a:moveTo>
                  <a:lnTo>
                    <a:pt x="71" y="434"/>
                  </a:lnTo>
                  <a:lnTo>
                    <a:pt x="91" y="434"/>
                  </a:lnTo>
                  <a:lnTo>
                    <a:pt x="91" y="429"/>
                  </a:lnTo>
                  <a:lnTo>
                    <a:pt x="73" y="429"/>
                  </a:lnTo>
                  <a:lnTo>
                    <a:pt x="81" y="414"/>
                  </a:lnTo>
                  <a:lnTo>
                    <a:pt x="71" y="397"/>
                  </a:lnTo>
                  <a:close/>
                  <a:moveTo>
                    <a:pt x="152" y="303"/>
                  </a:moveTo>
                  <a:lnTo>
                    <a:pt x="146" y="304"/>
                  </a:lnTo>
                  <a:lnTo>
                    <a:pt x="91" y="397"/>
                  </a:lnTo>
                  <a:lnTo>
                    <a:pt x="91" y="434"/>
                  </a:lnTo>
                  <a:lnTo>
                    <a:pt x="93" y="434"/>
                  </a:lnTo>
                  <a:lnTo>
                    <a:pt x="163" y="314"/>
                  </a:lnTo>
                  <a:lnTo>
                    <a:pt x="161" y="308"/>
                  </a:lnTo>
                  <a:lnTo>
                    <a:pt x="156" y="305"/>
                  </a:lnTo>
                  <a:lnTo>
                    <a:pt x="152" y="303"/>
                  </a:lnTo>
                  <a:close/>
                  <a:moveTo>
                    <a:pt x="81" y="414"/>
                  </a:moveTo>
                  <a:lnTo>
                    <a:pt x="73" y="429"/>
                  </a:lnTo>
                  <a:lnTo>
                    <a:pt x="90" y="429"/>
                  </a:lnTo>
                  <a:lnTo>
                    <a:pt x="81" y="414"/>
                  </a:lnTo>
                  <a:close/>
                  <a:moveTo>
                    <a:pt x="91" y="397"/>
                  </a:moveTo>
                  <a:lnTo>
                    <a:pt x="81" y="414"/>
                  </a:lnTo>
                  <a:lnTo>
                    <a:pt x="90" y="429"/>
                  </a:lnTo>
                  <a:lnTo>
                    <a:pt x="91" y="429"/>
                  </a:lnTo>
                  <a:lnTo>
                    <a:pt x="91" y="397"/>
                  </a:lnTo>
                  <a:close/>
                  <a:moveTo>
                    <a:pt x="91" y="0"/>
                  </a:moveTo>
                  <a:lnTo>
                    <a:pt x="71" y="0"/>
                  </a:lnTo>
                  <a:lnTo>
                    <a:pt x="71" y="397"/>
                  </a:lnTo>
                  <a:lnTo>
                    <a:pt x="81" y="414"/>
                  </a:lnTo>
                  <a:lnTo>
                    <a:pt x="91" y="39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8" name="docshape155">
              <a:extLst>
                <a:ext uri="{FF2B5EF4-FFF2-40B4-BE49-F238E27FC236}">
                  <a16:creationId xmlns:a16="http://schemas.microsoft.com/office/drawing/2014/main" id="{F00F5CD3-103C-40F7-BABD-63017E53A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3" y="2613"/>
              <a:ext cx="5141" cy="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docshape156">
              <a:extLst>
                <a:ext uri="{FF2B5EF4-FFF2-40B4-BE49-F238E27FC236}">
                  <a16:creationId xmlns:a16="http://schemas.microsoft.com/office/drawing/2014/main" id="{AD24857B-B9F7-4473-8CA4-D293D70F8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3" y="2613"/>
              <a:ext cx="5141" cy="4763"/>
            </a:xfrm>
            <a:custGeom>
              <a:avLst/>
              <a:gdLst>
                <a:gd name="T0" fmla="+- 0 12597 12593"/>
                <a:gd name="T1" fmla="*/ T0 w 5141"/>
                <a:gd name="T2" fmla="+- 0 3331 2613"/>
                <a:gd name="T3" fmla="*/ 3331 h 4763"/>
                <a:gd name="T4" fmla="+- 0 12625 12593"/>
                <a:gd name="T5" fmla="*/ T4 w 5141"/>
                <a:gd name="T6" fmla="+- 0 3184 2613"/>
                <a:gd name="T7" fmla="*/ 3184 h 4763"/>
                <a:gd name="T8" fmla="+- 0 12679 12593"/>
                <a:gd name="T9" fmla="*/ T8 w 5141"/>
                <a:gd name="T10" fmla="+- 0 3049 2613"/>
                <a:gd name="T11" fmla="*/ 3049 h 4763"/>
                <a:gd name="T12" fmla="+- 0 12755 12593"/>
                <a:gd name="T13" fmla="*/ T12 w 5141"/>
                <a:gd name="T14" fmla="+- 0 2927 2613"/>
                <a:gd name="T15" fmla="*/ 2927 h 4763"/>
                <a:gd name="T16" fmla="+- 0 12852 12593"/>
                <a:gd name="T17" fmla="*/ T16 w 5141"/>
                <a:gd name="T18" fmla="+- 0 2821 2613"/>
                <a:gd name="T19" fmla="*/ 2821 h 4763"/>
                <a:gd name="T20" fmla="+- 0 12966 12593"/>
                <a:gd name="T21" fmla="*/ T20 w 5141"/>
                <a:gd name="T22" fmla="+- 0 2734 2613"/>
                <a:gd name="T23" fmla="*/ 2734 h 4763"/>
                <a:gd name="T24" fmla="+- 0 13095 12593"/>
                <a:gd name="T25" fmla="*/ T24 w 5141"/>
                <a:gd name="T26" fmla="+- 0 2669 2613"/>
                <a:gd name="T27" fmla="*/ 2669 h 4763"/>
                <a:gd name="T28" fmla="+- 0 13236 12593"/>
                <a:gd name="T29" fmla="*/ T28 w 5141"/>
                <a:gd name="T30" fmla="+- 0 2628 2613"/>
                <a:gd name="T31" fmla="*/ 2628 h 4763"/>
                <a:gd name="T32" fmla="+- 0 13387 12593"/>
                <a:gd name="T33" fmla="*/ T32 w 5141"/>
                <a:gd name="T34" fmla="+- 0 2613 2613"/>
                <a:gd name="T35" fmla="*/ 2613 h 4763"/>
                <a:gd name="T36" fmla="+- 0 17017 12593"/>
                <a:gd name="T37" fmla="*/ T36 w 5141"/>
                <a:gd name="T38" fmla="+- 0 2617 2613"/>
                <a:gd name="T39" fmla="*/ 2617 h 4763"/>
                <a:gd name="T40" fmla="+- 0 17163 12593"/>
                <a:gd name="T41" fmla="*/ T40 w 5141"/>
                <a:gd name="T42" fmla="+- 0 2645 2613"/>
                <a:gd name="T43" fmla="*/ 2645 h 4763"/>
                <a:gd name="T44" fmla="+- 0 17299 12593"/>
                <a:gd name="T45" fmla="*/ T44 w 5141"/>
                <a:gd name="T46" fmla="+- 0 2699 2613"/>
                <a:gd name="T47" fmla="*/ 2699 h 4763"/>
                <a:gd name="T48" fmla="+- 0 17421 12593"/>
                <a:gd name="T49" fmla="*/ T48 w 5141"/>
                <a:gd name="T50" fmla="+- 0 2775 2613"/>
                <a:gd name="T51" fmla="*/ 2775 h 4763"/>
                <a:gd name="T52" fmla="+- 0 17526 12593"/>
                <a:gd name="T53" fmla="*/ T52 w 5141"/>
                <a:gd name="T54" fmla="+- 0 2872 2613"/>
                <a:gd name="T55" fmla="*/ 2872 h 4763"/>
                <a:gd name="T56" fmla="+- 0 17613 12593"/>
                <a:gd name="T57" fmla="*/ T56 w 5141"/>
                <a:gd name="T58" fmla="+- 0 2986 2613"/>
                <a:gd name="T59" fmla="*/ 2986 h 4763"/>
                <a:gd name="T60" fmla="+- 0 17679 12593"/>
                <a:gd name="T61" fmla="*/ T60 w 5141"/>
                <a:gd name="T62" fmla="+- 0 3115 2613"/>
                <a:gd name="T63" fmla="*/ 3115 h 4763"/>
                <a:gd name="T64" fmla="+- 0 17720 12593"/>
                <a:gd name="T65" fmla="*/ T64 w 5141"/>
                <a:gd name="T66" fmla="+- 0 3256 2613"/>
                <a:gd name="T67" fmla="*/ 3256 h 4763"/>
                <a:gd name="T68" fmla="+- 0 17734 12593"/>
                <a:gd name="T69" fmla="*/ T68 w 5141"/>
                <a:gd name="T70" fmla="+- 0 3407 2613"/>
                <a:gd name="T71" fmla="*/ 3407 h 4763"/>
                <a:gd name="T72" fmla="+- 0 17730 12593"/>
                <a:gd name="T73" fmla="*/ T72 w 5141"/>
                <a:gd name="T74" fmla="+- 0 6659 2613"/>
                <a:gd name="T75" fmla="*/ 6659 h 4763"/>
                <a:gd name="T76" fmla="+- 0 17702 12593"/>
                <a:gd name="T77" fmla="*/ T76 w 5141"/>
                <a:gd name="T78" fmla="+- 0 6805 2613"/>
                <a:gd name="T79" fmla="*/ 6805 h 4763"/>
                <a:gd name="T80" fmla="+- 0 17649 12593"/>
                <a:gd name="T81" fmla="*/ T80 w 5141"/>
                <a:gd name="T82" fmla="+- 0 6941 2613"/>
                <a:gd name="T83" fmla="*/ 6941 h 4763"/>
                <a:gd name="T84" fmla="+- 0 17572 12593"/>
                <a:gd name="T85" fmla="*/ T84 w 5141"/>
                <a:gd name="T86" fmla="+- 0 7063 2613"/>
                <a:gd name="T87" fmla="*/ 7063 h 4763"/>
                <a:gd name="T88" fmla="+- 0 17476 12593"/>
                <a:gd name="T89" fmla="*/ T88 w 5141"/>
                <a:gd name="T90" fmla="+- 0 7169 2613"/>
                <a:gd name="T91" fmla="*/ 7169 h 4763"/>
                <a:gd name="T92" fmla="+- 0 17361 12593"/>
                <a:gd name="T93" fmla="*/ T92 w 5141"/>
                <a:gd name="T94" fmla="+- 0 7255 2613"/>
                <a:gd name="T95" fmla="*/ 7255 h 4763"/>
                <a:gd name="T96" fmla="+- 0 17232 12593"/>
                <a:gd name="T97" fmla="*/ T96 w 5141"/>
                <a:gd name="T98" fmla="+- 0 7321 2613"/>
                <a:gd name="T99" fmla="*/ 7321 h 4763"/>
                <a:gd name="T100" fmla="+- 0 17091 12593"/>
                <a:gd name="T101" fmla="*/ T100 w 5141"/>
                <a:gd name="T102" fmla="+- 0 7362 2613"/>
                <a:gd name="T103" fmla="*/ 7362 h 4763"/>
                <a:gd name="T104" fmla="+- 0 16940 12593"/>
                <a:gd name="T105" fmla="*/ T104 w 5141"/>
                <a:gd name="T106" fmla="+- 0 7376 2613"/>
                <a:gd name="T107" fmla="*/ 7376 h 4763"/>
                <a:gd name="T108" fmla="+- 0 13311 12593"/>
                <a:gd name="T109" fmla="*/ T108 w 5141"/>
                <a:gd name="T110" fmla="+- 0 7373 2613"/>
                <a:gd name="T111" fmla="*/ 7373 h 4763"/>
                <a:gd name="T112" fmla="+- 0 13164 12593"/>
                <a:gd name="T113" fmla="*/ T112 w 5141"/>
                <a:gd name="T114" fmla="+- 0 7345 2613"/>
                <a:gd name="T115" fmla="*/ 7345 h 4763"/>
                <a:gd name="T116" fmla="+- 0 13029 12593"/>
                <a:gd name="T117" fmla="*/ T116 w 5141"/>
                <a:gd name="T118" fmla="+- 0 7291 2613"/>
                <a:gd name="T119" fmla="*/ 7291 h 4763"/>
                <a:gd name="T120" fmla="+- 0 12907 12593"/>
                <a:gd name="T121" fmla="*/ T120 w 5141"/>
                <a:gd name="T122" fmla="+- 0 7215 2613"/>
                <a:gd name="T123" fmla="*/ 7215 h 4763"/>
                <a:gd name="T124" fmla="+- 0 12801 12593"/>
                <a:gd name="T125" fmla="*/ T124 w 5141"/>
                <a:gd name="T126" fmla="+- 0 7118 2613"/>
                <a:gd name="T127" fmla="*/ 7118 h 4763"/>
                <a:gd name="T128" fmla="+- 0 12714 12593"/>
                <a:gd name="T129" fmla="*/ T128 w 5141"/>
                <a:gd name="T130" fmla="+- 0 7004 2613"/>
                <a:gd name="T131" fmla="*/ 7004 h 4763"/>
                <a:gd name="T132" fmla="+- 0 12649 12593"/>
                <a:gd name="T133" fmla="*/ T132 w 5141"/>
                <a:gd name="T134" fmla="+- 0 6875 2613"/>
                <a:gd name="T135" fmla="*/ 6875 h 4763"/>
                <a:gd name="T136" fmla="+- 0 12608 12593"/>
                <a:gd name="T137" fmla="*/ T136 w 5141"/>
                <a:gd name="T138" fmla="+- 0 6733 2613"/>
                <a:gd name="T139" fmla="*/ 6733 h 4763"/>
                <a:gd name="T140" fmla="+- 0 12593 12593"/>
                <a:gd name="T141" fmla="*/ T140 w 5141"/>
                <a:gd name="T142" fmla="+- 0 6582 2613"/>
                <a:gd name="T143" fmla="*/ 6582 h 47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5141" h="4763">
                  <a:moveTo>
                    <a:pt x="0" y="794"/>
                  </a:moveTo>
                  <a:lnTo>
                    <a:pt x="4" y="718"/>
                  </a:lnTo>
                  <a:lnTo>
                    <a:pt x="15" y="643"/>
                  </a:lnTo>
                  <a:lnTo>
                    <a:pt x="32" y="571"/>
                  </a:lnTo>
                  <a:lnTo>
                    <a:pt x="56" y="502"/>
                  </a:lnTo>
                  <a:lnTo>
                    <a:pt x="86" y="436"/>
                  </a:lnTo>
                  <a:lnTo>
                    <a:pt x="121" y="373"/>
                  </a:lnTo>
                  <a:lnTo>
                    <a:pt x="162" y="314"/>
                  </a:lnTo>
                  <a:lnTo>
                    <a:pt x="208" y="259"/>
                  </a:lnTo>
                  <a:lnTo>
                    <a:pt x="259" y="208"/>
                  </a:lnTo>
                  <a:lnTo>
                    <a:pt x="314" y="162"/>
                  </a:lnTo>
                  <a:lnTo>
                    <a:pt x="373" y="121"/>
                  </a:lnTo>
                  <a:lnTo>
                    <a:pt x="436" y="86"/>
                  </a:lnTo>
                  <a:lnTo>
                    <a:pt x="502" y="56"/>
                  </a:lnTo>
                  <a:lnTo>
                    <a:pt x="571" y="32"/>
                  </a:lnTo>
                  <a:lnTo>
                    <a:pt x="643" y="15"/>
                  </a:lnTo>
                  <a:lnTo>
                    <a:pt x="718" y="4"/>
                  </a:lnTo>
                  <a:lnTo>
                    <a:pt x="794" y="0"/>
                  </a:lnTo>
                  <a:lnTo>
                    <a:pt x="4347" y="0"/>
                  </a:lnTo>
                  <a:lnTo>
                    <a:pt x="4424" y="4"/>
                  </a:lnTo>
                  <a:lnTo>
                    <a:pt x="4498" y="15"/>
                  </a:lnTo>
                  <a:lnTo>
                    <a:pt x="4570" y="32"/>
                  </a:lnTo>
                  <a:lnTo>
                    <a:pt x="4639" y="56"/>
                  </a:lnTo>
                  <a:lnTo>
                    <a:pt x="4706" y="86"/>
                  </a:lnTo>
                  <a:lnTo>
                    <a:pt x="4768" y="121"/>
                  </a:lnTo>
                  <a:lnTo>
                    <a:pt x="4828" y="162"/>
                  </a:lnTo>
                  <a:lnTo>
                    <a:pt x="4883" y="208"/>
                  </a:lnTo>
                  <a:lnTo>
                    <a:pt x="4933" y="259"/>
                  </a:lnTo>
                  <a:lnTo>
                    <a:pt x="4979" y="314"/>
                  </a:lnTo>
                  <a:lnTo>
                    <a:pt x="5020" y="373"/>
                  </a:lnTo>
                  <a:lnTo>
                    <a:pt x="5056" y="436"/>
                  </a:lnTo>
                  <a:lnTo>
                    <a:pt x="5086" y="502"/>
                  </a:lnTo>
                  <a:lnTo>
                    <a:pt x="5109" y="571"/>
                  </a:lnTo>
                  <a:lnTo>
                    <a:pt x="5127" y="643"/>
                  </a:lnTo>
                  <a:lnTo>
                    <a:pt x="5137" y="718"/>
                  </a:lnTo>
                  <a:lnTo>
                    <a:pt x="5141" y="794"/>
                  </a:lnTo>
                  <a:lnTo>
                    <a:pt x="5141" y="3969"/>
                  </a:lnTo>
                  <a:lnTo>
                    <a:pt x="5137" y="4046"/>
                  </a:lnTo>
                  <a:lnTo>
                    <a:pt x="5127" y="4120"/>
                  </a:lnTo>
                  <a:lnTo>
                    <a:pt x="5109" y="4192"/>
                  </a:lnTo>
                  <a:lnTo>
                    <a:pt x="5086" y="4262"/>
                  </a:lnTo>
                  <a:lnTo>
                    <a:pt x="5056" y="4328"/>
                  </a:lnTo>
                  <a:lnTo>
                    <a:pt x="5020" y="4391"/>
                  </a:lnTo>
                  <a:lnTo>
                    <a:pt x="4979" y="4450"/>
                  </a:lnTo>
                  <a:lnTo>
                    <a:pt x="4933" y="4505"/>
                  </a:lnTo>
                  <a:lnTo>
                    <a:pt x="4883" y="4556"/>
                  </a:lnTo>
                  <a:lnTo>
                    <a:pt x="4828" y="4602"/>
                  </a:lnTo>
                  <a:lnTo>
                    <a:pt x="4768" y="4642"/>
                  </a:lnTo>
                  <a:lnTo>
                    <a:pt x="4706" y="4678"/>
                  </a:lnTo>
                  <a:lnTo>
                    <a:pt x="4639" y="4708"/>
                  </a:lnTo>
                  <a:lnTo>
                    <a:pt x="4570" y="4732"/>
                  </a:lnTo>
                  <a:lnTo>
                    <a:pt x="4498" y="4749"/>
                  </a:lnTo>
                  <a:lnTo>
                    <a:pt x="4424" y="4760"/>
                  </a:lnTo>
                  <a:lnTo>
                    <a:pt x="4347" y="4763"/>
                  </a:lnTo>
                  <a:lnTo>
                    <a:pt x="794" y="4763"/>
                  </a:lnTo>
                  <a:lnTo>
                    <a:pt x="718" y="4760"/>
                  </a:lnTo>
                  <a:lnTo>
                    <a:pt x="643" y="4749"/>
                  </a:lnTo>
                  <a:lnTo>
                    <a:pt x="571" y="4732"/>
                  </a:lnTo>
                  <a:lnTo>
                    <a:pt x="502" y="4708"/>
                  </a:lnTo>
                  <a:lnTo>
                    <a:pt x="436" y="4678"/>
                  </a:lnTo>
                  <a:lnTo>
                    <a:pt x="373" y="4642"/>
                  </a:lnTo>
                  <a:lnTo>
                    <a:pt x="314" y="4602"/>
                  </a:lnTo>
                  <a:lnTo>
                    <a:pt x="259" y="4556"/>
                  </a:lnTo>
                  <a:lnTo>
                    <a:pt x="208" y="4505"/>
                  </a:lnTo>
                  <a:lnTo>
                    <a:pt x="162" y="4450"/>
                  </a:lnTo>
                  <a:lnTo>
                    <a:pt x="121" y="4391"/>
                  </a:lnTo>
                  <a:lnTo>
                    <a:pt x="86" y="4328"/>
                  </a:lnTo>
                  <a:lnTo>
                    <a:pt x="56" y="4262"/>
                  </a:lnTo>
                  <a:lnTo>
                    <a:pt x="32" y="4192"/>
                  </a:lnTo>
                  <a:lnTo>
                    <a:pt x="15" y="4120"/>
                  </a:lnTo>
                  <a:lnTo>
                    <a:pt x="4" y="4046"/>
                  </a:lnTo>
                  <a:lnTo>
                    <a:pt x="0" y="3969"/>
                  </a:lnTo>
                  <a:lnTo>
                    <a:pt x="0" y="794"/>
                  </a:lnTo>
                  <a:close/>
                </a:path>
              </a:pathLst>
            </a:custGeom>
            <a:noFill/>
            <a:ln w="6350">
              <a:solidFill>
                <a:srgbClr val="EC7C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docshape157">
              <a:extLst>
                <a:ext uri="{FF2B5EF4-FFF2-40B4-BE49-F238E27FC236}">
                  <a16:creationId xmlns:a16="http://schemas.microsoft.com/office/drawing/2014/main" id="{B99C5D39-1E2E-4A95-A1E0-93642BD1A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1" y="2670"/>
              <a:ext cx="4541" cy="4650"/>
            </a:xfrm>
            <a:custGeom>
              <a:avLst/>
              <a:gdLst>
                <a:gd name="T0" fmla="+- 0 13972 13215"/>
                <a:gd name="T1" fmla="*/ T0 w 4541"/>
                <a:gd name="T2" fmla="+- 0 2670 2670"/>
                <a:gd name="T3" fmla="*/ 2670 h 4650"/>
                <a:gd name="T4" fmla="+- 0 13820 13215"/>
                <a:gd name="T5" fmla="*/ T4 w 4541"/>
                <a:gd name="T6" fmla="+- 0 2686 2670"/>
                <a:gd name="T7" fmla="*/ 2686 h 4650"/>
                <a:gd name="T8" fmla="+- 0 13678 13215"/>
                <a:gd name="T9" fmla="*/ T8 w 4541"/>
                <a:gd name="T10" fmla="+- 0 2730 2670"/>
                <a:gd name="T11" fmla="*/ 2730 h 4650"/>
                <a:gd name="T12" fmla="+- 0 13549 13215"/>
                <a:gd name="T13" fmla="*/ T12 w 4541"/>
                <a:gd name="T14" fmla="+- 0 2800 2670"/>
                <a:gd name="T15" fmla="*/ 2800 h 4650"/>
                <a:gd name="T16" fmla="+- 0 13437 13215"/>
                <a:gd name="T17" fmla="*/ T16 w 4541"/>
                <a:gd name="T18" fmla="+- 0 2892 2670"/>
                <a:gd name="T19" fmla="*/ 2892 h 4650"/>
                <a:gd name="T20" fmla="+- 0 13345 13215"/>
                <a:gd name="T21" fmla="*/ T20 w 4541"/>
                <a:gd name="T22" fmla="+- 0 3004 2670"/>
                <a:gd name="T23" fmla="*/ 3004 h 4650"/>
                <a:gd name="T24" fmla="+- 0 13275 13215"/>
                <a:gd name="T25" fmla="*/ T24 w 4541"/>
                <a:gd name="T26" fmla="+- 0 3132 2670"/>
                <a:gd name="T27" fmla="*/ 3132 h 4650"/>
                <a:gd name="T28" fmla="+- 0 13231 13215"/>
                <a:gd name="T29" fmla="*/ T28 w 4541"/>
                <a:gd name="T30" fmla="+- 0 3275 2670"/>
                <a:gd name="T31" fmla="*/ 3275 h 4650"/>
                <a:gd name="T32" fmla="+- 0 13215 13215"/>
                <a:gd name="T33" fmla="*/ T32 w 4541"/>
                <a:gd name="T34" fmla="+- 0 3427 2670"/>
                <a:gd name="T35" fmla="*/ 3427 h 4650"/>
                <a:gd name="T36" fmla="+- 0 13219 13215"/>
                <a:gd name="T37" fmla="*/ T36 w 4541"/>
                <a:gd name="T38" fmla="+- 0 6640 2670"/>
                <a:gd name="T39" fmla="*/ 6640 h 4650"/>
                <a:gd name="T40" fmla="+- 0 13249 13215"/>
                <a:gd name="T41" fmla="*/ T40 w 4541"/>
                <a:gd name="T42" fmla="+- 0 6788 2670"/>
                <a:gd name="T43" fmla="*/ 6788 h 4650"/>
                <a:gd name="T44" fmla="+- 0 13307 13215"/>
                <a:gd name="T45" fmla="*/ T44 w 4541"/>
                <a:gd name="T46" fmla="+- 0 6923 2670"/>
                <a:gd name="T47" fmla="*/ 6923 h 4650"/>
                <a:gd name="T48" fmla="+- 0 13388 13215"/>
                <a:gd name="T49" fmla="*/ T48 w 4541"/>
                <a:gd name="T50" fmla="+- 0 7044 2670"/>
                <a:gd name="T51" fmla="*/ 7044 h 4650"/>
                <a:gd name="T52" fmla="+- 0 13491 13215"/>
                <a:gd name="T53" fmla="*/ T52 w 4541"/>
                <a:gd name="T54" fmla="+- 0 7147 2670"/>
                <a:gd name="T55" fmla="*/ 7147 h 4650"/>
                <a:gd name="T56" fmla="+- 0 13611 13215"/>
                <a:gd name="T57" fmla="*/ T56 w 4541"/>
                <a:gd name="T58" fmla="+- 0 7228 2670"/>
                <a:gd name="T59" fmla="*/ 7228 h 4650"/>
                <a:gd name="T60" fmla="+- 0 13747 13215"/>
                <a:gd name="T61" fmla="*/ T60 w 4541"/>
                <a:gd name="T62" fmla="+- 0 7286 2670"/>
                <a:gd name="T63" fmla="*/ 7286 h 4650"/>
                <a:gd name="T64" fmla="+- 0 13895 13215"/>
                <a:gd name="T65" fmla="*/ T64 w 4541"/>
                <a:gd name="T66" fmla="+- 0 7316 2670"/>
                <a:gd name="T67" fmla="*/ 7316 h 4650"/>
                <a:gd name="T68" fmla="+- 0 16999 13215"/>
                <a:gd name="T69" fmla="*/ T68 w 4541"/>
                <a:gd name="T70" fmla="+- 0 7320 2670"/>
                <a:gd name="T71" fmla="*/ 7320 h 4650"/>
                <a:gd name="T72" fmla="+- 0 17152 13215"/>
                <a:gd name="T73" fmla="*/ T72 w 4541"/>
                <a:gd name="T74" fmla="+- 0 7304 2670"/>
                <a:gd name="T75" fmla="*/ 7304 h 4650"/>
                <a:gd name="T76" fmla="+- 0 17294 13215"/>
                <a:gd name="T77" fmla="*/ T76 w 4541"/>
                <a:gd name="T78" fmla="+- 0 7260 2670"/>
                <a:gd name="T79" fmla="*/ 7260 h 4650"/>
                <a:gd name="T80" fmla="+- 0 17423 13215"/>
                <a:gd name="T81" fmla="*/ T80 w 4541"/>
                <a:gd name="T82" fmla="+- 0 7190 2670"/>
                <a:gd name="T83" fmla="*/ 7190 h 4650"/>
                <a:gd name="T84" fmla="+- 0 17535 13215"/>
                <a:gd name="T85" fmla="*/ T84 w 4541"/>
                <a:gd name="T86" fmla="+- 0 7098 2670"/>
                <a:gd name="T87" fmla="*/ 7098 h 4650"/>
                <a:gd name="T88" fmla="+- 0 17627 13215"/>
                <a:gd name="T89" fmla="*/ T88 w 4541"/>
                <a:gd name="T90" fmla="+- 0 6986 2670"/>
                <a:gd name="T91" fmla="*/ 6986 h 4650"/>
                <a:gd name="T92" fmla="+- 0 17697 13215"/>
                <a:gd name="T93" fmla="*/ T92 w 4541"/>
                <a:gd name="T94" fmla="+- 0 6857 2670"/>
                <a:gd name="T95" fmla="*/ 6857 h 4650"/>
                <a:gd name="T96" fmla="+- 0 17741 13215"/>
                <a:gd name="T97" fmla="*/ T96 w 4541"/>
                <a:gd name="T98" fmla="+- 0 6715 2670"/>
                <a:gd name="T99" fmla="*/ 6715 h 4650"/>
                <a:gd name="T100" fmla="+- 0 17756 13215"/>
                <a:gd name="T101" fmla="*/ T100 w 4541"/>
                <a:gd name="T102" fmla="+- 0 6563 2670"/>
                <a:gd name="T103" fmla="*/ 6563 h 4650"/>
                <a:gd name="T104" fmla="+- 0 17752 13215"/>
                <a:gd name="T105" fmla="*/ T104 w 4541"/>
                <a:gd name="T106" fmla="+- 0 3350 2670"/>
                <a:gd name="T107" fmla="*/ 3350 h 4650"/>
                <a:gd name="T108" fmla="+- 0 17722 13215"/>
                <a:gd name="T109" fmla="*/ T108 w 4541"/>
                <a:gd name="T110" fmla="+- 0 3202 2670"/>
                <a:gd name="T111" fmla="*/ 3202 h 4650"/>
                <a:gd name="T112" fmla="+- 0 17665 13215"/>
                <a:gd name="T113" fmla="*/ T112 w 4541"/>
                <a:gd name="T114" fmla="+- 0 3066 2670"/>
                <a:gd name="T115" fmla="*/ 3066 h 4650"/>
                <a:gd name="T116" fmla="+- 0 17583 13215"/>
                <a:gd name="T117" fmla="*/ T116 w 4541"/>
                <a:gd name="T118" fmla="+- 0 2946 2670"/>
                <a:gd name="T119" fmla="*/ 2946 h 4650"/>
                <a:gd name="T120" fmla="+- 0 17481 13215"/>
                <a:gd name="T121" fmla="*/ T120 w 4541"/>
                <a:gd name="T122" fmla="+- 0 2843 2670"/>
                <a:gd name="T123" fmla="*/ 2843 h 4650"/>
                <a:gd name="T124" fmla="+- 0 17360 13215"/>
                <a:gd name="T125" fmla="*/ T124 w 4541"/>
                <a:gd name="T126" fmla="+- 0 2762 2670"/>
                <a:gd name="T127" fmla="*/ 2762 h 4650"/>
                <a:gd name="T128" fmla="+- 0 17224 13215"/>
                <a:gd name="T129" fmla="*/ T128 w 4541"/>
                <a:gd name="T130" fmla="+- 0 2704 2670"/>
                <a:gd name="T131" fmla="*/ 2704 h 4650"/>
                <a:gd name="T132" fmla="+- 0 17077 13215"/>
                <a:gd name="T133" fmla="*/ T132 w 4541"/>
                <a:gd name="T134" fmla="+- 0 2674 2670"/>
                <a:gd name="T135" fmla="*/ 2674 h 46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4541" h="4650">
                  <a:moveTo>
                    <a:pt x="3784" y="0"/>
                  </a:moveTo>
                  <a:lnTo>
                    <a:pt x="757" y="0"/>
                  </a:lnTo>
                  <a:lnTo>
                    <a:pt x="680" y="4"/>
                  </a:lnTo>
                  <a:lnTo>
                    <a:pt x="605" y="16"/>
                  </a:lnTo>
                  <a:lnTo>
                    <a:pt x="532" y="34"/>
                  </a:lnTo>
                  <a:lnTo>
                    <a:pt x="463" y="60"/>
                  </a:lnTo>
                  <a:lnTo>
                    <a:pt x="396" y="92"/>
                  </a:lnTo>
                  <a:lnTo>
                    <a:pt x="334" y="130"/>
                  </a:lnTo>
                  <a:lnTo>
                    <a:pt x="276" y="173"/>
                  </a:lnTo>
                  <a:lnTo>
                    <a:pt x="222" y="222"/>
                  </a:lnTo>
                  <a:lnTo>
                    <a:pt x="173" y="276"/>
                  </a:lnTo>
                  <a:lnTo>
                    <a:pt x="130" y="334"/>
                  </a:lnTo>
                  <a:lnTo>
                    <a:pt x="92" y="396"/>
                  </a:lnTo>
                  <a:lnTo>
                    <a:pt x="60" y="462"/>
                  </a:lnTo>
                  <a:lnTo>
                    <a:pt x="34" y="532"/>
                  </a:lnTo>
                  <a:lnTo>
                    <a:pt x="16" y="605"/>
                  </a:lnTo>
                  <a:lnTo>
                    <a:pt x="4" y="680"/>
                  </a:lnTo>
                  <a:lnTo>
                    <a:pt x="0" y="757"/>
                  </a:lnTo>
                  <a:lnTo>
                    <a:pt x="0" y="3893"/>
                  </a:lnTo>
                  <a:lnTo>
                    <a:pt x="4" y="3970"/>
                  </a:lnTo>
                  <a:lnTo>
                    <a:pt x="16" y="4045"/>
                  </a:lnTo>
                  <a:lnTo>
                    <a:pt x="34" y="4118"/>
                  </a:lnTo>
                  <a:lnTo>
                    <a:pt x="60" y="4187"/>
                  </a:lnTo>
                  <a:lnTo>
                    <a:pt x="92" y="4253"/>
                  </a:lnTo>
                  <a:lnTo>
                    <a:pt x="130" y="4316"/>
                  </a:lnTo>
                  <a:lnTo>
                    <a:pt x="173" y="4374"/>
                  </a:lnTo>
                  <a:lnTo>
                    <a:pt x="222" y="4428"/>
                  </a:lnTo>
                  <a:lnTo>
                    <a:pt x="276" y="4477"/>
                  </a:lnTo>
                  <a:lnTo>
                    <a:pt x="334" y="4520"/>
                  </a:lnTo>
                  <a:lnTo>
                    <a:pt x="396" y="4558"/>
                  </a:lnTo>
                  <a:lnTo>
                    <a:pt x="463" y="4590"/>
                  </a:lnTo>
                  <a:lnTo>
                    <a:pt x="532" y="4616"/>
                  </a:lnTo>
                  <a:lnTo>
                    <a:pt x="605" y="4634"/>
                  </a:lnTo>
                  <a:lnTo>
                    <a:pt x="680" y="4646"/>
                  </a:lnTo>
                  <a:lnTo>
                    <a:pt x="757" y="4650"/>
                  </a:lnTo>
                  <a:lnTo>
                    <a:pt x="3784" y="4650"/>
                  </a:lnTo>
                  <a:lnTo>
                    <a:pt x="3862" y="4646"/>
                  </a:lnTo>
                  <a:lnTo>
                    <a:pt x="3937" y="4634"/>
                  </a:lnTo>
                  <a:lnTo>
                    <a:pt x="4009" y="4616"/>
                  </a:lnTo>
                  <a:lnTo>
                    <a:pt x="4079" y="4590"/>
                  </a:lnTo>
                  <a:lnTo>
                    <a:pt x="4145" y="4558"/>
                  </a:lnTo>
                  <a:lnTo>
                    <a:pt x="4208" y="4520"/>
                  </a:lnTo>
                  <a:lnTo>
                    <a:pt x="4266" y="4477"/>
                  </a:lnTo>
                  <a:lnTo>
                    <a:pt x="4320" y="4428"/>
                  </a:lnTo>
                  <a:lnTo>
                    <a:pt x="4368" y="4374"/>
                  </a:lnTo>
                  <a:lnTo>
                    <a:pt x="4412" y="4316"/>
                  </a:lnTo>
                  <a:lnTo>
                    <a:pt x="4450" y="4253"/>
                  </a:lnTo>
                  <a:lnTo>
                    <a:pt x="4482" y="4187"/>
                  </a:lnTo>
                  <a:lnTo>
                    <a:pt x="4507" y="4118"/>
                  </a:lnTo>
                  <a:lnTo>
                    <a:pt x="4526" y="4045"/>
                  </a:lnTo>
                  <a:lnTo>
                    <a:pt x="4537" y="3970"/>
                  </a:lnTo>
                  <a:lnTo>
                    <a:pt x="4541" y="3893"/>
                  </a:lnTo>
                  <a:lnTo>
                    <a:pt x="4541" y="757"/>
                  </a:lnTo>
                  <a:lnTo>
                    <a:pt x="4537" y="680"/>
                  </a:lnTo>
                  <a:lnTo>
                    <a:pt x="4526" y="605"/>
                  </a:lnTo>
                  <a:lnTo>
                    <a:pt x="4507" y="532"/>
                  </a:lnTo>
                  <a:lnTo>
                    <a:pt x="4482" y="462"/>
                  </a:lnTo>
                  <a:lnTo>
                    <a:pt x="4450" y="396"/>
                  </a:lnTo>
                  <a:lnTo>
                    <a:pt x="4412" y="334"/>
                  </a:lnTo>
                  <a:lnTo>
                    <a:pt x="4368" y="276"/>
                  </a:lnTo>
                  <a:lnTo>
                    <a:pt x="4320" y="222"/>
                  </a:lnTo>
                  <a:lnTo>
                    <a:pt x="4266" y="173"/>
                  </a:lnTo>
                  <a:lnTo>
                    <a:pt x="4208" y="130"/>
                  </a:lnTo>
                  <a:lnTo>
                    <a:pt x="4145" y="92"/>
                  </a:lnTo>
                  <a:lnTo>
                    <a:pt x="4079" y="60"/>
                  </a:lnTo>
                  <a:lnTo>
                    <a:pt x="4009" y="34"/>
                  </a:lnTo>
                  <a:lnTo>
                    <a:pt x="3937" y="16"/>
                  </a:lnTo>
                  <a:lnTo>
                    <a:pt x="3862" y="4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docshape158">
              <a:extLst>
                <a:ext uri="{FF2B5EF4-FFF2-40B4-BE49-F238E27FC236}">
                  <a16:creationId xmlns:a16="http://schemas.microsoft.com/office/drawing/2014/main" id="{1613013C-552D-46CB-90D7-6D1E30A14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5" y="2670"/>
              <a:ext cx="4541" cy="4650"/>
            </a:xfrm>
            <a:custGeom>
              <a:avLst/>
              <a:gdLst>
                <a:gd name="T0" fmla="+- 0 13219 13215"/>
                <a:gd name="T1" fmla="*/ T0 w 4541"/>
                <a:gd name="T2" fmla="+- 0 3350 2670"/>
                <a:gd name="T3" fmla="*/ 3350 h 4650"/>
                <a:gd name="T4" fmla="+- 0 13249 13215"/>
                <a:gd name="T5" fmla="*/ T4 w 4541"/>
                <a:gd name="T6" fmla="+- 0 3202 2670"/>
                <a:gd name="T7" fmla="*/ 3202 h 4650"/>
                <a:gd name="T8" fmla="+- 0 13307 13215"/>
                <a:gd name="T9" fmla="*/ T8 w 4541"/>
                <a:gd name="T10" fmla="+- 0 3066 2670"/>
                <a:gd name="T11" fmla="*/ 3066 h 4650"/>
                <a:gd name="T12" fmla="+- 0 13388 13215"/>
                <a:gd name="T13" fmla="*/ T12 w 4541"/>
                <a:gd name="T14" fmla="+- 0 2946 2670"/>
                <a:gd name="T15" fmla="*/ 2946 h 4650"/>
                <a:gd name="T16" fmla="+- 0 13491 13215"/>
                <a:gd name="T17" fmla="*/ T16 w 4541"/>
                <a:gd name="T18" fmla="+- 0 2843 2670"/>
                <a:gd name="T19" fmla="*/ 2843 h 4650"/>
                <a:gd name="T20" fmla="+- 0 13611 13215"/>
                <a:gd name="T21" fmla="*/ T20 w 4541"/>
                <a:gd name="T22" fmla="+- 0 2762 2670"/>
                <a:gd name="T23" fmla="*/ 2762 h 4650"/>
                <a:gd name="T24" fmla="+- 0 13747 13215"/>
                <a:gd name="T25" fmla="*/ T24 w 4541"/>
                <a:gd name="T26" fmla="+- 0 2704 2670"/>
                <a:gd name="T27" fmla="*/ 2704 h 4650"/>
                <a:gd name="T28" fmla="+- 0 13895 13215"/>
                <a:gd name="T29" fmla="*/ T28 w 4541"/>
                <a:gd name="T30" fmla="+- 0 2674 2670"/>
                <a:gd name="T31" fmla="*/ 2674 h 4650"/>
                <a:gd name="T32" fmla="+- 0 16999 13215"/>
                <a:gd name="T33" fmla="*/ T32 w 4541"/>
                <a:gd name="T34" fmla="+- 0 2670 2670"/>
                <a:gd name="T35" fmla="*/ 2670 h 4650"/>
                <a:gd name="T36" fmla="+- 0 17152 13215"/>
                <a:gd name="T37" fmla="*/ T36 w 4541"/>
                <a:gd name="T38" fmla="+- 0 2686 2670"/>
                <a:gd name="T39" fmla="*/ 2686 h 4650"/>
                <a:gd name="T40" fmla="+- 0 17294 13215"/>
                <a:gd name="T41" fmla="*/ T40 w 4541"/>
                <a:gd name="T42" fmla="+- 0 2730 2670"/>
                <a:gd name="T43" fmla="*/ 2730 h 4650"/>
                <a:gd name="T44" fmla="+- 0 17423 13215"/>
                <a:gd name="T45" fmla="*/ T44 w 4541"/>
                <a:gd name="T46" fmla="+- 0 2800 2670"/>
                <a:gd name="T47" fmla="*/ 2800 h 4650"/>
                <a:gd name="T48" fmla="+- 0 17535 13215"/>
                <a:gd name="T49" fmla="*/ T48 w 4541"/>
                <a:gd name="T50" fmla="+- 0 2892 2670"/>
                <a:gd name="T51" fmla="*/ 2892 h 4650"/>
                <a:gd name="T52" fmla="+- 0 17627 13215"/>
                <a:gd name="T53" fmla="*/ T52 w 4541"/>
                <a:gd name="T54" fmla="+- 0 3004 2670"/>
                <a:gd name="T55" fmla="*/ 3004 h 4650"/>
                <a:gd name="T56" fmla="+- 0 17697 13215"/>
                <a:gd name="T57" fmla="*/ T56 w 4541"/>
                <a:gd name="T58" fmla="+- 0 3132 2670"/>
                <a:gd name="T59" fmla="*/ 3132 h 4650"/>
                <a:gd name="T60" fmla="+- 0 17741 13215"/>
                <a:gd name="T61" fmla="*/ T60 w 4541"/>
                <a:gd name="T62" fmla="+- 0 3275 2670"/>
                <a:gd name="T63" fmla="*/ 3275 h 4650"/>
                <a:gd name="T64" fmla="+- 0 17756 13215"/>
                <a:gd name="T65" fmla="*/ T64 w 4541"/>
                <a:gd name="T66" fmla="+- 0 3427 2670"/>
                <a:gd name="T67" fmla="*/ 3427 h 4650"/>
                <a:gd name="T68" fmla="+- 0 17752 13215"/>
                <a:gd name="T69" fmla="*/ T68 w 4541"/>
                <a:gd name="T70" fmla="+- 0 6640 2670"/>
                <a:gd name="T71" fmla="*/ 6640 h 4650"/>
                <a:gd name="T72" fmla="+- 0 17722 13215"/>
                <a:gd name="T73" fmla="*/ T72 w 4541"/>
                <a:gd name="T74" fmla="+- 0 6788 2670"/>
                <a:gd name="T75" fmla="*/ 6788 h 4650"/>
                <a:gd name="T76" fmla="+- 0 17665 13215"/>
                <a:gd name="T77" fmla="*/ T76 w 4541"/>
                <a:gd name="T78" fmla="+- 0 6923 2670"/>
                <a:gd name="T79" fmla="*/ 6923 h 4650"/>
                <a:gd name="T80" fmla="+- 0 17583 13215"/>
                <a:gd name="T81" fmla="*/ T80 w 4541"/>
                <a:gd name="T82" fmla="+- 0 7044 2670"/>
                <a:gd name="T83" fmla="*/ 7044 h 4650"/>
                <a:gd name="T84" fmla="+- 0 17481 13215"/>
                <a:gd name="T85" fmla="*/ T84 w 4541"/>
                <a:gd name="T86" fmla="+- 0 7147 2670"/>
                <a:gd name="T87" fmla="*/ 7147 h 4650"/>
                <a:gd name="T88" fmla="+- 0 17360 13215"/>
                <a:gd name="T89" fmla="*/ T88 w 4541"/>
                <a:gd name="T90" fmla="+- 0 7228 2670"/>
                <a:gd name="T91" fmla="*/ 7228 h 4650"/>
                <a:gd name="T92" fmla="+- 0 17224 13215"/>
                <a:gd name="T93" fmla="*/ T92 w 4541"/>
                <a:gd name="T94" fmla="+- 0 7286 2670"/>
                <a:gd name="T95" fmla="*/ 7286 h 4650"/>
                <a:gd name="T96" fmla="+- 0 17077 13215"/>
                <a:gd name="T97" fmla="*/ T96 w 4541"/>
                <a:gd name="T98" fmla="+- 0 7316 2670"/>
                <a:gd name="T99" fmla="*/ 7316 h 4650"/>
                <a:gd name="T100" fmla="+- 0 13972 13215"/>
                <a:gd name="T101" fmla="*/ T100 w 4541"/>
                <a:gd name="T102" fmla="+- 0 7320 2670"/>
                <a:gd name="T103" fmla="*/ 7320 h 4650"/>
                <a:gd name="T104" fmla="+- 0 13820 13215"/>
                <a:gd name="T105" fmla="*/ T104 w 4541"/>
                <a:gd name="T106" fmla="+- 0 7304 2670"/>
                <a:gd name="T107" fmla="*/ 7304 h 4650"/>
                <a:gd name="T108" fmla="+- 0 13678 13215"/>
                <a:gd name="T109" fmla="*/ T108 w 4541"/>
                <a:gd name="T110" fmla="+- 0 7260 2670"/>
                <a:gd name="T111" fmla="*/ 7260 h 4650"/>
                <a:gd name="T112" fmla="+- 0 13549 13215"/>
                <a:gd name="T113" fmla="*/ T112 w 4541"/>
                <a:gd name="T114" fmla="+- 0 7190 2670"/>
                <a:gd name="T115" fmla="*/ 7190 h 4650"/>
                <a:gd name="T116" fmla="+- 0 13437 13215"/>
                <a:gd name="T117" fmla="*/ T116 w 4541"/>
                <a:gd name="T118" fmla="+- 0 7098 2670"/>
                <a:gd name="T119" fmla="*/ 7098 h 4650"/>
                <a:gd name="T120" fmla="+- 0 13345 13215"/>
                <a:gd name="T121" fmla="*/ T120 w 4541"/>
                <a:gd name="T122" fmla="+- 0 6986 2670"/>
                <a:gd name="T123" fmla="*/ 6986 h 4650"/>
                <a:gd name="T124" fmla="+- 0 13275 13215"/>
                <a:gd name="T125" fmla="*/ T124 w 4541"/>
                <a:gd name="T126" fmla="+- 0 6857 2670"/>
                <a:gd name="T127" fmla="*/ 6857 h 4650"/>
                <a:gd name="T128" fmla="+- 0 13231 13215"/>
                <a:gd name="T129" fmla="*/ T128 w 4541"/>
                <a:gd name="T130" fmla="+- 0 6715 2670"/>
                <a:gd name="T131" fmla="*/ 6715 h 4650"/>
                <a:gd name="T132" fmla="+- 0 13215 13215"/>
                <a:gd name="T133" fmla="*/ T132 w 4541"/>
                <a:gd name="T134" fmla="+- 0 6563 2670"/>
                <a:gd name="T135" fmla="*/ 6563 h 46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4541" h="4650">
                  <a:moveTo>
                    <a:pt x="0" y="757"/>
                  </a:moveTo>
                  <a:lnTo>
                    <a:pt x="4" y="680"/>
                  </a:lnTo>
                  <a:lnTo>
                    <a:pt x="16" y="605"/>
                  </a:lnTo>
                  <a:lnTo>
                    <a:pt x="34" y="532"/>
                  </a:lnTo>
                  <a:lnTo>
                    <a:pt x="60" y="462"/>
                  </a:lnTo>
                  <a:lnTo>
                    <a:pt x="92" y="396"/>
                  </a:lnTo>
                  <a:lnTo>
                    <a:pt x="130" y="334"/>
                  </a:lnTo>
                  <a:lnTo>
                    <a:pt x="173" y="276"/>
                  </a:lnTo>
                  <a:lnTo>
                    <a:pt x="222" y="222"/>
                  </a:lnTo>
                  <a:lnTo>
                    <a:pt x="276" y="173"/>
                  </a:lnTo>
                  <a:lnTo>
                    <a:pt x="334" y="130"/>
                  </a:lnTo>
                  <a:lnTo>
                    <a:pt x="396" y="92"/>
                  </a:lnTo>
                  <a:lnTo>
                    <a:pt x="463" y="60"/>
                  </a:lnTo>
                  <a:lnTo>
                    <a:pt x="532" y="34"/>
                  </a:lnTo>
                  <a:lnTo>
                    <a:pt x="605" y="16"/>
                  </a:lnTo>
                  <a:lnTo>
                    <a:pt x="680" y="4"/>
                  </a:lnTo>
                  <a:lnTo>
                    <a:pt x="757" y="0"/>
                  </a:lnTo>
                  <a:lnTo>
                    <a:pt x="3784" y="0"/>
                  </a:lnTo>
                  <a:lnTo>
                    <a:pt x="3862" y="4"/>
                  </a:lnTo>
                  <a:lnTo>
                    <a:pt x="3937" y="16"/>
                  </a:lnTo>
                  <a:lnTo>
                    <a:pt x="4009" y="34"/>
                  </a:lnTo>
                  <a:lnTo>
                    <a:pt x="4079" y="60"/>
                  </a:lnTo>
                  <a:lnTo>
                    <a:pt x="4145" y="92"/>
                  </a:lnTo>
                  <a:lnTo>
                    <a:pt x="4208" y="130"/>
                  </a:lnTo>
                  <a:lnTo>
                    <a:pt x="4266" y="173"/>
                  </a:lnTo>
                  <a:lnTo>
                    <a:pt x="4320" y="222"/>
                  </a:lnTo>
                  <a:lnTo>
                    <a:pt x="4368" y="276"/>
                  </a:lnTo>
                  <a:lnTo>
                    <a:pt x="4412" y="334"/>
                  </a:lnTo>
                  <a:lnTo>
                    <a:pt x="4450" y="396"/>
                  </a:lnTo>
                  <a:lnTo>
                    <a:pt x="4482" y="462"/>
                  </a:lnTo>
                  <a:lnTo>
                    <a:pt x="4507" y="532"/>
                  </a:lnTo>
                  <a:lnTo>
                    <a:pt x="4526" y="605"/>
                  </a:lnTo>
                  <a:lnTo>
                    <a:pt x="4537" y="680"/>
                  </a:lnTo>
                  <a:lnTo>
                    <a:pt x="4541" y="757"/>
                  </a:lnTo>
                  <a:lnTo>
                    <a:pt x="4541" y="3893"/>
                  </a:lnTo>
                  <a:lnTo>
                    <a:pt x="4537" y="3970"/>
                  </a:lnTo>
                  <a:lnTo>
                    <a:pt x="4526" y="4045"/>
                  </a:lnTo>
                  <a:lnTo>
                    <a:pt x="4507" y="4118"/>
                  </a:lnTo>
                  <a:lnTo>
                    <a:pt x="4482" y="4187"/>
                  </a:lnTo>
                  <a:lnTo>
                    <a:pt x="4450" y="4253"/>
                  </a:lnTo>
                  <a:lnTo>
                    <a:pt x="4412" y="4316"/>
                  </a:lnTo>
                  <a:lnTo>
                    <a:pt x="4368" y="4374"/>
                  </a:lnTo>
                  <a:lnTo>
                    <a:pt x="4320" y="4428"/>
                  </a:lnTo>
                  <a:lnTo>
                    <a:pt x="4266" y="4477"/>
                  </a:lnTo>
                  <a:lnTo>
                    <a:pt x="4208" y="4520"/>
                  </a:lnTo>
                  <a:lnTo>
                    <a:pt x="4145" y="4558"/>
                  </a:lnTo>
                  <a:lnTo>
                    <a:pt x="4079" y="4590"/>
                  </a:lnTo>
                  <a:lnTo>
                    <a:pt x="4009" y="4616"/>
                  </a:lnTo>
                  <a:lnTo>
                    <a:pt x="3937" y="4634"/>
                  </a:lnTo>
                  <a:lnTo>
                    <a:pt x="3862" y="4646"/>
                  </a:lnTo>
                  <a:lnTo>
                    <a:pt x="3784" y="4650"/>
                  </a:lnTo>
                  <a:lnTo>
                    <a:pt x="757" y="4650"/>
                  </a:lnTo>
                  <a:lnTo>
                    <a:pt x="680" y="4646"/>
                  </a:lnTo>
                  <a:lnTo>
                    <a:pt x="605" y="4634"/>
                  </a:lnTo>
                  <a:lnTo>
                    <a:pt x="532" y="4616"/>
                  </a:lnTo>
                  <a:lnTo>
                    <a:pt x="463" y="4590"/>
                  </a:lnTo>
                  <a:lnTo>
                    <a:pt x="396" y="4558"/>
                  </a:lnTo>
                  <a:lnTo>
                    <a:pt x="334" y="4520"/>
                  </a:lnTo>
                  <a:lnTo>
                    <a:pt x="276" y="4477"/>
                  </a:lnTo>
                  <a:lnTo>
                    <a:pt x="222" y="4428"/>
                  </a:lnTo>
                  <a:lnTo>
                    <a:pt x="173" y="4374"/>
                  </a:lnTo>
                  <a:lnTo>
                    <a:pt x="130" y="4316"/>
                  </a:lnTo>
                  <a:lnTo>
                    <a:pt x="92" y="4253"/>
                  </a:lnTo>
                  <a:lnTo>
                    <a:pt x="60" y="4187"/>
                  </a:lnTo>
                  <a:lnTo>
                    <a:pt x="34" y="4118"/>
                  </a:lnTo>
                  <a:lnTo>
                    <a:pt x="16" y="4045"/>
                  </a:lnTo>
                  <a:lnTo>
                    <a:pt x="4" y="3970"/>
                  </a:lnTo>
                  <a:lnTo>
                    <a:pt x="0" y="3893"/>
                  </a:lnTo>
                  <a:lnTo>
                    <a:pt x="0" y="757"/>
                  </a:lnTo>
                  <a:close/>
                </a:path>
              </a:pathLst>
            </a:custGeom>
            <a:noFill/>
            <a:ln w="127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docshape159">
              <a:extLst>
                <a:ext uri="{FF2B5EF4-FFF2-40B4-BE49-F238E27FC236}">
                  <a16:creationId xmlns:a16="http://schemas.microsoft.com/office/drawing/2014/main" id="{91333AF4-B34B-44BF-8E55-6B94FF09C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5" y="94"/>
              <a:ext cx="6285" cy="2520"/>
            </a:xfrm>
            <a:custGeom>
              <a:avLst/>
              <a:gdLst>
                <a:gd name="T0" fmla="+- 0 12663 8995"/>
                <a:gd name="T1" fmla="*/ T0 w 6285"/>
                <a:gd name="T2" fmla="+- 0 959 94"/>
                <a:gd name="T3" fmla="*/ 959 h 2520"/>
                <a:gd name="T4" fmla="+- 0 9052 8995"/>
                <a:gd name="T5" fmla="*/ T4 w 6285"/>
                <a:gd name="T6" fmla="+- 0 959 94"/>
                <a:gd name="T7" fmla="*/ 959 h 2520"/>
                <a:gd name="T8" fmla="+- 0 9145 8995"/>
                <a:gd name="T9" fmla="*/ T8 w 6285"/>
                <a:gd name="T10" fmla="+- 0 905 94"/>
                <a:gd name="T11" fmla="*/ 905 h 2520"/>
                <a:gd name="T12" fmla="+- 0 9146 8995"/>
                <a:gd name="T13" fmla="*/ T12 w 6285"/>
                <a:gd name="T14" fmla="+- 0 899 94"/>
                <a:gd name="T15" fmla="*/ 899 h 2520"/>
                <a:gd name="T16" fmla="+- 0 9141 8995"/>
                <a:gd name="T17" fmla="*/ T16 w 6285"/>
                <a:gd name="T18" fmla="+- 0 889 94"/>
                <a:gd name="T19" fmla="*/ 889 h 2520"/>
                <a:gd name="T20" fmla="+- 0 9135 8995"/>
                <a:gd name="T21" fmla="*/ T20 w 6285"/>
                <a:gd name="T22" fmla="+- 0 888 94"/>
                <a:gd name="T23" fmla="*/ 888 h 2520"/>
                <a:gd name="T24" fmla="+- 0 8995 8995"/>
                <a:gd name="T25" fmla="*/ T24 w 6285"/>
                <a:gd name="T26" fmla="+- 0 969 94"/>
                <a:gd name="T27" fmla="*/ 969 h 2520"/>
                <a:gd name="T28" fmla="+- 0 9135 8995"/>
                <a:gd name="T29" fmla="*/ T28 w 6285"/>
                <a:gd name="T30" fmla="+- 0 1051 94"/>
                <a:gd name="T31" fmla="*/ 1051 h 2520"/>
                <a:gd name="T32" fmla="+- 0 9141 8995"/>
                <a:gd name="T33" fmla="*/ T32 w 6285"/>
                <a:gd name="T34" fmla="+- 0 1049 94"/>
                <a:gd name="T35" fmla="*/ 1049 h 2520"/>
                <a:gd name="T36" fmla="+- 0 9146 8995"/>
                <a:gd name="T37" fmla="*/ T36 w 6285"/>
                <a:gd name="T38" fmla="+- 0 1039 94"/>
                <a:gd name="T39" fmla="*/ 1039 h 2520"/>
                <a:gd name="T40" fmla="+- 0 9145 8995"/>
                <a:gd name="T41" fmla="*/ T40 w 6285"/>
                <a:gd name="T42" fmla="+- 0 1033 94"/>
                <a:gd name="T43" fmla="*/ 1033 h 2520"/>
                <a:gd name="T44" fmla="+- 0 9052 8995"/>
                <a:gd name="T45" fmla="*/ T44 w 6285"/>
                <a:gd name="T46" fmla="+- 0 979 94"/>
                <a:gd name="T47" fmla="*/ 979 h 2520"/>
                <a:gd name="T48" fmla="+- 0 12663 8995"/>
                <a:gd name="T49" fmla="*/ T48 w 6285"/>
                <a:gd name="T50" fmla="+- 0 979 94"/>
                <a:gd name="T51" fmla="*/ 979 h 2520"/>
                <a:gd name="T52" fmla="+- 0 12663 8995"/>
                <a:gd name="T53" fmla="*/ T52 w 6285"/>
                <a:gd name="T54" fmla="+- 0 959 94"/>
                <a:gd name="T55" fmla="*/ 959 h 2520"/>
                <a:gd name="T56" fmla="+- 0 12663 8995"/>
                <a:gd name="T57" fmla="*/ T56 w 6285"/>
                <a:gd name="T58" fmla="+- 0 175 94"/>
                <a:gd name="T59" fmla="*/ 175 h 2520"/>
                <a:gd name="T60" fmla="+- 0 12646 8995"/>
                <a:gd name="T61" fmla="*/ T60 w 6285"/>
                <a:gd name="T62" fmla="+- 0 165 94"/>
                <a:gd name="T63" fmla="*/ 165 h 2520"/>
                <a:gd name="T64" fmla="+- 0 12528 8995"/>
                <a:gd name="T65" fmla="*/ T64 w 6285"/>
                <a:gd name="T66" fmla="+- 0 97 94"/>
                <a:gd name="T67" fmla="*/ 97 h 2520"/>
                <a:gd name="T68" fmla="+- 0 12523 8995"/>
                <a:gd name="T69" fmla="*/ T68 w 6285"/>
                <a:gd name="T70" fmla="+- 0 94 94"/>
                <a:gd name="T71" fmla="*/ 94 h 2520"/>
                <a:gd name="T72" fmla="+- 0 12517 8995"/>
                <a:gd name="T73" fmla="*/ T72 w 6285"/>
                <a:gd name="T74" fmla="+- 0 96 94"/>
                <a:gd name="T75" fmla="*/ 96 h 2520"/>
                <a:gd name="T76" fmla="+- 0 12512 8995"/>
                <a:gd name="T77" fmla="*/ T76 w 6285"/>
                <a:gd name="T78" fmla="+- 0 105 94"/>
                <a:gd name="T79" fmla="*/ 105 h 2520"/>
                <a:gd name="T80" fmla="+- 0 12513 8995"/>
                <a:gd name="T81" fmla="*/ T80 w 6285"/>
                <a:gd name="T82" fmla="+- 0 111 94"/>
                <a:gd name="T83" fmla="*/ 111 h 2520"/>
                <a:gd name="T84" fmla="+- 0 12606 8995"/>
                <a:gd name="T85" fmla="*/ T84 w 6285"/>
                <a:gd name="T86" fmla="+- 0 165 94"/>
                <a:gd name="T87" fmla="*/ 165 h 2520"/>
                <a:gd name="T88" fmla="+- 0 9049 8995"/>
                <a:gd name="T89" fmla="*/ T88 w 6285"/>
                <a:gd name="T90" fmla="+- 0 165 94"/>
                <a:gd name="T91" fmla="*/ 165 h 2520"/>
                <a:gd name="T92" fmla="+- 0 9049 8995"/>
                <a:gd name="T93" fmla="*/ T92 w 6285"/>
                <a:gd name="T94" fmla="+- 0 185 94"/>
                <a:gd name="T95" fmla="*/ 185 h 2520"/>
                <a:gd name="T96" fmla="+- 0 12606 8995"/>
                <a:gd name="T97" fmla="*/ T96 w 6285"/>
                <a:gd name="T98" fmla="+- 0 185 94"/>
                <a:gd name="T99" fmla="*/ 185 h 2520"/>
                <a:gd name="T100" fmla="+- 0 12513 8995"/>
                <a:gd name="T101" fmla="*/ T100 w 6285"/>
                <a:gd name="T102" fmla="+- 0 240 94"/>
                <a:gd name="T103" fmla="*/ 240 h 2520"/>
                <a:gd name="T104" fmla="+- 0 12512 8995"/>
                <a:gd name="T105" fmla="*/ T104 w 6285"/>
                <a:gd name="T106" fmla="+- 0 246 94"/>
                <a:gd name="T107" fmla="*/ 246 h 2520"/>
                <a:gd name="T108" fmla="+- 0 12517 8995"/>
                <a:gd name="T109" fmla="*/ T108 w 6285"/>
                <a:gd name="T110" fmla="+- 0 255 94"/>
                <a:gd name="T111" fmla="*/ 255 h 2520"/>
                <a:gd name="T112" fmla="+- 0 12523 8995"/>
                <a:gd name="T113" fmla="*/ T112 w 6285"/>
                <a:gd name="T114" fmla="+- 0 257 94"/>
                <a:gd name="T115" fmla="*/ 257 h 2520"/>
                <a:gd name="T116" fmla="+- 0 12528 8995"/>
                <a:gd name="T117" fmla="*/ T116 w 6285"/>
                <a:gd name="T118" fmla="+- 0 254 94"/>
                <a:gd name="T119" fmla="*/ 254 h 2520"/>
                <a:gd name="T120" fmla="+- 0 12646 8995"/>
                <a:gd name="T121" fmla="*/ T120 w 6285"/>
                <a:gd name="T122" fmla="+- 0 185 94"/>
                <a:gd name="T123" fmla="*/ 185 h 2520"/>
                <a:gd name="T124" fmla="+- 0 12663 8995"/>
                <a:gd name="T125" fmla="*/ T124 w 6285"/>
                <a:gd name="T126" fmla="+- 0 175 94"/>
                <a:gd name="T127" fmla="*/ 175 h 2520"/>
                <a:gd name="T128" fmla="+- 0 15280 8995"/>
                <a:gd name="T129" fmla="*/ T128 w 6285"/>
                <a:gd name="T130" fmla="+- 0 2474 94"/>
                <a:gd name="T131" fmla="*/ 2474 h 2520"/>
                <a:gd name="T132" fmla="+- 0 15278 8995"/>
                <a:gd name="T133" fmla="*/ T132 w 6285"/>
                <a:gd name="T134" fmla="+- 0 2468 94"/>
                <a:gd name="T135" fmla="*/ 2468 h 2520"/>
                <a:gd name="T136" fmla="+- 0 15269 8995"/>
                <a:gd name="T137" fmla="*/ T136 w 6285"/>
                <a:gd name="T138" fmla="+- 0 2462 94"/>
                <a:gd name="T139" fmla="*/ 2462 h 2520"/>
                <a:gd name="T140" fmla="+- 0 15263 8995"/>
                <a:gd name="T141" fmla="*/ T140 w 6285"/>
                <a:gd name="T142" fmla="+- 0 2464 94"/>
                <a:gd name="T143" fmla="*/ 2464 h 2520"/>
                <a:gd name="T144" fmla="+- 0 15208 8995"/>
                <a:gd name="T145" fmla="*/ T144 w 6285"/>
                <a:gd name="T146" fmla="+- 0 2557 94"/>
                <a:gd name="T147" fmla="*/ 2557 h 2520"/>
                <a:gd name="T148" fmla="+- 0 15208 8995"/>
                <a:gd name="T149" fmla="*/ T148 w 6285"/>
                <a:gd name="T150" fmla="+- 0 1669 94"/>
                <a:gd name="T151" fmla="*/ 1669 h 2520"/>
                <a:gd name="T152" fmla="+- 0 15188 8995"/>
                <a:gd name="T153" fmla="*/ T152 w 6285"/>
                <a:gd name="T154" fmla="+- 0 1669 94"/>
                <a:gd name="T155" fmla="*/ 1669 h 2520"/>
                <a:gd name="T156" fmla="+- 0 15188 8995"/>
                <a:gd name="T157" fmla="*/ T156 w 6285"/>
                <a:gd name="T158" fmla="+- 0 2557 94"/>
                <a:gd name="T159" fmla="*/ 2557 h 2520"/>
                <a:gd name="T160" fmla="+- 0 15134 8995"/>
                <a:gd name="T161" fmla="*/ T160 w 6285"/>
                <a:gd name="T162" fmla="+- 0 2464 94"/>
                <a:gd name="T163" fmla="*/ 2464 h 2520"/>
                <a:gd name="T164" fmla="+- 0 15128 8995"/>
                <a:gd name="T165" fmla="*/ T164 w 6285"/>
                <a:gd name="T166" fmla="+- 0 2462 94"/>
                <a:gd name="T167" fmla="*/ 2462 h 2520"/>
                <a:gd name="T168" fmla="+- 0 15119 8995"/>
                <a:gd name="T169" fmla="*/ T168 w 6285"/>
                <a:gd name="T170" fmla="+- 0 2468 94"/>
                <a:gd name="T171" fmla="*/ 2468 h 2520"/>
                <a:gd name="T172" fmla="+- 0 15117 8995"/>
                <a:gd name="T173" fmla="*/ T172 w 6285"/>
                <a:gd name="T174" fmla="+- 0 2474 94"/>
                <a:gd name="T175" fmla="*/ 2474 h 2520"/>
                <a:gd name="T176" fmla="+- 0 15120 8995"/>
                <a:gd name="T177" fmla="*/ T176 w 6285"/>
                <a:gd name="T178" fmla="+- 0 2479 94"/>
                <a:gd name="T179" fmla="*/ 2479 h 2520"/>
                <a:gd name="T180" fmla="+- 0 15198 8995"/>
                <a:gd name="T181" fmla="*/ T180 w 6285"/>
                <a:gd name="T182" fmla="+- 0 2613 94"/>
                <a:gd name="T183" fmla="*/ 2613 h 2520"/>
                <a:gd name="T184" fmla="+- 0 15210 8995"/>
                <a:gd name="T185" fmla="*/ T184 w 6285"/>
                <a:gd name="T186" fmla="+- 0 2594 94"/>
                <a:gd name="T187" fmla="*/ 2594 h 2520"/>
                <a:gd name="T188" fmla="+- 0 15277 8995"/>
                <a:gd name="T189" fmla="*/ T188 w 6285"/>
                <a:gd name="T190" fmla="+- 0 2479 94"/>
                <a:gd name="T191" fmla="*/ 2479 h 2520"/>
                <a:gd name="T192" fmla="+- 0 15280 8995"/>
                <a:gd name="T193" fmla="*/ T192 w 6285"/>
                <a:gd name="T194" fmla="+- 0 2474 94"/>
                <a:gd name="T195" fmla="*/ 2474 h 25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6285" h="2520">
                  <a:moveTo>
                    <a:pt x="3668" y="865"/>
                  </a:moveTo>
                  <a:lnTo>
                    <a:pt x="57" y="865"/>
                  </a:lnTo>
                  <a:lnTo>
                    <a:pt x="150" y="811"/>
                  </a:lnTo>
                  <a:lnTo>
                    <a:pt x="151" y="805"/>
                  </a:lnTo>
                  <a:lnTo>
                    <a:pt x="146" y="795"/>
                  </a:lnTo>
                  <a:lnTo>
                    <a:pt x="140" y="794"/>
                  </a:lnTo>
                  <a:lnTo>
                    <a:pt x="0" y="875"/>
                  </a:lnTo>
                  <a:lnTo>
                    <a:pt x="140" y="957"/>
                  </a:lnTo>
                  <a:lnTo>
                    <a:pt x="146" y="955"/>
                  </a:lnTo>
                  <a:lnTo>
                    <a:pt x="151" y="945"/>
                  </a:lnTo>
                  <a:lnTo>
                    <a:pt x="150" y="939"/>
                  </a:lnTo>
                  <a:lnTo>
                    <a:pt x="57" y="885"/>
                  </a:lnTo>
                  <a:lnTo>
                    <a:pt x="3668" y="885"/>
                  </a:lnTo>
                  <a:lnTo>
                    <a:pt x="3668" y="865"/>
                  </a:lnTo>
                  <a:close/>
                  <a:moveTo>
                    <a:pt x="3668" y="81"/>
                  </a:moveTo>
                  <a:lnTo>
                    <a:pt x="3651" y="71"/>
                  </a:lnTo>
                  <a:lnTo>
                    <a:pt x="3533" y="3"/>
                  </a:lnTo>
                  <a:lnTo>
                    <a:pt x="3528" y="0"/>
                  </a:lnTo>
                  <a:lnTo>
                    <a:pt x="3522" y="2"/>
                  </a:lnTo>
                  <a:lnTo>
                    <a:pt x="3517" y="11"/>
                  </a:lnTo>
                  <a:lnTo>
                    <a:pt x="3518" y="17"/>
                  </a:lnTo>
                  <a:lnTo>
                    <a:pt x="3611" y="71"/>
                  </a:lnTo>
                  <a:lnTo>
                    <a:pt x="54" y="71"/>
                  </a:lnTo>
                  <a:lnTo>
                    <a:pt x="54" y="91"/>
                  </a:lnTo>
                  <a:lnTo>
                    <a:pt x="3611" y="91"/>
                  </a:lnTo>
                  <a:lnTo>
                    <a:pt x="3518" y="146"/>
                  </a:lnTo>
                  <a:lnTo>
                    <a:pt x="3517" y="152"/>
                  </a:lnTo>
                  <a:lnTo>
                    <a:pt x="3522" y="161"/>
                  </a:lnTo>
                  <a:lnTo>
                    <a:pt x="3528" y="163"/>
                  </a:lnTo>
                  <a:lnTo>
                    <a:pt x="3533" y="160"/>
                  </a:lnTo>
                  <a:lnTo>
                    <a:pt x="3651" y="91"/>
                  </a:lnTo>
                  <a:lnTo>
                    <a:pt x="3668" y="81"/>
                  </a:lnTo>
                  <a:close/>
                  <a:moveTo>
                    <a:pt x="6285" y="2380"/>
                  </a:moveTo>
                  <a:lnTo>
                    <a:pt x="6283" y="2374"/>
                  </a:lnTo>
                  <a:lnTo>
                    <a:pt x="6274" y="2368"/>
                  </a:lnTo>
                  <a:lnTo>
                    <a:pt x="6268" y="2370"/>
                  </a:lnTo>
                  <a:lnTo>
                    <a:pt x="6213" y="2463"/>
                  </a:lnTo>
                  <a:lnTo>
                    <a:pt x="6213" y="1575"/>
                  </a:lnTo>
                  <a:lnTo>
                    <a:pt x="6193" y="1575"/>
                  </a:lnTo>
                  <a:lnTo>
                    <a:pt x="6193" y="2463"/>
                  </a:lnTo>
                  <a:lnTo>
                    <a:pt x="6139" y="2370"/>
                  </a:lnTo>
                  <a:lnTo>
                    <a:pt x="6133" y="2368"/>
                  </a:lnTo>
                  <a:lnTo>
                    <a:pt x="6124" y="2374"/>
                  </a:lnTo>
                  <a:lnTo>
                    <a:pt x="6122" y="2380"/>
                  </a:lnTo>
                  <a:lnTo>
                    <a:pt x="6125" y="2385"/>
                  </a:lnTo>
                  <a:lnTo>
                    <a:pt x="6203" y="2519"/>
                  </a:lnTo>
                  <a:lnTo>
                    <a:pt x="6215" y="2500"/>
                  </a:lnTo>
                  <a:lnTo>
                    <a:pt x="6282" y="2385"/>
                  </a:lnTo>
                  <a:lnTo>
                    <a:pt x="6285" y="2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4" name="docshapegroup160">
            <a:extLst>
              <a:ext uri="{FF2B5EF4-FFF2-40B4-BE49-F238E27FC236}">
                <a16:creationId xmlns:a16="http://schemas.microsoft.com/office/drawing/2014/main" id="{F88BB2BF-86D4-4A7C-BEDA-059FF010EBD9}"/>
              </a:ext>
            </a:extLst>
          </p:cNvPr>
          <p:cNvGrpSpPr>
            <a:grpSpLocks/>
          </p:cNvGrpSpPr>
          <p:nvPr/>
        </p:nvGrpSpPr>
        <p:grpSpPr bwMode="auto">
          <a:xfrm>
            <a:off x="4356022" y="3309484"/>
            <a:ext cx="3470275" cy="3348038"/>
            <a:chOff x="6653" y="-1808"/>
            <a:chExt cx="5465" cy="5273"/>
          </a:xfrm>
        </p:grpSpPr>
        <p:pic>
          <p:nvPicPr>
            <p:cNvPr id="2062" name="docshape161">
              <a:extLst>
                <a:ext uri="{FF2B5EF4-FFF2-40B4-BE49-F238E27FC236}">
                  <a16:creationId xmlns:a16="http://schemas.microsoft.com/office/drawing/2014/main" id="{21C76709-A3D8-4BED-867B-6A5E0A2F8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3" y="-1298"/>
              <a:ext cx="5141" cy="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docshape162">
              <a:extLst>
                <a:ext uri="{FF2B5EF4-FFF2-40B4-BE49-F238E27FC236}">
                  <a16:creationId xmlns:a16="http://schemas.microsoft.com/office/drawing/2014/main" id="{D6347FB9-6E20-40C2-8027-CE46C0EFE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" y="-1298"/>
              <a:ext cx="5141" cy="4763"/>
            </a:xfrm>
            <a:custGeom>
              <a:avLst/>
              <a:gdLst>
                <a:gd name="T0" fmla="+- 0 6657 6653"/>
                <a:gd name="T1" fmla="*/ T0 w 5141"/>
                <a:gd name="T2" fmla="+- 0 -580 -1298"/>
                <a:gd name="T3" fmla="*/ -580 h 4763"/>
                <a:gd name="T4" fmla="+- 0 6685 6653"/>
                <a:gd name="T5" fmla="*/ T4 w 5141"/>
                <a:gd name="T6" fmla="+- 0 -727 -1298"/>
                <a:gd name="T7" fmla="*/ -727 h 4763"/>
                <a:gd name="T8" fmla="+- 0 6739 6653"/>
                <a:gd name="T9" fmla="*/ T8 w 5141"/>
                <a:gd name="T10" fmla="+- 0 -862 -1298"/>
                <a:gd name="T11" fmla="*/ -862 h 4763"/>
                <a:gd name="T12" fmla="+- 0 6815 6653"/>
                <a:gd name="T13" fmla="*/ T12 w 5141"/>
                <a:gd name="T14" fmla="+- 0 -984 -1298"/>
                <a:gd name="T15" fmla="*/ -984 h 4763"/>
                <a:gd name="T16" fmla="+- 0 6912 6653"/>
                <a:gd name="T17" fmla="*/ T16 w 5141"/>
                <a:gd name="T18" fmla="+- 0 -1090 -1298"/>
                <a:gd name="T19" fmla="*/ -1090 h 4763"/>
                <a:gd name="T20" fmla="+- 0 7026 6653"/>
                <a:gd name="T21" fmla="*/ T20 w 5141"/>
                <a:gd name="T22" fmla="+- 0 -1177 -1298"/>
                <a:gd name="T23" fmla="*/ -1177 h 4763"/>
                <a:gd name="T24" fmla="+- 0 7155 6653"/>
                <a:gd name="T25" fmla="*/ T24 w 5141"/>
                <a:gd name="T26" fmla="+- 0 -1242 -1298"/>
                <a:gd name="T27" fmla="*/ -1242 h 4763"/>
                <a:gd name="T28" fmla="+- 0 7296 6653"/>
                <a:gd name="T29" fmla="*/ T28 w 5141"/>
                <a:gd name="T30" fmla="+- 0 -1283 -1298"/>
                <a:gd name="T31" fmla="*/ -1283 h 4763"/>
                <a:gd name="T32" fmla="+- 0 7447 6653"/>
                <a:gd name="T33" fmla="*/ T32 w 5141"/>
                <a:gd name="T34" fmla="+- 0 -1298 -1298"/>
                <a:gd name="T35" fmla="*/ -1298 h 4763"/>
                <a:gd name="T36" fmla="+- 0 11077 6653"/>
                <a:gd name="T37" fmla="*/ T36 w 5141"/>
                <a:gd name="T38" fmla="+- 0 -1294 -1298"/>
                <a:gd name="T39" fmla="*/ -1294 h 4763"/>
                <a:gd name="T40" fmla="+- 0 11223 6653"/>
                <a:gd name="T41" fmla="*/ T40 w 5141"/>
                <a:gd name="T42" fmla="+- 0 -1266 -1298"/>
                <a:gd name="T43" fmla="*/ -1266 h 4763"/>
                <a:gd name="T44" fmla="+- 0 11359 6653"/>
                <a:gd name="T45" fmla="*/ T44 w 5141"/>
                <a:gd name="T46" fmla="+- 0 -1212 -1298"/>
                <a:gd name="T47" fmla="*/ -1212 h 4763"/>
                <a:gd name="T48" fmla="+- 0 11481 6653"/>
                <a:gd name="T49" fmla="*/ T48 w 5141"/>
                <a:gd name="T50" fmla="+- 0 -1136 -1298"/>
                <a:gd name="T51" fmla="*/ -1136 h 4763"/>
                <a:gd name="T52" fmla="+- 0 11586 6653"/>
                <a:gd name="T53" fmla="*/ T52 w 5141"/>
                <a:gd name="T54" fmla="+- 0 -1039 -1298"/>
                <a:gd name="T55" fmla="*/ -1039 h 4763"/>
                <a:gd name="T56" fmla="+- 0 11673 6653"/>
                <a:gd name="T57" fmla="*/ T56 w 5141"/>
                <a:gd name="T58" fmla="+- 0 -925 -1298"/>
                <a:gd name="T59" fmla="*/ -925 h 4763"/>
                <a:gd name="T60" fmla="+- 0 11739 6653"/>
                <a:gd name="T61" fmla="*/ T60 w 5141"/>
                <a:gd name="T62" fmla="+- 0 -796 -1298"/>
                <a:gd name="T63" fmla="*/ -796 h 4763"/>
                <a:gd name="T64" fmla="+- 0 11780 6653"/>
                <a:gd name="T65" fmla="*/ T64 w 5141"/>
                <a:gd name="T66" fmla="+- 0 -655 -1298"/>
                <a:gd name="T67" fmla="*/ -655 h 4763"/>
                <a:gd name="T68" fmla="+- 0 11794 6653"/>
                <a:gd name="T69" fmla="*/ T68 w 5141"/>
                <a:gd name="T70" fmla="+- 0 -504 -1298"/>
                <a:gd name="T71" fmla="*/ -504 h 4763"/>
                <a:gd name="T72" fmla="+- 0 11791 6653"/>
                <a:gd name="T73" fmla="*/ T72 w 5141"/>
                <a:gd name="T74" fmla="+- 0 2748 -1298"/>
                <a:gd name="T75" fmla="*/ 2748 h 4763"/>
                <a:gd name="T76" fmla="+- 0 11762 6653"/>
                <a:gd name="T77" fmla="*/ T76 w 5141"/>
                <a:gd name="T78" fmla="+- 0 2894 -1298"/>
                <a:gd name="T79" fmla="*/ 2894 h 4763"/>
                <a:gd name="T80" fmla="+- 0 11709 6653"/>
                <a:gd name="T81" fmla="*/ T80 w 5141"/>
                <a:gd name="T82" fmla="+- 0 3030 -1298"/>
                <a:gd name="T83" fmla="*/ 3030 h 4763"/>
                <a:gd name="T84" fmla="+- 0 11632 6653"/>
                <a:gd name="T85" fmla="*/ T84 w 5141"/>
                <a:gd name="T86" fmla="+- 0 3152 -1298"/>
                <a:gd name="T87" fmla="*/ 3152 h 4763"/>
                <a:gd name="T88" fmla="+- 0 11536 6653"/>
                <a:gd name="T89" fmla="*/ T88 w 5141"/>
                <a:gd name="T90" fmla="+- 0 3258 -1298"/>
                <a:gd name="T91" fmla="*/ 3258 h 4763"/>
                <a:gd name="T92" fmla="+- 0 11422 6653"/>
                <a:gd name="T93" fmla="*/ T92 w 5141"/>
                <a:gd name="T94" fmla="+- 0 3344 -1298"/>
                <a:gd name="T95" fmla="*/ 3344 h 4763"/>
                <a:gd name="T96" fmla="+- 0 11293 6653"/>
                <a:gd name="T97" fmla="*/ T96 w 5141"/>
                <a:gd name="T98" fmla="+- 0 3410 -1298"/>
                <a:gd name="T99" fmla="*/ 3410 h 4763"/>
                <a:gd name="T100" fmla="+- 0 11151 6653"/>
                <a:gd name="T101" fmla="*/ T100 w 5141"/>
                <a:gd name="T102" fmla="+- 0 3451 -1298"/>
                <a:gd name="T103" fmla="*/ 3451 h 4763"/>
                <a:gd name="T104" fmla="+- 0 11000 6653"/>
                <a:gd name="T105" fmla="*/ T104 w 5141"/>
                <a:gd name="T106" fmla="+- 0 3465 -1298"/>
                <a:gd name="T107" fmla="*/ 3465 h 4763"/>
                <a:gd name="T108" fmla="+- 0 7371 6653"/>
                <a:gd name="T109" fmla="*/ T108 w 5141"/>
                <a:gd name="T110" fmla="+- 0 3462 -1298"/>
                <a:gd name="T111" fmla="*/ 3462 h 4763"/>
                <a:gd name="T112" fmla="+- 0 7224 6653"/>
                <a:gd name="T113" fmla="*/ T112 w 5141"/>
                <a:gd name="T114" fmla="+- 0 3434 -1298"/>
                <a:gd name="T115" fmla="*/ 3434 h 4763"/>
                <a:gd name="T116" fmla="+- 0 7089 6653"/>
                <a:gd name="T117" fmla="*/ T116 w 5141"/>
                <a:gd name="T118" fmla="+- 0 3380 -1298"/>
                <a:gd name="T119" fmla="*/ 3380 h 4763"/>
                <a:gd name="T120" fmla="+- 0 6967 6653"/>
                <a:gd name="T121" fmla="*/ T120 w 5141"/>
                <a:gd name="T122" fmla="+- 0 3304 -1298"/>
                <a:gd name="T123" fmla="*/ 3304 h 4763"/>
                <a:gd name="T124" fmla="+- 0 6861 6653"/>
                <a:gd name="T125" fmla="*/ T124 w 5141"/>
                <a:gd name="T126" fmla="+- 0 3207 -1298"/>
                <a:gd name="T127" fmla="*/ 3207 h 4763"/>
                <a:gd name="T128" fmla="+- 0 6774 6653"/>
                <a:gd name="T129" fmla="*/ T128 w 5141"/>
                <a:gd name="T130" fmla="+- 0 3093 -1298"/>
                <a:gd name="T131" fmla="*/ 3093 h 4763"/>
                <a:gd name="T132" fmla="+- 0 6709 6653"/>
                <a:gd name="T133" fmla="*/ T132 w 5141"/>
                <a:gd name="T134" fmla="+- 0 2964 -1298"/>
                <a:gd name="T135" fmla="*/ 2964 h 4763"/>
                <a:gd name="T136" fmla="+- 0 6668 6653"/>
                <a:gd name="T137" fmla="*/ T136 w 5141"/>
                <a:gd name="T138" fmla="+- 0 2822 -1298"/>
                <a:gd name="T139" fmla="*/ 2822 h 4763"/>
                <a:gd name="T140" fmla="+- 0 6653 6653"/>
                <a:gd name="T141" fmla="*/ T140 w 5141"/>
                <a:gd name="T142" fmla="+- 0 2671 -1298"/>
                <a:gd name="T143" fmla="*/ 2671 h 47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5141" h="4763">
                  <a:moveTo>
                    <a:pt x="0" y="794"/>
                  </a:moveTo>
                  <a:lnTo>
                    <a:pt x="4" y="718"/>
                  </a:lnTo>
                  <a:lnTo>
                    <a:pt x="15" y="643"/>
                  </a:lnTo>
                  <a:lnTo>
                    <a:pt x="32" y="571"/>
                  </a:lnTo>
                  <a:lnTo>
                    <a:pt x="56" y="502"/>
                  </a:lnTo>
                  <a:lnTo>
                    <a:pt x="86" y="436"/>
                  </a:lnTo>
                  <a:lnTo>
                    <a:pt x="121" y="373"/>
                  </a:lnTo>
                  <a:lnTo>
                    <a:pt x="162" y="314"/>
                  </a:lnTo>
                  <a:lnTo>
                    <a:pt x="208" y="259"/>
                  </a:lnTo>
                  <a:lnTo>
                    <a:pt x="259" y="208"/>
                  </a:lnTo>
                  <a:lnTo>
                    <a:pt x="314" y="162"/>
                  </a:lnTo>
                  <a:lnTo>
                    <a:pt x="373" y="121"/>
                  </a:lnTo>
                  <a:lnTo>
                    <a:pt x="436" y="86"/>
                  </a:lnTo>
                  <a:lnTo>
                    <a:pt x="502" y="56"/>
                  </a:lnTo>
                  <a:lnTo>
                    <a:pt x="571" y="32"/>
                  </a:lnTo>
                  <a:lnTo>
                    <a:pt x="643" y="15"/>
                  </a:lnTo>
                  <a:lnTo>
                    <a:pt x="718" y="4"/>
                  </a:lnTo>
                  <a:lnTo>
                    <a:pt x="794" y="0"/>
                  </a:lnTo>
                  <a:lnTo>
                    <a:pt x="4347" y="0"/>
                  </a:lnTo>
                  <a:lnTo>
                    <a:pt x="4424" y="4"/>
                  </a:lnTo>
                  <a:lnTo>
                    <a:pt x="4498" y="15"/>
                  </a:lnTo>
                  <a:lnTo>
                    <a:pt x="4570" y="32"/>
                  </a:lnTo>
                  <a:lnTo>
                    <a:pt x="4640" y="56"/>
                  </a:lnTo>
                  <a:lnTo>
                    <a:pt x="4706" y="86"/>
                  </a:lnTo>
                  <a:lnTo>
                    <a:pt x="4769" y="121"/>
                  </a:lnTo>
                  <a:lnTo>
                    <a:pt x="4828" y="162"/>
                  </a:lnTo>
                  <a:lnTo>
                    <a:pt x="4883" y="208"/>
                  </a:lnTo>
                  <a:lnTo>
                    <a:pt x="4933" y="259"/>
                  </a:lnTo>
                  <a:lnTo>
                    <a:pt x="4979" y="314"/>
                  </a:lnTo>
                  <a:lnTo>
                    <a:pt x="5020" y="373"/>
                  </a:lnTo>
                  <a:lnTo>
                    <a:pt x="5056" y="436"/>
                  </a:lnTo>
                  <a:lnTo>
                    <a:pt x="5086" y="502"/>
                  </a:lnTo>
                  <a:lnTo>
                    <a:pt x="5109" y="571"/>
                  </a:lnTo>
                  <a:lnTo>
                    <a:pt x="5127" y="643"/>
                  </a:lnTo>
                  <a:lnTo>
                    <a:pt x="5138" y="718"/>
                  </a:lnTo>
                  <a:lnTo>
                    <a:pt x="5141" y="794"/>
                  </a:lnTo>
                  <a:lnTo>
                    <a:pt x="5141" y="3969"/>
                  </a:lnTo>
                  <a:lnTo>
                    <a:pt x="5138" y="4046"/>
                  </a:lnTo>
                  <a:lnTo>
                    <a:pt x="5127" y="4120"/>
                  </a:lnTo>
                  <a:lnTo>
                    <a:pt x="5109" y="4192"/>
                  </a:lnTo>
                  <a:lnTo>
                    <a:pt x="5086" y="4262"/>
                  </a:lnTo>
                  <a:lnTo>
                    <a:pt x="5056" y="4328"/>
                  </a:lnTo>
                  <a:lnTo>
                    <a:pt x="5020" y="4391"/>
                  </a:lnTo>
                  <a:lnTo>
                    <a:pt x="4979" y="4450"/>
                  </a:lnTo>
                  <a:lnTo>
                    <a:pt x="4933" y="4505"/>
                  </a:lnTo>
                  <a:lnTo>
                    <a:pt x="4883" y="4556"/>
                  </a:lnTo>
                  <a:lnTo>
                    <a:pt x="4828" y="4602"/>
                  </a:lnTo>
                  <a:lnTo>
                    <a:pt x="4769" y="4642"/>
                  </a:lnTo>
                  <a:lnTo>
                    <a:pt x="4706" y="4678"/>
                  </a:lnTo>
                  <a:lnTo>
                    <a:pt x="4640" y="4708"/>
                  </a:lnTo>
                  <a:lnTo>
                    <a:pt x="4570" y="4732"/>
                  </a:lnTo>
                  <a:lnTo>
                    <a:pt x="4498" y="4749"/>
                  </a:lnTo>
                  <a:lnTo>
                    <a:pt x="4424" y="4760"/>
                  </a:lnTo>
                  <a:lnTo>
                    <a:pt x="4347" y="4763"/>
                  </a:lnTo>
                  <a:lnTo>
                    <a:pt x="794" y="4763"/>
                  </a:lnTo>
                  <a:lnTo>
                    <a:pt x="718" y="4760"/>
                  </a:lnTo>
                  <a:lnTo>
                    <a:pt x="643" y="4749"/>
                  </a:lnTo>
                  <a:lnTo>
                    <a:pt x="571" y="4732"/>
                  </a:lnTo>
                  <a:lnTo>
                    <a:pt x="502" y="4708"/>
                  </a:lnTo>
                  <a:lnTo>
                    <a:pt x="436" y="4678"/>
                  </a:lnTo>
                  <a:lnTo>
                    <a:pt x="373" y="4642"/>
                  </a:lnTo>
                  <a:lnTo>
                    <a:pt x="314" y="4602"/>
                  </a:lnTo>
                  <a:lnTo>
                    <a:pt x="259" y="4556"/>
                  </a:lnTo>
                  <a:lnTo>
                    <a:pt x="208" y="4505"/>
                  </a:lnTo>
                  <a:lnTo>
                    <a:pt x="162" y="4450"/>
                  </a:lnTo>
                  <a:lnTo>
                    <a:pt x="121" y="4391"/>
                  </a:lnTo>
                  <a:lnTo>
                    <a:pt x="86" y="4328"/>
                  </a:lnTo>
                  <a:lnTo>
                    <a:pt x="56" y="4262"/>
                  </a:lnTo>
                  <a:lnTo>
                    <a:pt x="32" y="4192"/>
                  </a:lnTo>
                  <a:lnTo>
                    <a:pt x="15" y="4120"/>
                  </a:lnTo>
                  <a:lnTo>
                    <a:pt x="4" y="4046"/>
                  </a:lnTo>
                  <a:lnTo>
                    <a:pt x="0" y="3969"/>
                  </a:lnTo>
                  <a:lnTo>
                    <a:pt x="0" y="794"/>
                  </a:lnTo>
                  <a:close/>
                </a:path>
              </a:pathLst>
            </a:custGeom>
            <a:noFill/>
            <a:ln w="6350">
              <a:solidFill>
                <a:srgbClr val="EC7C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0" name="docshape163">
              <a:extLst>
                <a:ext uri="{FF2B5EF4-FFF2-40B4-BE49-F238E27FC236}">
                  <a16:creationId xmlns:a16="http://schemas.microsoft.com/office/drawing/2014/main" id="{BDFF643C-D313-44D9-B13A-0AEB0C494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" y="-707"/>
              <a:ext cx="4664" cy="1162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059" name="docshape164">
              <a:extLst>
                <a:ext uri="{FF2B5EF4-FFF2-40B4-BE49-F238E27FC236}">
                  <a16:creationId xmlns:a16="http://schemas.microsoft.com/office/drawing/2014/main" id="{468E839B-8B5F-48BC-84CA-53751BC0E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" y="567"/>
              <a:ext cx="4664" cy="1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docshape165">
              <a:extLst>
                <a:ext uri="{FF2B5EF4-FFF2-40B4-BE49-F238E27FC236}">
                  <a16:creationId xmlns:a16="http://schemas.microsoft.com/office/drawing/2014/main" id="{F3356512-59A7-47EF-A196-CEFC43B831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" y="1885"/>
              <a:ext cx="4664" cy="1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docshape166">
              <a:extLst>
                <a:ext uri="{FF2B5EF4-FFF2-40B4-BE49-F238E27FC236}">
                  <a16:creationId xmlns:a16="http://schemas.microsoft.com/office/drawing/2014/main" id="{FCDA3D61-163A-4E3D-A537-647F1064E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9" y="121"/>
              <a:ext cx="735" cy="735"/>
            </a:xfrm>
            <a:custGeom>
              <a:avLst/>
              <a:gdLst>
                <a:gd name="T0" fmla="+- 0 11119 10549"/>
                <a:gd name="T1" fmla="*/ T0 w 735"/>
                <a:gd name="T2" fmla="+- 0 121 121"/>
                <a:gd name="T3" fmla="*/ 121 h 735"/>
                <a:gd name="T4" fmla="+- 0 10715 10549"/>
                <a:gd name="T5" fmla="*/ T4 w 735"/>
                <a:gd name="T6" fmla="+- 0 121 121"/>
                <a:gd name="T7" fmla="*/ 121 h 735"/>
                <a:gd name="T8" fmla="+- 0 10715 10549"/>
                <a:gd name="T9" fmla="*/ T8 w 735"/>
                <a:gd name="T10" fmla="+- 0 525 121"/>
                <a:gd name="T11" fmla="*/ 525 h 735"/>
                <a:gd name="T12" fmla="+- 0 10549 10549"/>
                <a:gd name="T13" fmla="*/ T12 w 735"/>
                <a:gd name="T14" fmla="+- 0 525 121"/>
                <a:gd name="T15" fmla="*/ 525 h 735"/>
                <a:gd name="T16" fmla="+- 0 10917 10549"/>
                <a:gd name="T17" fmla="*/ T16 w 735"/>
                <a:gd name="T18" fmla="+- 0 856 121"/>
                <a:gd name="T19" fmla="*/ 856 h 735"/>
                <a:gd name="T20" fmla="+- 0 11284 10549"/>
                <a:gd name="T21" fmla="*/ T20 w 735"/>
                <a:gd name="T22" fmla="+- 0 525 121"/>
                <a:gd name="T23" fmla="*/ 525 h 735"/>
                <a:gd name="T24" fmla="+- 0 11119 10549"/>
                <a:gd name="T25" fmla="*/ T24 w 735"/>
                <a:gd name="T26" fmla="+- 0 525 121"/>
                <a:gd name="T27" fmla="*/ 525 h 735"/>
                <a:gd name="T28" fmla="+- 0 11119 10549"/>
                <a:gd name="T29" fmla="*/ T28 w 735"/>
                <a:gd name="T30" fmla="+- 0 121 121"/>
                <a:gd name="T31" fmla="*/ 121 h 7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735" h="735">
                  <a:moveTo>
                    <a:pt x="570" y="0"/>
                  </a:moveTo>
                  <a:lnTo>
                    <a:pt x="166" y="0"/>
                  </a:lnTo>
                  <a:lnTo>
                    <a:pt x="166" y="404"/>
                  </a:lnTo>
                  <a:lnTo>
                    <a:pt x="0" y="404"/>
                  </a:lnTo>
                  <a:lnTo>
                    <a:pt x="368" y="735"/>
                  </a:lnTo>
                  <a:lnTo>
                    <a:pt x="735" y="404"/>
                  </a:lnTo>
                  <a:lnTo>
                    <a:pt x="570" y="404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CFD4EA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docshape167">
              <a:extLst>
                <a:ext uri="{FF2B5EF4-FFF2-40B4-BE49-F238E27FC236}">
                  <a16:creationId xmlns:a16="http://schemas.microsoft.com/office/drawing/2014/main" id="{2A7C3243-04FF-43FA-85B2-7FFCF4120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9" y="121"/>
              <a:ext cx="735" cy="735"/>
            </a:xfrm>
            <a:custGeom>
              <a:avLst/>
              <a:gdLst>
                <a:gd name="T0" fmla="+- 0 10549 10549"/>
                <a:gd name="T1" fmla="*/ T0 w 735"/>
                <a:gd name="T2" fmla="+- 0 525 121"/>
                <a:gd name="T3" fmla="*/ 525 h 735"/>
                <a:gd name="T4" fmla="+- 0 10715 10549"/>
                <a:gd name="T5" fmla="*/ T4 w 735"/>
                <a:gd name="T6" fmla="+- 0 525 121"/>
                <a:gd name="T7" fmla="*/ 525 h 735"/>
                <a:gd name="T8" fmla="+- 0 10715 10549"/>
                <a:gd name="T9" fmla="*/ T8 w 735"/>
                <a:gd name="T10" fmla="+- 0 121 121"/>
                <a:gd name="T11" fmla="*/ 121 h 735"/>
                <a:gd name="T12" fmla="+- 0 11119 10549"/>
                <a:gd name="T13" fmla="*/ T12 w 735"/>
                <a:gd name="T14" fmla="+- 0 121 121"/>
                <a:gd name="T15" fmla="*/ 121 h 735"/>
                <a:gd name="T16" fmla="+- 0 11119 10549"/>
                <a:gd name="T17" fmla="*/ T16 w 735"/>
                <a:gd name="T18" fmla="+- 0 525 121"/>
                <a:gd name="T19" fmla="*/ 525 h 735"/>
                <a:gd name="T20" fmla="+- 0 11284 10549"/>
                <a:gd name="T21" fmla="*/ T20 w 735"/>
                <a:gd name="T22" fmla="+- 0 525 121"/>
                <a:gd name="T23" fmla="*/ 525 h 735"/>
                <a:gd name="T24" fmla="+- 0 10917 10549"/>
                <a:gd name="T25" fmla="*/ T24 w 735"/>
                <a:gd name="T26" fmla="+- 0 856 121"/>
                <a:gd name="T27" fmla="*/ 856 h 735"/>
                <a:gd name="T28" fmla="+- 0 10549 10549"/>
                <a:gd name="T29" fmla="*/ T28 w 735"/>
                <a:gd name="T30" fmla="+- 0 525 121"/>
                <a:gd name="T31" fmla="*/ 525 h 7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735" h="735">
                  <a:moveTo>
                    <a:pt x="0" y="404"/>
                  </a:moveTo>
                  <a:lnTo>
                    <a:pt x="166" y="404"/>
                  </a:lnTo>
                  <a:lnTo>
                    <a:pt x="166" y="0"/>
                  </a:lnTo>
                  <a:lnTo>
                    <a:pt x="570" y="0"/>
                  </a:lnTo>
                  <a:lnTo>
                    <a:pt x="570" y="404"/>
                  </a:lnTo>
                  <a:lnTo>
                    <a:pt x="735" y="404"/>
                  </a:lnTo>
                  <a:lnTo>
                    <a:pt x="368" y="735"/>
                  </a:lnTo>
                  <a:lnTo>
                    <a:pt x="0" y="404"/>
                  </a:lnTo>
                  <a:close/>
                </a:path>
              </a:pathLst>
            </a:custGeom>
            <a:noFill/>
            <a:ln w="6350">
              <a:solidFill>
                <a:srgbClr val="CFD4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docshape168">
              <a:extLst>
                <a:ext uri="{FF2B5EF4-FFF2-40B4-BE49-F238E27FC236}">
                  <a16:creationId xmlns:a16="http://schemas.microsoft.com/office/drawing/2014/main" id="{4A6462D4-4D5D-4A06-82B9-A61650F07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8" y="1432"/>
              <a:ext cx="735" cy="735"/>
            </a:xfrm>
            <a:custGeom>
              <a:avLst/>
              <a:gdLst>
                <a:gd name="T0" fmla="+- 0 11527 10958"/>
                <a:gd name="T1" fmla="*/ T0 w 735"/>
                <a:gd name="T2" fmla="+- 0 1432 1432"/>
                <a:gd name="T3" fmla="*/ 1432 h 735"/>
                <a:gd name="T4" fmla="+- 0 11123 10958"/>
                <a:gd name="T5" fmla="*/ T4 w 735"/>
                <a:gd name="T6" fmla="+- 0 1432 1432"/>
                <a:gd name="T7" fmla="*/ 1432 h 735"/>
                <a:gd name="T8" fmla="+- 0 11123 10958"/>
                <a:gd name="T9" fmla="*/ T8 w 735"/>
                <a:gd name="T10" fmla="+- 0 1836 1432"/>
                <a:gd name="T11" fmla="*/ 1836 h 735"/>
                <a:gd name="T12" fmla="+- 0 10958 10958"/>
                <a:gd name="T13" fmla="*/ T12 w 735"/>
                <a:gd name="T14" fmla="+- 0 1836 1432"/>
                <a:gd name="T15" fmla="*/ 1836 h 735"/>
                <a:gd name="T16" fmla="+- 0 11325 10958"/>
                <a:gd name="T17" fmla="*/ T16 w 735"/>
                <a:gd name="T18" fmla="+- 0 2167 1432"/>
                <a:gd name="T19" fmla="*/ 2167 h 735"/>
                <a:gd name="T20" fmla="+- 0 11693 10958"/>
                <a:gd name="T21" fmla="*/ T20 w 735"/>
                <a:gd name="T22" fmla="+- 0 1836 1432"/>
                <a:gd name="T23" fmla="*/ 1836 h 735"/>
                <a:gd name="T24" fmla="+- 0 11527 10958"/>
                <a:gd name="T25" fmla="*/ T24 w 735"/>
                <a:gd name="T26" fmla="+- 0 1836 1432"/>
                <a:gd name="T27" fmla="*/ 1836 h 735"/>
                <a:gd name="T28" fmla="+- 0 11527 10958"/>
                <a:gd name="T29" fmla="*/ T28 w 735"/>
                <a:gd name="T30" fmla="+- 0 1432 1432"/>
                <a:gd name="T31" fmla="*/ 1432 h 7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735" h="735">
                  <a:moveTo>
                    <a:pt x="569" y="0"/>
                  </a:moveTo>
                  <a:lnTo>
                    <a:pt x="165" y="0"/>
                  </a:lnTo>
                  <a:lnTo>
                    <a:pt x="165" y="404"/>
                  </a:lnTo>
                  <a:lnTo>
                    <a:pt x="0" y="404"/>
                  </a:lnTo>
                  <a:lnTo>
                    <a:pt x="367" y="735"/>
                  </a:lnTo>
                  <a:lnTo>
                    <a:pt x="735" y="404"/>
                  </a:lnTo>
                  <a:lnTo>
                    <a:pt x="569" y="4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CFD4EA">
                <a:alpha val="9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docshape169">
              <a:extLst>
                <a:ext uri="{FF2B5EF4-FFF2-40B4-BE49-F238E27FC236}">
                  <a16:creationId xmlns:a16="http://schemas.microsoft.com/office/drawing/2014/main" id="{69DC07A1-70A5-43FE-970F-3F7A65C9A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8" y="1432"/>
              <a:ext cx="735" cy="735"/>
            </a:xfrm>
            <a:custGeom>
              <a:avLst/>
              <a:gdLst>
                <a:gd name="T0" fmla="+- 0 10958 10958"/>
                <a:gd name="T1" fmla="*/ T0 w 735"/>
                <a:gd name="T2" fmla="+- 0 1836 1432"/>
                <a:gd name="T3" fmla="*/ 1836 h 735"/>
                <a:gd name="T4" fmla="+- 0 11123 10958"/>
                <a:gd name="T5" fmla="*/ T4 w 735"/>
                <a:gd name="T6" fmla="+- 0 1836 1432"/>
                <a:gd name="T7" fmla="*/ 1836 h 735"/>
                <a:gd name="T8" fmla="+- 0 11123 10958"/>
                <a:gd name="T9" fmla="*/ T8 w 735"/>
                <a:gd name="T10" fmla="+- 0 1432 1432"/>
                <a:gd name="T11" fmla="*/ 1432 h 735"/>
                <a:gd name="T12" fmla="+- 0 11527 10958"/>
                <a:gd name="T13" fmla="*/ T12 w 735"/>
                <a:gd name="T14" fmla="+- 0 1432 1432"/>
                <a:gd name="T15" fmla="*/ 1432 h 735"/>
                <a:gd name="T16" fmla="+- 0 11527 10958"/>
                <a:gd name="T17" fmla="*/ T16 w 735"/>
                <a:gd name="T18" fmla="+- 0 1836 1432"/>
                <a:gd name="T19" fmla="*/ 1836 h 735"/>
                <a:gd name="T20" fmla="+- 0 11693 10958"/>
                <a:gd name="T21" fmla="*/ T20 w 735"/>
                <a:gd name="T22" fmla="+- 0 1836 1432"/>
                <a:gd name="T23" fmla="*/ 1836 h 735"/>
                <a:gd name="T24" fmla="+- 0 11325 10958"/>
                <a:gd name="T25" fmla="*/ T24 w 735"/>
                <a:gd name="T26" fmla="+- 0 2167 1432"/>
                <a:gd name="T27" fmla="*/ 2167 h 735"/>
                <a:gd name="T28" fmla="+- 0 10958 10958"/>
                <a:gd name="T29" fmla="*/ T28 w 735"/>
                <a:gd name="T30" fmla="+- 0 1836 1432"/>
                <a:gd name="T31" fmla="*/ 1836 h 7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735" h="735">
                  <a:moveTo>
                    <a:pt x="0" y="404"/>
                  </a:moveTo>
                  <a:lnTo>
                    <a:pt x="165" y="404"/>
                  </a:lnTo>
                  <a:lnTo>
                    <a:pt x="165" y="0"/>
                  </a:lnTo>
                  <a:lnTo>
                    <a:pt x="569" y="0"/>
                  </a:lnTo>
                  <a:lnTo>
                    <a:pt x="569" y="404"/>
                  </a:lnTo>
                  <a:lnTo>
                    <a:pt x="735" y="404"/>
                  </a:lnTo>
                  <a:lnTo>
                    <a:pt x="367" y="735"/>
                  </a:lnTo>
                  <a:lnTo>
                    <a:pt x="0" y="404"/>
                  </a:lnTo>
                  <a:close/>
                </a:path>
              </a:pathLst>
            </a:custGeom>
            <a:noFill/>
            <a:ln w="6350">
              <a:solidFill>
                <a:srgbClr val="CFD4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docshape170">
              <a:extLst>
                <a:ext uri="{FF2B5EF4-FFF2-40B4-BE49-F238E27FC236}">
                  <a16:creationId xmlns:a16="http://schemas.microsoft.com/office/drawing/2014/main" id="{19E20674-FE19-4C6E-9B6D-B03FC4766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2" y="-1808"/>
              <a:ext cx="163" cy="511"/>
            </a:xfrm>
            <a:custGeom>
              <a:avLst/>
              <a:gdLst>
                <a:gd name="T0" fmla="+- 0 9154 9142"/>
                <a:gd name="T1" fmla="*/ T0 w 163"/>
                <a:gd name="T2" fmla="+- 0 -1449 -1808"/>
                <a:gd name="T3" fmla="*/ -1449 h 511"/>
                <a:gd name="T4" fmla="+- 0 9144 9142"/>
                <a:gd name="T5" fmla="*/ T4 w 163"/>
                <a:gd name="T6" fmla="+- 0 -1443 -1808"/>
                <a:gd name="T7" fmla="*/ -1443 h 511"/>
                <a:gd name="T8" fmla="+- 0 9142 9142"/>
                <a:gd name="T9" fmla="*/ T8 w 163"/>
                <a:gd name="T10" fmla="+- 0 -1437 -1808"/>
                <a:gd name="T11" fmla="*/ -1437 h 511"/>
                <a:gd name="T12" fmla="+- 0 9145 9142"/>
                <a:gd name="T13" fmla="*/ T12 w 163"/>
                <a:gd name="T14" fmla="+- 0 -1432 -1808"/>
                <a:gd name="T15" fmla="*/ -1432 h 511"/>
                <a:gd name="T16" fmla="+- 0 9224 9142"/>
                <a:gd name="T17" fmla="*/ T16 w 163"/>
                <a:gd name="T18" fmla="+- 0 -1298 -1808"/>
                <a:gd name="T19" fmla="*/ -1298 h 511"/>
                <a:gd name="T20" fmla="+- 0 9235 9142"/>
                <a:gd name="T21" fmla="*/ T20 w 163"/>
                <a:gd name="T22" fmla="+- 0 -1317 -1808"/>
                <a:gd name="T23" fmla="*/ -1317 h 511"/>
                <a:gd name="T24" fmla="+- 0 9214 9142"/>
                <a:gd name="T25" fmla="*/ T24 w 163"/>
                <a:gd name="T26" fmla="+- 0 -1317 -1808"/>
                <a:gd name="T27" fmla="*/ -1317 h 511"/>
                <a:gd name="T28" fmla="+- 0 9214 9142"/>
                <a:gd name="T29" fmla="*/ T28 w 163"/>
                <a:gd name="T30" fmla="+- 0 -1354 -1808"/>
                <a:gd name="T31" fmla="*/ -1354 h 511"/>
                <a:gd name="T32" fmla="+- 0 9160 9142"/>
                <a:gd name="T33" fmla="*/ T32 w 163"/>
                <a:gd name="T34" fmla="+- 0 -1447 -1808"/>
                <a:gd name="T35" fmla="*/ -1447 h 511"/>
                <a:gd name="T36" fmla="+- 0 9154 9142"/>
                <a:gd name="T37" fmla="*/ T36 w 163"/>
                <a:gd name="T38" fmla="+- 0 -1449 -1808"/>
                <a:gd name="T39" fmla="*/ -1449 h 511"/>
                <a:gd name="T40" fmla="+- 0 9214 9142"/>
                <a:gd name="T41" fmla="*/ T40 w 163"/>
                <a:gd name="T42" fmla="+- 0 -1354 -1808"/>
                <a:gd name="T43" fmla="*/ -1354 h 511"/>
                <a:gd name="T44" fmla="+- 0 9214 9142"/>
                <a:gd name="T45" fmla="*/ T44 w 163"/>
                <a:gd name="T46" fmla="+- 0 -1317 -1808"/>
                <a:gd name="T47" fmla="*/ -1317 h 511"/>
                <a:gd name="T48" fmla="+- 0 9234 9142"/>
                <a:gd name="T49" fmla="*/ T48 w 163"/>
                <a:gd name="T50" fmla="+- 0 -1317 -1808"/>
                <a:gd name="T51" fmla="*/ -1317 h 511"/>
                <a:gd name="T52" fmla="+- 0 9234 9142"/>
                <a:gd name="T53" fmla="*/ T52 w 163"/>
                <a:gd name="T54" fmla="+- 0 -1322 -1808"/>
                <a:gd name="T55" fmla="*/ -1322 h 511"/>
                <a:gd name="T56" fmla="+- 0 9215 9142"/>
                <a:gd name="T57" fmla="*/ T56 w 163"/>
                <a:gd name="T58" fmla="+- 0 -1322 -1808"/>
                <a:gd name="T59" fmla="*/ -1322 h 511"/>
                <a:gd name="T60" fmla="+- 0 9224 9142"/>
                <a:gd name="T61" fmla="*/ T60 w 163"/>
                <a:gd name="T62" fmla="+- 0 -1337 -1808"/>
                <a:gd name="T63" fmla="*/ -1337 h 511"/>
                <a:gd name="T64" fmla="+- 0 9214 9142"/>
                <a:gd name="T65" fmla="*/ T64 w 163"/>
                <a:gd name="T66" fmla="+- 0 -1354 -1808"/>
                <a:gd name="T67" fmla="*/ -1354 h 511"/>
                <a:gd name="T68" fmla="+- 0 9294 9142"/>
                <a:gd name="T69" fmla="*/ T68 w 163"/>
                <a:gd name="T70" fmla="+- 0 -1449 -1808"/>
                <a:gd name="T71" fmla="*/ -1449 h 511"/>
                <a:gd name="T72" fmla="+- 0 9288 9142"/>
                <a:gd name="T73" fmla="*/ T72 w 163"/>
                <a:gd name="T74" fmla="+- 0 -1447 -1808"/>
                <a:gd name="T75" fmla="*/ -1447 h 511"/>
                <a:gd name="T76" fmla="+- 0 9234 9142"/>
                <a:gd name="T77" fmla="*/ T76 w 163"/>
                <a:gd name="T78" fmla="+- 0 -1354 -1808"/>
                <a:gd name="T79" fmla="*/ -1354 h 511"/>
                <a:gd name="T80" fmla="+- 0 9234 9142"/>
                <a:gd name="T81" fmla="*/ T80 w 163"/>
                <a:gd name="T82" fmla="+- 0 -1317 -1808"/>
                <a:gd name="T83" fmla="*/ -1317 h 511"/>
                <a:gd name="T84" fmla="+- 0 9235 9142"/>
                <a:gd name="T85" fmla="*/ T84 w 163"/>
                <a:gd name="T86" fmla="+- 0 -1317 -1808"/>
                <a:gd name="T87" fmla="*/ -1317 h 511"/>
                <a:gd name="T88" fmla="+- 0 9302 9142"/>
                <a:gd name="T89" fmla="*/ T88 w 163"/>
                <a:gd name="T90" fmla="+- 0 -1432 -1808"/>
                <a:gd name="T91" fmla="*/ -1432 h 511"/>
                <a:gd name="T92" fmla="+- 0 9305 9142"/>
                <a:gd name="T93" fmla="*/ T92 w 163"/>
                <a:gd name="T94" fmla="+- 0 -1437 -1808"/>
                <a:gd name="T95" fmla="*/ -1437 h 511"/>
                <a:gd name="T96" fmla="+- 0 9304 9142"/>
                <a:gd name="T97" fmla="*/ T96 w 163"/>
                <a:gd name="T98" fmla="+- 0 -1443 -1808"/>
                <a:gd name="T99" fmla="*/ -1443 h 511"/>
                <a:gd name="T100" fmla="+- 0 9294 9142"/>
                <a:gd name="T101" fmla="*/ T100 w 163"/>
                <a:gd name="T102" fmla="+- 0 -1449 -1808"/>
                <a:gd name="T103" fmla="*/ -1449 h 511"/>
                <a:gd name="T104" fmla="+- 0 9224 9142"/>
                <a:gd name="T105" fmla="*/ T104 w 163"/>
                <a:gd name="T106" fmla="+- 0 -1337 -1808"/>
                <a:gd name="T107" fmla="*/ -1337 h 511"/>
                <a:gd name="T108" fmla="+- 0 9215 9142"/>
                <a:gd name="T109" fmla="*/ T108 w 163"/>
                <a:gd name="T110" fmla="+- 0 -1322 -1808"/>
                <a:gd name="T111" fmla="*/ -1322 h 511"/>
                <a:gd name="T112" fmla="+- 0 9232 9142"/>
                <a:gd name="T113" fmla="*/ T112 w 163"/>
                <a:gd name="T114" fmla="+- 0 -1322 -1808"/>
                <a:gd name="T115" fmla="*/ -1322 h 511"/>
                <a:gd name="T116" fmla="+- 0 9224 9142"/>
                <a:gd name="T117" fmla="*/ T116 w 163"/>
                <a:gd name="T118" fmla="+- 0 -1337 -1808"/>
                <a:gd name="T119" fmla="*/ -1337 h 511"/>
                <a:gd name="T120" fmla="+- 0 9234 9142"/>
                <a:gd name="T121" fmla="*/ T120 w 163"/>
                <a:gd name="T122" fmla="+- 0 -1354 -1808"/>
                <a:gd name="T123" fmla="*/ -1354 h 511"/>
                <a:gd name="T124" fmla="+- 0 9224 9142"/>
                <a:gd name="T125" fmla="*/ T124 w 163"/>
                <a:gd name="T126" fmla="+- 0 -1337 -1808"/>
                <a:gd name="T127" fmla="*/ -1337 h 511"/>
                <a:gd name="T128" fmla="+- 0 9232 9142"/>
                <a:gd name="T129" fmla="*/ T128 w 163"/>
                <a:gd name="T130" fmla="+- 0 -1322 -1808"/>
                <a:gd name="T131" fmla="*/ -1322 h 511"/>
                <a:gd name="T132" fmla="+- 0 9234 9142"/>
                <a:gd name="T133" fmla="*/ T132 w 163"/>
                <a:gd name="T134" fmla="+- 0 -1322 -1808"/>
                <a:gd name="T135" fmla="*/ -1322 h 511"/>
                <a:gd name="T136" fmla="+- 0 9234 9142"/>
                <a:gd name="T137" fmla="*/ T136 w 163"/>
                <a:gd name="T138" fmla="+- 0 -1354 -1808"/>
                <a:gd name="T139" fmla="*/ -1354 h 511"/>
                <a:gd name="T140" fmla="+- 0 9234 9142"/>
                <a:gd name="T141" fmla="*/ T140 w 163"/>
                <a:gd name="T142" fmla="+- 0 -1808 -1808"/>
                <a:gd name="T143" fmla="*/ -1808 h 511"/>
                <a:gd name="T144" fmla="+- 0 9214 9142"/>
                <a:gd name="T145" fmla="*/ T144 w 163"/>
                <a:gd name="T146" fmla="+- 0 -1808 -1808"/>
                <a:gd name="T147" fmla="*/ -1808 h 511"/>
                <a:gd name="T148" fmla="+- 0 9214 9142"/>
                <a:gd name="T149" fmla="*/ T148 w 163"/>
                <a:gd name="T150" fmla="+- 0 -1354 -1808"/>
                <a:gd name="T151" fmla="*/ -1354 h 511"/>
                <a:gd name="T152" fmla="+- 0 9224 9142"/>
                <a:gd name="T153" fmla="*/ T152 w 163"/>
                <a:gd name="T154" fmla="+- 0 -1337 -1808"/>
                <a:gd name="T155" fmla="*/ -1337 h 511"/>
                <a:gd name="T156" fmla="+- 0 9234 9142"/>
                <a:gd name="T157" fmla="*/ T156 w 163"/>
                <a:gd name="T158" fmla="+- 0 -1354 -1808"/>
                <a:gd name="T159" fmla="*/ -1354 h 511"/>
                <a:gd name="T160" fmla="+- 0 9234 9142"/>
                <a:gd name="T161" fmla="*/ T160 w 163"/>
                <a:gd name="T162" fmla="+- 0 -1808 -1808"/>
                <a:gd name="T163" fmla="*/ -1808 h 5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163" h="511">
                  <a:moveTo>
                    <a:pt x="12" y="359"/>
                  </a:moveTo>
                  <a:lnTo>
                    <a:pt x="2" y="365"/>
                  </a:lnTo>
                  <a:lnTo>
                    <a:pt x="0" y="371"/>
                  </a:lnTo>
                  <a:lnTo>
                    <a:pt x="3" y="376"/>
                  </a:lnTo>
                  <a:lnTo>
                    <a:pt x="82" y="510"/>
                  </a:lnTo>
                  <a:lnTo>
                    <a:pt x="93" y="491"/>
                  </a:lnTo>
                  <a:lnTo>
                    <a:pt x="72" y="491"/>
                  </a:lnTo>
                  <a:lnTo>
                    <a:pt x="72" y="454"/>
                  </a:lnTo>
                  <a:lnTo>
                    <a:pt x="18" y="361"/>
                  </a:lnTo>
                  <a:lnTo>
                    <a:pt x="12" y="359"/>
                  </a:lnTo>
                  <a:close/>
                  <a:moveTo>
                    <a:pt x="72" y="454"/>
                  </a:moveTo>
                  <a:lnTo>
                    <a:pt x="72" y="491"/>
                  </a:lnTo>
                  <a:lnTo>
                    <a:pt x="92" y="491"/>
                  </a:lnTo>
                  <a:lnTo>
                    <a:pt x="92" y="486"/>
                  </a:lnTo>
                  <a:lnTo>
                    <a:pt x="73" y="486"/>
                  </a:lnTo>
                  <a:lnTo>
                    <a:pt x="82" y="471"/>
                  </a:lnTo>
                  <a:lnTo>
                    <a:pt x="72" y="454"/>
                  </a:lnTo>
                  <a:close/>
                  <a:moveTo>
                    <a:pt x="152" y="359"/>
                  </a:moveTo>
                  <a:lnTo>
                    <a:pt x="146" y="361"/>
                  </a:lnTo>
                  <a:lnTo>
                    <a:pt x="92" y="454"/>
                  </a:lnTo>
                  <a:lnTo>
                    <a:pt x="92" y="491"/>
                  </a:lnTo>
                  <a:lnTo>
                    <a:pt x="93" y="491"/>
                  </a:lnTo>
                  <a:lnTo>
                    <a:pt x="160" y="376"/>
                  </a:lnTo>
                  <a:lnTo>
                    <a:pt x="163" y="371"/>
                  </a:lnTo>
                  <a:lnTo>
                    <a:pt x="162" y="365"/>
                  </a:lnTo>
                  <a:lnTo>
                    <a:pt x="152" y="359"/>
                  </a:lnTo>
                  <a:close/>
                  <a:moveTo>
                    <a:pt x="82" y="471"/>
                  </a:moveTo>
                  <a:lnTo>
                    <a:pt x="73" y="486"/>
                  </a:lnTo>
                  <a:lnTo>
                    <a:pt x="90" y="486"/>
                  </a:lnTo>
                  <a:lnTo>
                    <a:pt x="82" y="471"/>
                  </a:lnTo>
                  <a:close/>
                  <a:moveTo>
                    <a:pt x="92" y="454"/>
                  </a:moveTo>
                  <a:lnTo>
                    <a:pt x="82" y="471"/>
                  </a:lnTo>
                  <a:lnTo>
                    <a:pt x="90" y="486"/>
                  </a:lnTo>
                  <a:lnTo>
                    <a:pt x="92" y="486"/>
                  </a:lnTo>
                  <a:lnTo>
                    <a:pt x="92" y="454"/>
                  </a:lnTo>
                  <a:close/>
                  <a:moveTo>
                    <a:pt x="92" y="0"/>
                  </a:moveTo>
                  <a:lnTo>
                    <a:pt x="72" y="0"/>
                  </a:lnTo>
                  <a:lnTo>
                    <a:pt x="72" y="454"/>
                  </a:lnTo>
                  <a:lnTo>
                    <a:pt x="82" y="471"/>
                  </a:lnTo>
                  <a:lnTo>
                    <a:pt x="92" y="45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docshape171">
              <a:extLst>
                <a:ext uri="{FF2B5EF4-FFF2-40B4-BE49-F238E27FC236}">
                  <a16:creationId xmlns:a16="http://schemas.microsoft.com/office/drawing/2014/main" id="{20FD54AD-18AC-4874-A12F-343869BB3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4" y="-605"/>
              <a:ext cx="4420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Разработка собственного ПО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docshape172">
              <a:extLst>
                <a:ext uri="{FF2B5EF4-FFF2-40B4-BE49-F238E27FC236}">
                  <a16:creationId xmlns:a16="http://schemas.microsoft.com/office/drawing/2014/main" id="{F6DF201E-5EBD-4734-8A21-9FF111FD6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1" y="797"/>
              <a:ext cx="4190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Тестирование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docshape173">
              <a:extLst>
                <a:ext uri="{FF2B5EF4-FFF2-40B4-BE49-F238E27FC236}">
                  <a16:creationId xmlns:a16="http://schemas.microsoft.com/office/drawing/2014/main" id="{F13758DB-3237-4DC3-B6F2-5E1925A74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0" y="1987"/>
              <a:ext cx="4220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Реализация на технических решениях в вузе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4" name="Rectangle 35">
            <a:extLst>
              <a:ext uri="{FF2B5EF4-FFF2-40B4-BE49-F238E27FC236}">
                <a16:creationId xmlns:a16="http://schemas.microsoft.com/office/drawing/2014/main" id="{56575F50-BF1C-48D7-B879-4830DE572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59" y="13998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39656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40">
            <a:extLst>
              <a:ext uri="{FF2B5EF4-FFF2-40B4-BE49-F238E27FC236}">
                <a16:creationId xmlns:a16="http://schemas.microsoft.com/office/drawing/2014/main" id="{6BCB3A56-1CD3-4688-BBA3-523BCB852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59" y="1610815"/>
            <a:ext cx="2135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9" name="docshape141">
            <a:extLst>
              <a:ext uri="{FF2B5EF4-FFF2-40B4-BE49-F238E27FC236}">
                <a16:creationId xmlns:a16="http://schemas.microsoft.com/office/drawing/2014/main" id="{48AEEC7B-2FDB-4D84-8666-1A50C493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39" y="1694521"/>
            <a:ext cx="3744702" cy="1259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" name="docshape146">
            <a:extLst>
              <a:ext uri="{FF2B5EF4-FFF2-40B4-BE49-F238E27FC236}">
                <a16:creationId xmlns:a16="http://schemas.microsoft.com/office/drawing/2014/main" id="{767B196E-8772-445C-A31A-6B9BED2A1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14" y="1977217"/>
            <a:ext cx="2961725" cy="73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8D7AB66-49BF-4A88-A63F-D40194A6025A}"/>
              </a:ext>
            </a:extLst>
          </p:cNvPr>
          <p:cNvSpPr txBox="1"/>
          <p:nvPr/>
        </p:nvSpPr>
        <p:spPr>
          <a:xfrm>
            <a:off x="3402627" y="2150614"/>
            <a:ext cx="269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ПО  </a:t>
            </a:r>
          </a:p>
        </p:txBody>
      </p:sp>
      <p:pic>
        <p:nvPicPr>
          <p:cNvPr id="51" name="docshape146">
            <a:extLst>
              <a:ext uri="{FF2B5EF4-FFF2-40B4-BE49-F238E27FC236}">
                <a16:creationId xmlns:a16="http://schemas.microsoft.com/office/drawing/2014/main" id="{B5DBE779-2064-43E4-8F25-A3D7D7890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058" y="1816703"/>
            <a:ext cx="2961725" cy="98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785B233-7704-4D32-BB4C-B41A75C866A8}"/>
              </a:ext>
            </a:extLst>
          </p:cNvPr>
          <p:cNvSpPr txBox="1"/>
          <p:nvPr/>
        </p:nvSpPr>
        <p:spPr>
          <a:xfrm>
            <a:off x="8924514" y="1871103"/>
            <a:ext cx="2698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Поиск потенциальных поставщиков оборудования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E1A485-CCC2-438A-A96C-1E04455B7608}"/>
              </a:ext>
            </a:extLst>
          </p:cNvPr>
          <p:cNvSpPr txBox="1"/>
          <p:nvPr/>
        </p:nvSpPr>
        <p:spPr>
          <a:xfrm>
            <a:off x="8729246" y="3938938"/>
            <a:ext cx="2916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Анализ цен и выбор наилучшего поставщика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6DCF78-CA35-43DA-9B09-7E920EF46D3F}"/>
              </a:ext>
            </a:extLst>
          </p:cNvPr>
          <p:cNvSpPr txBox="1"/>
          <p:nvPr/>
        </p:nvSpPr>
        <p:spPr>
          <a:xfrm>
            <a:off x="8761236" y="4686404"/>
            <a:ext cx="3024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Закупка оборудования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8239A89-12EC-45F6-AEB7-EC9AF989A876}"/>
              </a:ext>
            </a:extLst>
          </p:cNvPr>
          <p:cNvSpPr txBox="1"/>
          <p:nvPr/>
        </p:nvSpPr>
        <p:spPr>
          <a:xfrm>
            <a:off x="8761236" y="5238922"/>
            <a:ext cx="3024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Закупка оборудования</a:t>
            </a:r>
          </a:p>
        </p:txBody>
      </p:sp>
      <p:sp>
        <p:nvSpPr>
          <p:cNvPr id="95" name="docshape171">
            <a:extLst>
              <a:ext uri="{FF2B5EF4-FFF2-40B4-BE49-F238E27FC236}">
                <a16:creationId xmlns:a16="http://schemas.microsoft.com/office/drawing/2014/main" id="{E18E8069-8E76-4A0E-86D8-205351148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08" y="4868426"/>
            <a:ext cx="2806700" cy="55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Разработка комплексной системы безопасности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docshape171">
            <a:extLst>
              <a:ext uri="{FF2B5EF4-FFF2-40B4-BE49-F238E27FC236}">
                <a16:creationId xmlns:a16="http://schemas.microsoft.com/office/drawing/2014/main" id="{9810EE46-DF73-4097-A4F7-DA19B2CB5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264" y="5839084"/>
            <a:ext cx="2806700" cy="55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Внедрение в ПО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docshape171">
            <a:extLst>
              <a:ext uri="{FF2B5EF4-FFF2-40B4-BE49-F238E27FC236}">
                <a16:creationId xmlns:a16="http://schemas.microsoft.com/office/drawing/2014/main" id="{24FF371B-C10E-4D3B-A53B-789E4F950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26" y="4012607"/>
            <a:ext cx="2969868" cy="55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latin typeface="Arial" panose="020B0604020202020204" pitchFamily="34" charset="0"/>
              </a:rPr>
              <a:t>Установка высоко-технологичного оборудования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6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Команда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A239D705-F157-44A4-BEBD-F903AF8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9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F918E9-255D-4E2F-9C33-B1453B2DAD59}"/>
              </a:ext>
            </a:extLst>
          </p:cNvPr>
          <p:cNvSpPr txBox="1"/>
          <p:nvPr/>
        </p:nvSpPr>
        <p:spPr>
          <a:xfrm>
            <a:off x="1525329" y="2532120"/>
            <a:ext cx="8943891" cy="380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Боргояков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А.И., участник проекта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626F6B-B57D-4A0D-A541-D3AF5E3F1D21}"/>
              </a:ext>
            </a:extLst>
          </p:cNvPr>
          <p:cNvSpPr txBox="1"/>
          <p:nvPr/>
        </p:nvSpPr>
        <p:spPr>
          <a:xfrm>
            <a:off x="1525328" y="3133129"/>
            <a:ext cx="8943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Катрук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Н.С., участник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D39823-0CA8-431F-A8C8-F8B8742A17CC}"/>
              </a:ext>
            </a:extLst>
          </p:cNvPr>
          <p:cNvSpPr txBox="1"/>
          <p:nvPr/>
        </p:nvSpPr>
        <p:spPr>
          <a:xfrm>
            <a:off x="1525328" y="3777987"/>
            <a:ext cx="8943891" cy="380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Суцкелис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Д.М., участник проекта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AE89F5-12E5-4479-8213-9A03C68D2B38}"/>
              </a:ext>
            </a:extLst>
          </p:cNvPr>
          <p:cNvSpPr txBox="1"/>
          <p:nvPr/>
        </p:nvSpPr>
        <p:spPr>
          <a:xfrm>
            <a:off x="1525328" y="4397146"/>
            <a:ext cx="8943891" cy="380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Самодолов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И.М., участник проекта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557762-3B9F-44D2-88A4-A0C9D2BBC2F6}"/>
              </a:ext>
            </a:extLst>
          </p:cNvPr>
          <p:cNvSpPr txBox="1"/>
          <p:nvPr/>
        </p:nvSpPr>
        <p:spPr>
          <a:xfrm>
            <a:off x="1525328" y="5017120"/>
            <a:ext cx="8943891" cy="380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Казанцев М.Д., участник проекта</a:t>
            </a:r>
          </a:p>
        </p:txBody>
      </p:sp>
      <p:pic>
        <p:nvPicPr>
          <p:cNvPr id="8" name="Рисунок 7" descr="Изображение выглядит как человек, внутренний, стен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A318139C-8D0B-4ED4-BB30-9A499D44B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63" y="2209275"/>
            <a:ext cx="2391151" cy="318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20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3272</TotalTime>
  <Words>636</Words>
  <Application>Microsoft Office PowerPoint</Application>
  <PresentationFormat>Широкоэкранный</PresentationFormat>
  <Paragraphs>138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Roboto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</dc:creator>
  <cp:lastModifiedBy>Данил Мартынов</cp:lastModifiedBy>
  <cp:revision>95</cp:revision>
  <cp:lastPrinted>2022-10-12T07:24:32Z</cp:lastPrinted>
  <dcterms:created xsi:type="dcterms:W3CDTF">2022-09-30T12:54:28Z</dcterms:created>
  <dcterms:modified xsi:type="dcterms:W3CDTF">2022-12-04T15:48:40Z</dcterms:modified>
</cp:coreProperties>
</file>