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23"/>
  </p:notesMasterIdLst>
  <p:sldIdLst>
    <p:sldId id="256" r:id="rId2"/>
    <p:sldId id="257" r:id="rId3"/>
    <p:sldId id="259" r:id="rId4"/>
    <p:sldId id="261" r:id="rId5"/>
    <p:sldId id="297" r:id="rId6"/>
    <p:sldId id="266" r:id="rId7"/>
    <p:sldId id="268" r:id="rId8"/>
    <p:sldId id="262" r:id="rId9"/>
    <p:sldId id="260" r:id="rId10"/>
    <p:sldId id="258" r:id="rId11"/>
    <p:sldId id="269" r:id="rId12"/>
    <p:sldId id="265" r:id="rId13"/>
    <p:sldId id="275" r:id="rId14"/>
    <p:sldId id="298" r:id="rId15"/>
    <p:sldId id="267" r:id="rId16"/>
    <p:sldId id="299" r:id="rId17"/>
    <p:sldId id="300" r:id="rId18"/>
    <p:sldId id="301" r:id="rId19"/>
    <p:sldId id="271" r:id="rId20"/>
    <p:sldId id="303" r:id="rId21"/>
    <p:sldId id="307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CC7A4482-E5F0-444F-ABBC-FFB60C856712}">
  <a:tblStyle styleId="{CC7A4482-E5F0-444F-ABBC-FFB60C8567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8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270F4E-89E6-4025-8C87-95749A3151A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AEB10B-E06B-4560-AFF1-AF6904DE4060}">
      <dgm:prSet phldrT="[Текст]" custT="1"/>
      <dgm:spPr/>
      <dgm:t>
        <a:bodyPr/>
        <a:lstStyle/>
        <a:p>
          <a:r>
            <a:rPr lang="ru-RU" sz="2000" b="0" i="0" u="none" strike="noStrike" cap="none" dirty="0">
              <a:solidFill>
                <a:srgbClr val="434343"/>
              </a:solidFill>
              <a:latin typeface="Exo 2"/>
              <a:ea typeface="Exo 2"/>
              <a:cs typeface="Exo 2"/>
              <a:sym typeface="Exo 2"/>
            </a:rPr>
            <a:t>Ключевые вопросы темы</a:t>
          </a:r>
        </a:p>
      </dgm:t>
    </dgm:pt>
    <dgm:pt modelId="{F10B12B6-E24B-4B4E-A000-49F953C42359}" type="parTrans" cxnId="{2D2AA6A2-6220-40DD-A666-B4F3F03AD871}">
      <dgm:prSet/>
      <dgm:spPr/>
      <dgm:t>
        <a:bodyPr/>
        <a:lstStyle/>
        <a:p>
          <a:endParaRPr lang="ru-RU"/>
        </a:p>
      </dgm:t>
    </dgm:pt>
    <dgm:pt modelId="{80523D6B-D105-47CF-93A2-669E9CC1D87A}" type="sibTrans" cxnId="{2D2AA6A2-6220-40DD-A666-B4F3F03AD871}">
      <dgm:prSet/>
      <dgm:spPr/>
      <dgm:t>
        <a:bodyPr/>
        <a:lstStyle/>
        <a:p>
          <a:endParaRPr lang="ru-RU"/>
        </a:p>
      </dgm:t>
    </dgm:pt>
    <dgm:pt modelId="{F9E55ADA-3532-4120-829E-5CDF42DEE35E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Организация производства: понятие, сущность, задачи</a:t>
          </a:r>
        </a:p>
      </dgm:t>
    </dgm:pt>
    <dgm:pt modelId="{69AEEF17-BED1-49A8-9788-F6084C0BE6AA}" type="parTrans" cxnId="{96A046E1-68EB-4F2E-A95F-4751C7AC43BB}">
      <dgm:prSet/>
      <dgm:spPr/>
      <dgm:t>
        <a:bodyPr/>
        <a:lstStyle/>
        <a:p>
          <a:endParaRPr lang="ru-RU"/>
        </a:p>
      </dgm:t>
    </dgm:pt>
    <dgm:pt modelId="{1D526678-7E01-4AC9-BC0F-05E4A605D6D6}" type="sibTrans" cxnId="{96A046E1-68EB-4F2E-A95F-4751C7AC43BB}">
      <dgm:prSet/>
      <dgm:spPr/>
      <dgm:t>
        <a:bodyPr/>
        <a:lstStyle/>
        <a:p>
          <a:endParaRPr lang="ru-RU"/>
        </a:p>
      </dgm:t>
    </dgm:pt>
    <dgm:pt modelId="{549D6262-1626-4BFA-BC8B-3319F70A92AB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Производство как система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gm:t>
    </dgm:pt>
    <dgm:pt modelId="{A56BF417-F1D8-43E7-A16B-7C899BB11C60}" type="parTrans" cxnId="{81646E77-03A0-4CF5-BA6A-AF64239108E3}">
      <dgm:prSet/>
      <dgm:spPr/>
      <dgm:t>
        <a:bodyPr/>
        <a:lstStyle/>
        <a:p>
          <a:endParaRPr lang="ru-RU"/>
        </a:p>
      </dgm:t>
    </dgm:pt>
    <dgm:pt modelId="{A3C12D8E-66C2-46D7-92A4-92DE376495EC}" type="sibTrans" cxnId="{81646E77-03A0-4CF5-BA6A-AF64239108E3}">
      <dgm:prSet/>
      <dgm:spPr/>
      <dgm:t>
        <a:bodyPr/>
        <a:lstStyle/>
        <a:p>
          <a:endParaRPr lang="ru-RU"/>
        </a:p>
      </dgm:t>
    </dgm:pt>
    <dgm:pt modelId="{75BF6021-C443-405B-8ECF-09F3C48E9DC0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Производство как процесс</a:t>
          </a:r>
        </a:p>
      </dgm:t>
    </dgm:pt>
    <dgm:pt modelId="{ACB1E05D-E6A9-4202-BC17-06BC00B7ECA0}" type="parTrans" cxnId="{10731069-94A9-42D9-A9BE-0C1CD7DCCF40}">
      <dgm:prSet/>
      <dgm:spPr/>
      <dgm:t>
        <a:bodyPr/>
        <a:lstStyle/>
        <a:p>
          <a:endParaRPr lang="ru-RU"/>
        </a:p>
      </dgm:t>
    </dgm:pt>
    <dgm:pt modelId="{E19093D3-1A47-4791-BDF8-0D36DE3437E2}" type="sibTrans" cxnId="{10731069-94A9-42D9-A9BE-0C1CD7DCCF40}">
      <dgm:prSet/>
      <dgm:spPr/>
      <dgm:t>
        <a:bodyPr/>
        <a:lstStyle/>
        <a:p>
          <a:endParaRPr lang="ru-RU"/>
        </a:p>
      </dgm:t>
    </dgm:pt>
    <dgm:pt modelId="{E3606C4B-B7B5-4520-9D07-52A5F4BE55E0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Принципы организации производственного процесса</a:t>
          </a: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gm:t>
    </dgm:pt>
    <dgm:pt modelId="{D30D146C-97AF-40F9-AB78-5FFDA8841ED5}" type="parTrans" cxnId="{B8F345D2-80AC-4EA9-93B0-9EF58CC38729}">
      <dgm:prSet/>
      <dgm:spPr/>
      <dgm:t>
        <a:bodyPr/>
        <a:lstStyle/>
        <a:p>
          <a:endParaRPr lang="ru-RU"/>
        </a:p>
      </dgm:t>
    </dgm:pt>
    <dgm:pt modelId="{647626F2-7899-47B1-991A-C54E915671BA}" type="sibTrans" cxnId="{B8F345D2-80AC-4EA9-93B0-9EF58CC38729}">
      <dgm:prSet/>
      <dgm:spPr/>
      <dgm:t>
        <a:bodyPr/>
        <a:lstStyle/>
        <a:p>
          <a:endParaRPr lang="ru-RU"/>
        </a:p>
      </dgm:t>
    </dgm:pt>
    <dgm:pt modelId="{466F4376-1F94-45B7-BC77-9FBF4607D916}" type="pres">
      <dgm:prSet presAssocID="{AB270F4E-89E6-4025-8C87-95749A3151A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D9355C0-1B92-4668-AF4E-D254DC1C4DF6}" type="pres">
      <dgm:prSet presAssocID="{11AEB10B-E06B-4560-AFF1-AF6904DE4060}" presName="thickLine" presStyleLbl="alignNode1" presStyleIdx="0" presStyleCnt="1"/>
      <dgm:spPr/>
    </dgm:pt>
    <dgm:pt modelId="{4E140740-C018-4573-BD82-6556E8A92F9A}" type="pres">
      <dgm:prSet presAssocID="{11AEB10B-E06B-4560-AFF1-AF6904DE4060}" presName="horz1" presStyleCnt="0"/>
      <dgm:spPr/>
    </dgm:pt>
    <dgm:pt modelId="{EE660969-8CB7-4BED-AA96-3BD60A438911}" type="pres">
      <dgm:prSet presAssocID="{11AEB10B-E06B-4560-AFF1-AF6904DE4060}" presName="tx1" presStyleLbl="revTx" presStyleIdx="0" presStyleCnt="5"/>
      <dgm:spPr/>
      <dgm:t>
        <a:bodyPr/>
        <a:lstStyle/>
        <a:p>
          <a:endParaRPr lang="ru-RU"/>
        </a:p>
      </dgm:t>
    </dgm:pt>
    <dgm:pt modelId="{CCD6FE91-AD4C-49DA-8674-450414578892}" type="pres">
      <dgm:prSet presAssocID="{11AEB10B-E06B-4560-AFF1-AF6904DE4060}" presName="vert1" presStyleCnt="0"/>
      <dgm:spPr/>
    </dgm:pt>
    <dgm:pt modelId="{B2DE09AA-EDC9-46E4-B229-743F7A28B9F9}" type="pres">
      <dgm:prSet presAssocID="{F9E55ADA-3532-4120-829E-5CDF42DEE35E}" presName="vertSpace2a" presStyleCnt="0"/>
      <dgm:spPr/>
    </dgm:pt>
    <dgm:pt modelId="{9508523A-6934-41FC-82A5-D2DD2B5DFD24}" type="pres">
      <dgm:prSet presAssocID="{F9E55ADA-3532-4120-829E-5CDF42DEE35E}" presName="horz2" presStyleCnt="0"/>
      <dgm:spPr/>
    </dgm:pt>
    <dgm:pt modelId="{FF9B04F4-C03F-4F74-A96B-379B59F1527B}" type="pres">
      <dgm:prSet presAssocID="{F9E55ADA-3532-4120-829E-5CDF42DEE35E}" presName="horzSpace2" presStyleCnt="0"/>
      <dgm:spPr/>
    </dgm:pt>
    <dgm:pt modelId="{413FB2CB-A4CF-444F-A2F3-17E15869947E}" type="pres">
      <dgm:prSet presAssocID="{F9E55ADA-3532-4120-829E-5CDF42DEE35E}" presName="tx2" presStyleLbl="revTx" presStyleIdx="1" presStyleCnt="5"/>
      <dgm:spPr/>
      <dgm:t>
        <a:bodyPr/>
        <a:lstStyle/>
        <a:p>
          <a:endParaRPr lang="ru-RU"/>
        </a:p>
      </dgm:t>
    </dgm:pt>
    <dgm:pt modelId="{8837A326-E5F6-4678-B834-BD8AEC7D3E76}" type="pres">
      <dgm:prSet presAssocID="{F9E55ADA-3532-4120-829E-5CDF42DEE35E}" presName="vert2" presStyleCnt="0"/>
      <dgm:spPr/>
    </dgm:pt>
    <dgm:pt modelId="{14B4E199-5478-4F61-A66B-03BAA775E654}" type="pres">
      <dgm:prSet presAssocID="{F9E55ADA-3532-4120-829E-5CDF42DEE35E}" presName="thinLine2b" presStyleLbl="callout" presStyleIdx="0" presStyleCnt="4"/>
      <dgm:spPr/>
    </dgm:pt>
    <dgm:pt modelId="{9FE7118B-3855-40FD-9C47-DC4996C246CD}" type="pres">
      <dgm:prSet presAssocID="{F9E55ADA-3532-4120-829E-5CDF42DEE35E}" presName="vertSpace2b" presStyleCnt="0"/>
      <dgm:spPr/>
    </dgm:pt>
    <dgm:pt modelId="{B13C1A2D-E27B-4F7C-9FC8-51E02D5C22B7}" type="pres">
      <dgm:prSet presAssocID="{549D6262-1626-4BFA-BC8B-3319F70A92AB}" presName="horz2" presStyleCnt="0"/>
      <dgm:spPr/>
    </dgm:pt>
    <dgm:pt modelId="{AD0FC9B2-6C1F-464A-9A0A-DF2EF8BAB6B0}" type="pres">
      <dgm:prSet presAssocID="{549D6262-1626-4BFA-BC8B-3319F70A92AB}" presName="horzSpace2" presStyleCnt="0"/>
      <dgm:spPr/>
    </dgm:pt>
    <dgm:pt modelId="{146EF442-77FC-48E3-8B4E-041988C942A3}" type="pres">
      <dgm:prSet presAssocID="{549D6262-1626-4BFA-BC8B-3319F70A92AB}" presName="tx2" presStyleLbl="revTx" presStyleIdx="2" presStyleCnt="5"/>
      <dgm:spPr/>
      <dgm:t>
        <a:bodyPr/>
        <a:lstStyle/>
        <a:p>
          <a:endParaRPr lang="ru-RU"/>
        </a:p>
      </dgm:t>
    </dgm:pt>
    <dgm:pt modelId="{1643B4BA-CEAE-413C-A44A-D4D56DBB2BF1}" type="pres">
      <dgm:prSet presAssocID="{549D6262-1626-4BFA-BC8B-3319F70A92AB}" presName="vert2" presStyleCnt="0"/>
      <dgm:spPr/>
    </dgm:pt>
    <dgm:pt modelId="{6FEA33EB-FB47-4A2F-8940-193ED0AD3D3C}" type="pres">
      <dgm:prSet presAssocID="{549D6262-1626-4BFA-BC8B-3319F70A92AB}" presName="thinLine2b" presStyleLbl="callout" presStyleIdx="1" presStyleCnt="4"/>
      <dgm:spPr/>
    </dgm:pt>
    <dgm:pt modelId="{3A3FF5DB-56D8-4E85-85F6-6C3DE738407B}" type="pres">
      <dgm:prSet presAssocID="{549D6262-1626-4BFA-BC8B-3319F70A92AB}" presName="vertSpace2b" presStyleCnt="0"/>
      <dgm:spPr/>
    </dgm:pt>
    <dgm:pt modelId="{0236F2F1-55B4-41F6-9483-B278AD16AC0F}" type="pres">
      <dgm:prSet presAssocID="{75BF6021-C443-405B-8ECF-09F3C48E9DC0}" presName="horz2" presStyleCnt="0"/>
      <dgm:spPr/>
    </dgm:pt>
    <dgm:pt modelId="{6D164E88-DA56-4B23-8137-2108E714AE6A}" type="pres">
      <dgm:prSet presAssocID="{75BF6021-C443-405B-8ECF-09F3C48E9DC0}" presName="horzSpace2" presStyleCnt="0"/>
      <dgm:spPr/>
    </dgm:pt>
    <dgm:pt modelId="{EC393806-AD0E-476B-9CAA-2970FD5EA2E6}" type="pres">
      <dgm:prSet presAssocID="{75BF6021-C443-405B-8ECF-09F3C48E9DC0}" presName="tx2" presStyleLbl="revTx" presStyleIdx="3" presStyleCnt="5"/>
      <dgm:spPr/>
      <dgm:t>
        <a:bodyPr/>
        <a:lstStyle/>
        <a:p>
          <a:endParaRPr lang="ru-RU"/>
        </a:p>
      </dgm:t>
    </dgm:pt>
    <dgm:pt modelId="{16BB2640-9FA3-42E1-BD51-8947BFFD9977}" type="pres">
      <dgm:prSet presAssocID="{75BF6021-C443-405B-8ECF-09F3C48E9DC0}" presName="vert2" presStyleCnt="0"/>
      <dgm:spPr/>
    </dgm:pt>
    <dgm:pt modelId="{70E54BDC-428C-4B52-9B3D-515EDF4E9113}" type="pres">
      <dgm:prSet presAssocID="{75BF6021-C443-405B-8ECF-09F3C48E9DC0}" presName="thinLine2b" presStyleLbl="callout" presStyleIdx="2" presStyleCnt="4"/>
      <dgm:spPr/>
    </dgm:pt>
    <dgm:pt modelId="{1ED2B880-C371-4474-ADD1-2561EB9FCAA9}" type="pres">
      <dgm:prSet presAssocID="{75BF6021-C443-405B-8ECF-09F3C48E9DC0}" presName="vertSpace2b" presStyleCnt="0"/>
      <dgm:spPr/>
    </dgm:pt>
    <dgm:pt modelId="{BD234F1A-5226-4081-8BDE-3B7688CA5C29}" type="pres">
      <dgm:prSet presAssocID="{E3606C4B-B7B5-4520-9D07-52A5F4BE55E0}" presName="horz2" presStyleCnt="0"/>
      <dgm:spPr/>
    </dgm:pt>
    <dgm:pt modelId="{18B58ED5-2CBB-4B79-889D-75AE2F2DA634}" type="pres">
      <dgm:prSet presAssocID="{E3606C4B-B7B5-4520-9D07-52A5F4BE55E0}" presName="horzSpace2" presStyleCnt="0"/>
      <dgm:spPr/>
    </dgm:pt>
    <dgm:pt modelId="{15D42C4A-5011-4270-8800-1BC6A20A446B}" type="pres">
      <dgm:prSet presAssocID="{E3606C4B-B7B5-4520-9D07-52A5F4BE55E0}" presName="tx2" presStyleLbl="revTx" presStyleIdx="4" presStyleCnt="5"/>
      <dgm:spPr/>
      <dgm:t>
        <a:bodyPr/>
        <a:lstStyle/>
        <a:p>
          <a:endParaRPr lang="ru-RU"/>
        </a:p>
      </dgm:t>
    </dgm:pt>
    <dgm:pt modelId="{659B0EB0-EFBE-4455-936E-657D88DCCF5D}" type="pres">
      <dgm:prSet presAssocID="{E3606C4B-B7B5-4520-9D07-52A5F4BE55E0}" presName="vert2" presStyleCnt="0"/>
      <dgm:spPr/>
    </dgm:pt>
    <dgm:pt modelId="{B03A4010-8D6E-4C9A-BA76-844F464E9020}" type="pres">
      <dgm:prSet presAssocID="{E3606C4B-B7B5-4520-9D07-52A5F4BE55E0}" presName="thinLine2b" presStyleLbl="callout" presStyleIdx="3" presStyleCnt="4"/>
      <dgm:spPr/>
    </dgm:pt>
    <dgm:pt modelId="{D56C2C72-C797-4275-BAAA-EC4BF34458AD}" type="pres">
      <dgm:prSet presAssocID="{E3606C4B-B7B5-4520-9D07-52A5F4BE55E0}" presName="vertSpace2b" presStyleCnt="0"/>
      <dgm:spPr/>
    </dgm:pt>
  </dgm:ptLst>
  <dgm:cxnLst>
    <dgm:cxn modelId="{28A0B393-4C77-409B-BA9F-8A16AAC90DD1}" type="presOf" srcId="{75BF6021-C443-405B-8ECF-09F3C48E9DC0}" destId="{EC393806-AD0E-476B-9CAA-2970FD5EA2E6}" srcOrd="0" destOrd="0" presId="urn:microsoft.com/office/officeart/2008/layout/LinedList"/>
    <dgm:cxn modelId="{10731069-94A9-42D9-A9BE-0C1CD7DCCF40}" srcId="{11AEB10B-E06B-4560-AFF1-AF6904DE4060}" destId="{75BF6021-C443-405B-8ECF-09F3C48E9DC0}" srcOrd="2" destOrd="0" parTransId="{ACB1E05D-E6A9-4202-BC17-06BC00B7ECA0}" sibTransId="{E19093D3-1A47-4791-BDF8-0D36DE3437E2}"/>
    <dgm:cxn modelId="{96A046E1-68EB-4F2E-A95F-4751C7AC43BB}" srcId="{11AEB10B-E06B-4560-AFF1-AF6904DE4060}" destId="{F9E55ADA-3532-4120-829E-5CDF42DEE35E}" srcOrd="0" destOrd="0" parTransId="{69AEEF17-BED1-49A8-9788-F6084C0BE6AA}" sibTransId="{1D526678-7E01-4AC9-BC0F-05E4A605D6D6}"/>
    <dgm:cxn modelId="{A7ADB556-47D0-4CA6-98D1-81A042388DB4}" type="presOf" srcId="{11AEB10B-E06B-4560-AFF1-AF6904DE4060}" destId="{EE660969-8CB7-4BED-AA96-3BD60A438911}" srcOrd="0" destOrd="0" presId="urn:microsoft.com/office/officeart/2008/layout/LinedList"/>
    <dgm:cxn modelId="{E7187277-5899-4467-AF5C-8A638AF64347}" type="presOf" srcId="{E3606C4B-B7B5-4520-9D07-52A5F4BE55E0}" destId="{15D42C4A-5011-4270-8800-1BC6A20A446B}" srcOrd="0" destOrd="0" presId="urn:microsoft.com/office/officeart/2008/layout/LinedList"/>
    <dgm:cxn modelId="{B8F345D2-80AC-4EA9-93B0-9EF58CC38729}" srcId="{11AEB10B-E06B-4560-AFF1-AF6904DE4060}" destId="{E3606C4B-B7B5-4520-9D07-52A5F4BE55E0}" srcOrd="3" destOrd="0" parTransId="{D30D146C-97AF-40F9-AB78-5FFDA8841ED5}" sibTransId="{647626F2-7899-47B1-991A-C54E915671BA}"/>
    <dgm:cxn modelId="{2D2AA6A2-6220-40DD-A666-B4F3F03AD871}" srcId="{AB270F4E-89E6-4025-8C87-95749A3151AB}" destId="{11AEB10B-E06B-4560-AFF1-AF6904DE4060}" srcOrd="0" destOrd="0" parTransId="{F10B12B6-E24B-4B4E-A000-49F953C42359}" sibTransId="{80523D6B-D105-47CF-93A2-669E9CC1D87A}"/>
    <dgm:cxn modelId="{C96E0C73-B18E-4D4B-A1BB-7A7B4FF847C4}" type="presOf" srcId="{F9E55ADA-3532-4120-829E-5CDF42DEE35E}" destId="{413FB2CB-A4CF-444F-A2F3-17E15869947E}" srcOrd="0" destOrd="0" presId="urn:microsoft.com/office/officeart/2008/layout/LinedList"/>
    <dgm:cxn modelId="{B9B20E51-B637-4459-B7A5-9251436A249D}" type="presOf" srcId="{549D6262-1626-4BFA-BC8B-3319F70A92AB}" destId="{146EF442-77FC-48E3-8B4E-041988C942A3}" srcOrd="0" destOrd="0" presId="urn:microsoft.com/office/officeart/2008/layout/LinedList"/>
    <dgm:cxn modelId="{AE00BEBF-50D1-41E1-8C65-797F83A9008F}" type="presOf" srcId="{AB270F4E-89E6-4025-8C87-95749A3151AB}" destId="{466F4376-1F94-45B7-BC77-9FBF4607D916}" srcOrd="0" destOrd="0" presId="urn:microsoft.com/office/officeart/2008/layout/LinedList"/>
    <dgm:cxn modelId="{81646E77-03A0-4CF5-BA6A-AF64239108E3}" srcId="{11AEB10B-E06B-4560-AFF1-AF6904DE4060}" destId="{549D6262-1626-4BFA-BC8B-3319F70A92AB}" srcOrd="1" destOrd="0" parTransId="{A56BF417-F1D8-43E7-A16B-7C899BB11C60}" sibTransId="{A3C12D8E-66C2-46D7-92A4-92DE376495EC}"/>
    <dgm:cxn modelId="{EEBE98B9-4E40-448D-ABB0-123C0E0DC029}" type="presParOf" srcId="{466F4376-1F94-45B7-BC77-9FBF4607D916}" destId="{8D9355C0-1B92-4668-AF4E-D254DC1C4DF6}" srcOrd="0" destOrd="0" presId="urn:microsoft.com/office/officeart/2008/layout/LinedList"/>
    <dgm:cxn modelId="{F919B138-F8D5-4068-874B-C9D97EFD614C}" type="presParOf" srcId="{466F4376-1F94-45B7-BC77-9FBF4607D916}" destId="{4E140740-C018-4573-BD82-6556E8A92F9A}" srcOrd="1" destOrd="0" presId="urn:microsoft.com/office/officeart/2008/layout/LinedList"/>
    <dgm:cxn modelId="{15FE8D94-D86F-4828-A135-509B901F035B}" type="presParOf" srcId="{4E140740-C018-4573-BD82-6556E8A92F9A}" destId="{EE660969-8CB7-4BED-AA96-3BD60A438911}" srcOrd="0" destOrd="0" presId="urn:microsoft.com/office/officeart/2008/layout/LinedList"/>
    <dgm:cxn modelId="{80269DBC-372A-4F93-AE27-AD30C4BADFC1}" type="presParOf" srcId="{4E140740-C018-4573-BD82-6556E8A92F9A}" destId="{CCD6FE91-AD4C-49DA-8674-450414578892}" srcOrd="1" destOrd="0" presId="urn:microsoft.com/office/officeart/2008/layout/LinedList"/>
    <dgm:cxn modelId="{21C72FCD-B7C9-4FA9-B9AA-CD550A3C451C}" type="presParOf" srcId="{CCD6FE91-AD4C-49DA-8674-450414578892}" destId="{B2DE09AA-EDC9-46E4-B229-743F7A28B9F9}" srcOrd="0" destOrd="0" presId="urn:microsoft.com/office/officeart/2008/layout/LinedList"/>
    <dgm:cxn modelId="{7BFCF580-184A-4CFA-8B30-A61A601C051D}" type="presParOf" srcId="{CCD6FE91-AD4C-49DA-8674-450414578892}" destId="{9508523A-6934-41FC-82A5-D2DD2B5DFD24}" srcOrd="1" destOrd="0" presId="urn:microsoft.com/office/officeart/2008/layout/LinedList"/>
    <dgm:cxn modelId="{F1702F59-11A9-4A97-BEDE-D228BA415FA8}" type="presParOf" srcId="{9508523A-6934-41FC-82A5-D2DD2B5DFD24}" destId="{FF9B04F4-C03F-4F74-A96B-379B59F1527B}" srcOrd="0" destOrd="0" presId="urn:microsoft.com/office/officeart/2008/layout/LinedList"/>
    <dgm:cxn modelId="{8C66F8B9-1F85-4877-9723-E19C757F2123}" type="presParOf" srcId="{9508523A-6934-41FC-82A5-D2DD2B5DFD24}" destId="{413FB2CB-A4CF-444F-A2F3-17E15869947E}" srcOrd="1" destOrd="0" presId="urn:microsoft.com/office/officeart/2008/layout/LinedList"/>
    <dgm:cxn modelId="{813780B5-843B-480E-965B-F42926330F60}" type="presParOf" srcId="{9508523A-6934-41FC-82A5-D2DD2B5DFD24}" destId="{8837A326-E5F6-4678-B834-BD8AEC7D3E76}" srcOrd="2" destOrd="0" presId="urn:microsoft.com/office/officeart/2008/layout/LinedList"/>
    <dgm:cxn modelId="{1DB208B9-65F7-445A-B1C6-452B3FFD21E8}" type="presParOf" srcId="{CCD6FE91-AD4C-49DA-8674-450414578892}" destId="{14B4E199-5478-4F61-A66B-03BAA775E654}" srcOrd="2" destOrd="0" presId="urn:microsoft.com/office/officeart/2008/layout/LinedList"/>
    <dgm:cxn modelId="{124122C8-196E-4D82-BC5B-6E4F7195189E}" type="presParOf" srcId="{CCD6FE91-AD4C-49DA-8674-450414578892}" destId="{9FE7118B-3855-40FD-9C47-DC4996C246CD}" srcOrd="3" destOrd="0" presId="urn:microsoft.com/office/officeart/2008/layout/LinedList"/>
    <dgm:cxn modelId="{70F3223A-70A1-467D-8E13-DADEB28A9051}" type="presParOf" srcId="{CCD6FE91-AD4C-49DA-8674-450414578892}" destId="{B13C1A2D-E27B-4F7C-9FC8-51E02D5C22B7}" srcOrd="4" destOrd="0" presId="urn:microsoft.com/office/officeart/2008/layout/LinedList"/>
    <dgm:cxn modelId="{DBDF4306-553A-4779-8348-90CD73DA7EE6}" type="presParOf" srcId="{B13C1A2D-E27B-4F7C-9FC8-51E02D5C22B7}" destId="{AD0FC9B2-6C1F-464A-9A0A-DF2EF8BAB6B0}" srcOrd="0" destOrd="0" presId="urn:microsoft.com/office/officeart/2008/layout/LinedList"/>
    <dgm:cxn modelId="{9A4D6AE6-2FC6-4698-BBA6-EE6E83BCC6B2}" type="presParOf" srcId="{B13C1A2D-E27B-4F7C-9FC8-51E02D5C22B7}" destId="{146EF442-77FC-48E3-8B4E-041988C942A3}" srcOrd="1" destOrd="0" presId="urn:microsoft.com/office/officeart/2008/layout/LinedList"/>
    <dgm:cxn modelId="{FADE2E09-14D5-40CE-869A-7F80F9C1BC2A}" type="presParOf" srcId="{B13C1A2D-E27B-4F7C-9FC8-51E02D5C22B7}" destId="{1643B4BA-CEAE-413C-A44A-D4D56DBB2BF1}" srcOrd="2" destOrd="0" presId="urn:microsoft.com/office/officeart/2008/layout/LinedList"/>
    <dgm:cxn modelId="{F454D599-EEED-4D96-A4FC-4618EBFCE591}" type="presParOf" srcId="{CCD6FE91-AD4C-49DA-8674-450414578892}" destId="{6FEA33EB-FB47-4A2F-8940-193ED0AD3D3C}" srcOrd="5" destOrd="0" presId="urn:microsoft.com/office/officeart/2008/layout/LinedList"/>
    <dgm:cxn modelId="{AB5407CE-90C1-4A78-A430-437B7B1CFD1F}" type="presParOf" srcId="{CCD6FE91-AD4C-49DA-8674-450414578892}" destId="{3A3FF5DB-56D8-4E85-85F6-6C3DE738407B}" srcOrd="6" destOrd="0" presId="urn:microsoft.com/office/officeart/2008/layout/LinedList"/>
    <dgm:cxn modelId="{F6B9DC67-1484-4B9B-AE65-A07F01862A27}" type="presParOf" srcId="{CCD6FE91-AD4C-49DA-8674-450414578892}" destId="{0236F2F1-55B4-41F6-9483-B278AD16AC0F}" srcOrd="7" destOrd="0" presId="urn:microsoft.com/office/officeart/2008/layout/LinedList"/>
    <dgm:cxn modelId="{12EDC4DB-0FA3-4B5B-9277-682BEF367EC0}" type="presParOf" srcId="{0236F2F1-55B4-41F6-9483-B278AD16AC0F}" destId="{6D164E88-DA56-4B23-8137-2108E714AE6A}" srcOrd="0" destOrd="0" presId="urn:microsoft.com/office/officeart/2008/layout/LinedList"/>
    <dgm:cxn modelId="{D1E13D9C-4A4E-49B6-9954-15A8173044C8}" type="presParOf" srcId="{0236F2F1-55B4-41F6-9483-B278AD16AC0F}" destId="{EC393806-AD0E-476B-9CAA-2970FD5EA2E6}" srcOrd="1" destOrd="0" presId="urn:microsoft.com/office/officeart/2008/layout/LinedList"/>
    <dgm:cxn modelId="{A7EEC23C-6460-4E1A-AC2F-710798CDD3F9}" type="presParOf" srcId="{0236F2F1-55B4-41F6-9483-B278AD16AC0F}" destId="{16BB2640-9FA3-42E1-BD51-8947BFFD9977}" srcOrd="2" destOrd="0" presId="urn:microsoft.com/office/officeart/2008/layout/LinedList"/>
    <dgm:cxn modelId="{8C96E734-34EA-4311-AAEA-360AB3EBDF6B}" type="presParOf" srcId="{CCD6FE91-AD4C-49DA-8674-450414578892}" destId="{70E54BDC-428C-4B52-9B3D-515EDF4E9113}" srcOrd="8" destOrd="0" presId="urn:microsoft.com/office/officeart/2008/layout/LinedList"/>
    <dgm:cxn modelId="{0E820A64-50E2-47F7-8379-090C536C5353}" type="presParOf" srcId="{CCD6FE91-AD4C-49DA-8674-450414578892}" destId="{1ED2B880-C371-4474-ADD1-2561EB9FCAA9}" srcOrd="9" destOrd="0" presId="urn:microsoft.com/office/officeart/2008/layout/LinedList"/>
    <dgm:cxn modelId="{ADBEA1C7-59C5-4D49-A078-1233CBF7D363}" type="presParOf" srcId="{CCD6FE91-AD4C-49DA-8674-450414578892}" destId="{BD234F1A-5226-4081-8BDE-3B7688CA5C29}" srcOrd="10" destOrd="0" presId="urn:microsoft.com/office/officeart/2008/layout/LinedList"/>
    <dgm:cxn modelId="{B8DB4F07-CEC4-412C-90CF-6CF4EC9CD849}" type="presParOf" srcId="{BD234F1A-5226-4081-8BDE-3B7688CA5C29}" destId="{18B58ED5-2CBB-4B79-889D-75AE2F2DA634}" srcOrd="0" destOrd="0" presId="urn:microsoft.com/office/officeart/2008/layout/LinedList"/>
    <dgm:cxn modelId="{13FDAE48-24F2-4C0D-8CC0-6DD153B799A9}" type="presParOf" srcId="{BD234F1A-5226-4081-8BDE-3B7688CA5C29}" destId="{15D42C4A-5011-4270-8800-1BC6A20A446B}" srcOrd="1" destOrd="0" presId="urn:microsoft.com/office/officeart/2008/layout/LinedList"/>
    <dgm:cxn modelId="{99FA7F15-14D1-4AE1-A487-7410A1B5CBCD}" type="presParOf" srcId="{BD234F1A-5226-4081-8BDE-3B7688CA5C29}" destId="{659B0EB0-EFBE-4455-936E-657D88DCCF5D}" srcOrd="2" destOrd="0" presId="urn:microsoft.com/office/officeart/2008/layout/LinedList"/>
    <dgm:cxn modelId="{67195B33-145D-40EB-9891-3778A642A81D}" type="presParOf" srcId="{CCD6FE91-AD4C-49DA-8674-450414578892}" destId="{B03A4010-8D6E-4C9A-BA76-844F464E9020}" srcOrd="11" destOrd="0" presId="urn:microsoft.com/office/officeart/2008/layout/LinedList"/>
    <dgm:cxn modelId="{9E9BD894-AF8A-485D-BA58-5832586F0244}" type="presParOf" srcId="{CCD6FE91-AD4C-49DA-8674-450414578892}" destId="{D56C2C72-C797-4275-BAAA-EC4BF34458AD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9355C0-1B92-4668-AF4E-D254DC1C4DF6}">
      <dsp:nvSpPr>
        <dsp:cNvPr id="0" name=""/>
        <dsp:cNvSpPr/>
      </dsp:nvSpPr>
      <dsp:spPr>
        <a:xfrm>
          <a:off x="0" y="1984"/>
          <a:ext cx="633670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60969-8CB7-4BED-AA96-3BD60A438911}">
      <dsp:nvSpPr>
        <dsp:cNvPr id="0" name=""/>
        <dsp:cNvSpPr/>
      </dsp:nvSpPr>
      <dsp:spPr>
        <a:xfrm>
          <a:off x="0" y="1984"/>
          <a:ext cx="1267340" cy="4060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  <a:sym typeface="Exo 2"/>
            </a:rPr>
            <a:t>Ключевые вопросы темы</a:t>
          </a:r>
        </a:p>
      </dsp:txBody>
      <dsp:txXfrm>
        <a:off x="0" y="1984"/>
        <a:ext cx="1267340" cy="4060031"/>
      </dsp:txXfrm>
    </dsp:sp>
    <dsp:sp modelId="{413FB2CB-A4CF-444F-A2F3-17E15869947E}">
      <dsp:nvSpPr>
        <dsp:cNvPr id="0" name=""/>
        <dsp:cNvSpPr/>
      </dsp:nvSpPr>
      <dsp:spPr>
        <a:xfrm>
          <a:off x="1362391" y="49711"/>
          <a:ext cx="4974312" cy="954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Организация производства: понятие, сущность, задачи</a:t>
          </a:r>
        </a:p>
      </dsp:txBody>
      <dsp:txXfrm>
        <a:off x="1362391" y="49711"/>
        <a:ext cx="4974312" cy="954543"/>
      </dsp:txXfrm>
    </dsp:sp>
    <dsp:sp modelId="{14B4E199-5478-4F61-A66B-03BAA775E654}">
      <dsp:nvSpPr>
        <dsp:cNvPr id="0" name=""/>
        <dsp:cNvSpPr/>
      </dsp:nvSpPr>
      <dsp:spPr>
        <a:xfrm>
          <a:off x="1267340" y="1004255"/>
          <a:ext cx="50693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EF442-77FC-48E3-8B4E-041988C942A3}">
      <dsp:nvSpPr>
        <dsp:cNvPr id="0" name=""/>
        <dsp:cNvSpPr/>
      </dsp:nvSpPr>
      <dsp:spPr>
        <a:xfrm>
          <a:off x="1362391" y="1051982"/>
          <a:ext cx="4974312" cy="954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Производство как система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sp:txBody>
      <dsp:txXfrm>
        <a:off x="1362391" y="1051982"/>
        <a:ext cx="4974312" cy="954543"/>
      </dsp:txXfrm>
    </dsp:sp>
    <dsp:sp modelId="{6FEA33EB-FB47-4A2F-8940-193ED0AD3D3C}">
      <dsp:nvSpPr>
        <dsp:cNvPr id="0" name=""/>
        <dsp:cNvSpPr/>
      </dsp:nvSpPr>
      <dsp:spPr>
        <a:xfrm>
          <a:off x="1267340" y="2006525"/>
          <a:ext cx="50693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93806-AD0E-476B-9CAA-2970FD5EA2E6}">
      <dsp:nvSpPr>
        <dsp:cNvPr id="0" name=""/>
        <dsp:cNvSpPr/>
      </dsp:nvSpPr>
      <dsp:spPr>
        <a:xfrm>
          <a:off x="1362391" y="2054252"/>
          <a:ext cx="4974312" cy="954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Производство как процесс</a:t>
          </a:r>
        </a:p>
      </dsp:txBody>
      <dsp:txXfrm>
        <a:off x="1362391" y="2054252"/>
        <a:ext cx="4974312" cy="954543"/>
      </dsp:txXfrm>
    </dsp:sp>
    <dsp:sp modelId="{70E54BDC-428C-4B52-9B3D-515EDF4E9113}">
      <dsp:nvSpPr>
        <dsp:cNvPr id="0" name=""/>
        <dsp:cNvSpPr/>
      </dsp:nvSpPr>
      <dsp:spPr>
        <a:xfrm>
          <a:off x="1267340" y="3008796"/>
          <a:ext cx="50693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D42C4A-5011-4270-8800-1BC6A20A446B}">
      <dsp:nvSpPr>
        <dsp:cNvPr id="0" name=""/>
        <dsp:cNvSpPr/>
      </dsp:nvSpPr>
      <dsp:spPr>
        <a:xfrm>
          <a:off x="1362391" y="3056523"/>
          <a:ext cx="4974312" cy="954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Принципы организации производственного процесса</a:t>
          </a: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1362391" y="3056523"/>
        <a:ext cx="4974312" cy="954543"/>
      </dsp:txXfrm>
    </dsp:sp>
    <dsp:sp modelId="{B03A4010-8D6E-4C9A-BA76-844F464E9020}">
      <dsp:nvSpPr>
        <dsp:cNvPr id="0" name=""/>
        <dsp:cNvSpPr/>
      </dsp:nvSpPr>
      <dsp:spPr>
        <a:xfrm>
          <a:off x="1267340" y="4011066"/>
          <a:ext cx="50693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40422e07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40422e07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1abfbaf28_3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1abfbaf28_3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8d3b44f08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8d3b44f08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419515fe0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419515fe0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58d3b44f08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58d3b44f08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3633345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419515fe0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419515fe0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58d3b44f08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58d3b44f08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41abfbaf28_3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41abfbaf28_3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40422e07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40422e07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8d3b44f08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8d3b44f08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33545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8d3b44f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58d3b44f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1abfbaf28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1abfbaf28_3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1abfbaf28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1abfbaf28_3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13782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419515fe0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419515fe0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419515fe0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419515fe0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58d3b44f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58d3b44f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135981" y="1393699"/>
            <a:ext cx="6886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670681" y="29335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CUSTOM_2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ctrTitle" idx="2"/>
          </p:nvPr>
        </p:nvSpPr>
        <p:spPr>
          <a:xfrm>
            <a:off x="464478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ubTitle" idx="1"/>
          </p:nvPr>
        </p:nvSpPr>
        <p:spPr>
          <a:xfrm>
            <a:off x="616128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ctrTitle" idx="3"/>
          </p:nvPr>
        </p:nvSpPr>
        <p:spPr>
          <a:xfrm>
            <a:off x="2077426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ubTitle" idx="4"/>
          </p:nvPr>
        </p:nvSpPr>
        <p:spPr>
          <a:xfrm>
            <a:off x="2229076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ctrTitle" idx="5"/>
          </p:nvPr>
        </p:nvSpPr>
        <p:spPr>
          <a:xfrm>
            <a:off x="3690375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ubTitle" idx="6"/>
          </p:nvPr>
        </p:nvSpPr>
        <p:spPr>
          <a:xfrm>
            <a:off x="3842025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ctrTitle" idx="7"/>
          </p:nvPr>
        </p:nvSpPr>
        <p:spPr>
          <a:xfrm>
            <a:off x="3707117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ubTitle" idx="8"/>
          </p:nvPr>
        </p:nvSpPr>
        <p:spPr>
          <a:xfrm>
            <a:off x="3858772" y="3890201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ctrTitle" idx="9"/>
          </p:nvPr>
        </p:nvSpPr>
        <p:spPr>
          <a:xfrm>
            <a:off x="5343519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ubTitle" idx="13"/>
          </p:nvPr>
        </p:nvSpPr>
        <p:spPr>
          <a:xfrm>
            <a:off x="5500261" y="3890201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ctrTitle" idx="14"/>
          </p:nvPr>
        </p:nvSpPr>
        <p:spPr>
          <a:xfrm>
            <a:off x="6979921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subTitle" idx="15"/>
          </p:nvPr>
        </p:nvSpPr>
        <p:spPr>
          <a:xfrm>
            <a:off x="7141750" y="3890201"/>
            <a:ext cx="14568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CUSTOM_25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ctrTitle" idx="2"/>
          </p:nvPr>
        </p:nvSpPr>
        <p:spPr>
          <a:xfrm>
            <a:off x="1741950" y="2846700"/>
            <a:ext cx="12579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741950" y="165002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3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ctrTitle" idx="3"/>
          </p:nvPr>
        </p:nvSpPr>
        <p:spPr>
          <a:xfrm>
            <a:off x="5633751" y="36353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4"/>
          </p:nvPr>
        </p:nvSpPr>
        <p:spPr>
          <a:xfrm>
            <a:off x="5256958" y="2440056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3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4">
  <p:cSld name="CUSTOM_2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 flipH="1">
            <a:off x="1180003" y="1347038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180003" y="1035213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5"/>
          <p:cNvSpPr txBox="1">
            <a:spLocks noGrp="1"/>
          </p:cNvSpPr>
          <p:nvPr>
            <p:ph type="subTitle" idx="1"/>
          </p:nvPr>
        </p:nvSpPr>
        <p:spPr>
          <a:xfrm>
            <a:off x="1180003" y="274298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3">
  <p:cSld name="CUSTOM_15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CUSTOM_1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>
            <a:off x="642050" y="213480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33">
    <p:bg>
      <p:bgPr>
        <a:noFill/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3385875" y="2098650"/>
            <a:ext cx="23724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ctrTitle" idx="2"/>
          </p:nvPr>
        </p:nvSpPr>
        <p:spPr>
          <a:xfrm>
            <a:off x="390296" y="201653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690446" y="656478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3" hasCustomPrompt="1"/>
          </p:nvPr>
        </p:nvSpPr>
        <p:spPr>
          <a:xfrm>
            <a:off x="2118448" y="54444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4" hasCustomPrompt="1"/>
          </p:nvPr>
        </p:nvSpPr>
        <p:spPr>
          <a:xfrm>
            <a:off x="2105406" y="151580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5" hasCustomPrompt="1"/>
          </p:nvPr>
        </p:nvSpPr>
        <p:spPr>
          <a:xfrm>
            <a:off x="2105406" y="248716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6" hasCustomPrompt="1"/>
          </p:nvPr>
        </p:nvSpPr>
        <p:spPr>
          <a:xfrm>
            <a:off x="5922008" y="2092638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7" hasCustomPrompt="1"/>
          </p:nvPr>
        </p:nvSpPr>
        <p:spPr>
          <a:xfrm>
            <a:off x="5922008" y="3112336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8" hasCustomPrompt="1"/>
          </p:nvPr>
        </p:nvSpPr>
        <p:spPr>
          <a:xfrm>
            <a:off x="5922008" y="4132033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ctrTitle" idx="9"/>
          </p:nvPr>
        </p:nvSpPr>
        <p:spPr>
          <a:xfrm>
            <a:off x="390296" y="1167854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3"/>
          </p:nvPr>
        </p:nvSpPr>
        <p:spPr>
          <a:xfrm>
            <a:off x="690446" y="1622677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ctrTitle" idx="14"/>
          </p:nvPr>
        </p:nvSpPr>
        <p:spPr>
          <a:xfrm>
            <a:off x="390296" y="2141336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5"/>
          </p:nvPr>
        </p:nvSpPr>
        <p:spPr>
          <a:xfrm>
            <a:off x="690446" y="2596156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16"/>
          </p:nvPr>
        </p:nvSpPr>
        <p:spPr>
          <a:xfrm>
            <a:off x="6811558" y="1775180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7"/>
          </p:nvPr>
        </p:nvSpPr>
        <p:spPr>
          <a:xfrm>
            <a:off x="6811558" y="2230005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ctrTitle" idx="18"/>
          </p:nvPr>
        </p:nvSpPr>
        <p:spPr>
          <a:xfrm>
            <a:off x="6811558" y="2799095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9"/>
          </p:nvPr>
        </p:nvSpPr>
        <p:spPr>
          <a:xfrm>
            <a:off x="6811558" y="3253917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ctrTitle" idx="20"/>
          </p:nvPr>
        </p:nvSpPr>
        <p:spPr>
          <a:xfrm>
            <a:off x="6811558" y="3811353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21"/>
          </p:nvPr>
        </p:nvSpPr>
        <p:spPr>
          <a:xfrm>
            <a:off x="6811558" y="4266173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">
  <p:cSld name="CUSTOM_1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 flipH="1">
            <a:off x="1147650" y="3085150"/>
            <a:ext cx="5005500" cy="10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147579" y="23238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4"/>
          <p:cNvSpPr txBox="1">
            <a:spLocks noGrp="1"/>
          </p:cNvSpPr>
          <p:nvPr>
            <p:ph type="subTitle" idx="1"/>
          </p:nvPr>
        </p:nvSpPr>
        <p:spPr>
          <a:xfrm>
            <a:off x="1147575" y="402895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CUSTOM_1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ctrTitle"/>
          </p:nvPr>
        </p:nvSpPr>
        <p:spPr>
          <a:xfrm>
            <a:off x="263835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2459550" y="2314225"/>
            <a:ext cx="42249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CUSTOM_1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CUSTOM_2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ctrTitle"/>
          </p:nvPr>
        </p:nvSpPr>
        <p:spPr>
          <a:xfrm flipH="1">
            <a:off x="2747779" y="2635675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64179" y="23238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3" name="Google Shape;43;p7"/>
          <p:cNvSpPr txBox="1">
            <a:spLocks noGrp="1"/>
          </p:cNvSpPr>
          <p:nvPr>
            <p:ph type="subTitle" idx="1"/>
          </p:nvPr>
        </p:nvSpPr>
        <p:spPr>
          <a:xfrm>
            <a:off x="3718579" y="4030481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">
  <p:cSld name="CUSTOM_2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title" idx="2" hasCustomPrompt="1"/>
          </p:nvPr>
        </p:nvSpPr>
        <p:spPr>
          <a:xfrm>
            <a:off x="1086651" y="1475125"/>
            <a:ext cx="17952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9"/>
          <p:cNvSpPr txBox="1">
            <a:spLocks noGrp="1"/>
          </p:cNvSpPr>
          <p:nvPr>
            <p:ph type="subTitle" idx="1"/>
          </p:nvPr>
        </p:nvSpPr>
        <p:spPr>
          <a:xfrm flipH="1">
            <a:off x="3481677" y="1666454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 idx="3" hasCustomPrompt="1"/>
          </p:nvPr>
        </p:nvSpPr>
        <p:spPr>
          <a:xfrm>
            <a:off x="2298451" y="2475350"/>
            <a:ext cx="17637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4"/>
          </p:nvPr>
        </p:nvSpPr>
        <p:spPr>
          <a:xfrm flipH="1">
            <a:off x="4568051" y="2688425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 idx="5" hasCustomPrompt="1"/>
          </p:nvPr>
        </p:nvSpPr>
        <p:spPr>
          <a:xfrm>
            <a:off x="3353176" y="3513625"/>
            <a:ext cx="17952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6"/>
          </p:nvPr>
        </p:nvSpPr>
        <p:spPr>
          <a:xfrm flipH="1">
            <a:off x="5671490" y="3709941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2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ctrTitle" idx="2"/>
          </p:nvPr>
        </p:nvSpPr>
        <p:spPr>
          <a:xfrm>
            <a:off x="5616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872450" y="3090475"/>
            <a:ext cx="20520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ctrTitle" idx="3"/>
          </p:nvPr>
        </p:nvSpPr>
        <p:spPr>
          <a:xfrm>
            <a:off x="32352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ubTitle" idx="4"/>
          </p:nvPr>
        </p:nvSpPr>
        <p:spPr>
          <a:xfrm>
            <a:off x="3462900" y="2036750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ctrTitle" idx="5"/>
          </p:nvPr>
        </p:nvSpPr>
        <p:spPr>
          <a:xfrm>
            <a:off x="59088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ubTitle" idx="6"/>
          </p:nvPr>
        </p:nvSpPr>
        <p:spPr>
          <a:xfrm>
            <a:off x="6136500" y="3090475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CUSTOM_2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ctrTitle"/>
          </p:nvPr>
        </p:nvSpPr>
        <p:spPr>
          <a:xfrm flipH="1">
            <a:off x="2754543" y="1347038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0943" y="1035213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7" name="Google Shape;67;p11"/>
          <p:cNvSpPr txBox="1">
            <a:spLocks noGrp="1"/>
          </p:cNvSpPr>
          <p:nvPr>
            <p:ph type="subTitle" idx="1"/>
          </p:nvPr>
        </p:nvSpPr>
        <p:spPr>
          <a:xfrm>
            <a:off x="3725343" y="274298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5" r:id="rId13"/>
    <p:sldLayoutId id="2147483670" r:id="rId14"/>
    <p:sldLayoutId id="2147483671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8"/>
          <p:cNvSpPr txBox="1">
            <a:spLocks noGrp="1"/>
          </p:cNvSpPr>
          <p:nvPr>
            <p:ph type="subTitle" idx="1"/>
          </p:nvPr>
        </p:nvSpPr>
        <p:spPr>
          <a:xfrm>
            <a:off x="3670681" y="29335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Тема 2</a:t>
            </a:r>
            <a:endParaRPr dirty="0"/>
          </a:p>
        </p:txBody>
      </p:sp>
      <p:sp>
        <p:nvSpPr>
          <p:cNvPr id="137" name="Google Shape;137;p28"/>
          <p:cNvSpPr txBox="1">
            <a:spLocks noGrp="1"/>
          </p:cNvSpPr>
          <p:nvPr>
            <p:ph type="ctrTitle"/>
          </p:nvPr>
        </p:nvSpPr>
        <p:spPr>
          <a:xfrm>
            <a:off x="1135981" y="1393699"/>
            <a:ext cx="6886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</a:rPr>
              <a:t>Теоретические основы организации производства</a:t>
            </a:r>
            <a:endParaRPr dirty="0">
              <a:solidFill>
                <a:srgbClr val="434343"/>
              </a:solidFill>
            </a:endParaRPr>
          </a:p>
        </p:txBody>
      </p:sp>
      <p:cxnSp>
        <p:nvCxnSpPr>
          <p:cNvPr id="138" name="Google Shape;138;p28"/>
          <p:cNvCxnSpPr/>
          <p:nvPr/>
        </p:nvCxnSpPr>
        <p:spPr>
          <a:xfrm>
            <a:off x="7145675" y="3176000"/>
            <a:ext cx="2086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>
            <a:spLocks noGrp="1"/>
          </p:cNvSpPr>
          <p:nvPr>
            <p:ph type="ctrTitle"/>
          </p:nvPr>
        </p:nvSpPr>
        <p:spPr>
          <a:xfrm>
            <a:off x="3131840" y="2098650"/>
            <a:ext cx="2952327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/>
              <a:t>Признаки производственной системы</a:t>
            </a:r>
            <a:endParaRPr sz="2600" dirty="0"/>
          </a:p>
        </p:txBody>
      </p:sp>
      <p:sp>
        <p:nvSpPr>
          <p:cNvPr id="152" name="Google Shape;152;p30"/>
          <p:cNvSpPr txBox="1">
            <a:spLocks noGrp="1"/>
          </p:cNvSpPr>
          <p:nvPr>
            <p:ph type="subTitle" idx="1"/>
          </p:nvPr>
        </p:nvSpPr>
        <p:spPr>
          <a:xfrm>
            <a:off x="35503" y="184682"/>
            <a:ext cx="2524316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1200" dirty="0">
                <a:latin typeface="Exo 2"/>
              </a:rPr>
              <a:t>наличие совокупности элементов (подсистем), имеющих определенную организационную форму: предприятие – цех – участок –рабочее место</a:t>
            </a:r>
            <a:endParaRPr sz="1200" dirty="0">
              <a:latin typeface="Exo 2"/>
            </a:endParaRPr>
          </a:p>
        </p:txBody>
      </p:sp>
      <p:sp>
        <p:nvSpPr>
          <p:cNvPr id="154" name="Google Shape;154;p30"/>
          <p:cNvSpPr txBox="1">
            <a:spLocks noGrp="1"/>
          </p:cNvSpPr>
          <p:nvPr>
            <p:ph type="subTitle" idx="13"/>
          </p:nvPr>
        </p:nvSpPr>
        <p:spPr>
          <a:xfrm>
            <a:off x="323528" y="1412220"/>
            <a:ext cx="21421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1200" dirty="0">
                <a:latin typeface="Exo 2"/>
              </a:rPr>
              <a:t>целостность – отдельные элементы функционируют не сами по себе, а только как части целого</a:t>
            </a:r>
            <a:endParaRPr sz="1200" dirty="0">
              <a:latin typeface="Exo 2"/>
            </a:endParaRPr>
          </a:p>
        </p:txBody>
      </p:sp>
      <p:sp>
        <p:nvSpPr>
          <p:cNvPr id="155" name="Google Shape;155;p30"/>
          <p:cNvSpPr txBox="1">
            <a:spLocks noGrp="1"/>
          </p:cNvSpPr>
          <p:nvPr>
            <p:ph type="title" idx="3"/>
          </p:nvPr>
        </p:nvSpPr>
        <p:spPr>
          <a:xfrm>
            <a:off x="2118448" y="54444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56" name="Google Shape;156;p30"/>
          <p:cNvSpPr txBox="1">
            <a:spLocks noGrp="1"/>
          </p:cNvSpPr>
          <p:nvPr>
            <p:ph type="title" idx="5"/>
          </p:nvPr>
        </p:nvSpPr>
        <p:spPr>
          <a:xfrm>
            <a:off x="2105406" y="248716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57" name="Google Shape;157;p30"/>
          <p:cNvSpPr txBox="1">
            <a:spLocks noGrp="1"/>
          </p:cNvSpPr>
          <p:nvPr>
            <p:ph type="title" idx="4"/>
          </p:nvPr>
        </p:nvSpPr>
        <p:spPr>
          <a:xfrm>
            <a:off x="2105406" y="151580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cxnSp>
        <p:nvCxnSpPr>
          <p:cNvPr id="158" name="Google Shape;158;p30"/>
          <p:cNvCxnSpPr/>
          <p:nvPr/>
        </p:nvCxnSpPr>
        <p:spPr>
          <a:xfrm>
            <a:off x="3297225" y="0"/>
            <a:ext cx="0" cy="239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" name="Google Shape;159;p30"/>
          <p:cNvCxnSpPr/>
          <p:nvPr/>
        </p:nvCxnSpPr>
        <p:spPr>
          <a:xfrm>
            <a:off x="5861950" y="3131400"/>
            <a:ext cx="0" cy="203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" name="Google Shape;160;p30"/>
          <p:cNvSpPr txBox="1">
            <a:spLocks noGrp="1"/>
          </p:cNvSpPr>
          <p:nvPr>
            <p:ph type="title" idx="6"/>
          </p:nvPr>
        </p:nvSpPr>
        <p:spPr>
          <a:xfrm>
            <a:off x="5922008" y="2092638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7"/>
          </p:nvPr>
        </p:nvSpPr>
        <p:spPr>
          <a:xfrm>
            <a:off x="5939475" y="3010359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sp>
        <p:nvSpPr>
          <p:cNvPr id="162" name="Google Shape;162;p30"/>
          <p:cNvSpPr txBox="1">
            <a:spLocks noGrp="1"/>
          </p:cNvSpPr>
          <p:nvPr>
            <p:ph type="title" idx="8"/>
          </p:nvPr>
        </p:nvSpPr>
        <p:spPr>
          <a:xfrm>
            <a:off x="5940176" y="3780602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06</a:t>
            </a:r>
            <a:endParaRPr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subTitle" idx="15"/>
          </p:nvPr>
        </p:nvSpPr>
        <p:spPr>
          <a:xfrm>
            <a:off x="692105" y="2492568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Exo 2"/>
                <a:sym typeface="Exo 2"/>
              </a:rPr>
              <a:t>наличие связей между элементами системы</a:t>
            </a:r>
            <a:endParaRPr sz="1200" dirty="0">
              <a:latin typeface="Exo 2"/>
              <a:sym typeface="Exo 2"/>
            </a:endParaRPr>
          </a:p>
        </p:txBody>
      </p:sp>
      <p:sp>
        <p:nvSpPr>
          <p:cNvPr id="166" name="Google Shape;166;p30"/>
          <p:cNvSpPr txBox="1">
            <a:spLocks noGrp="1"/>
          </p:cNvSpPr>
          <p:nvPr>
            <p:ph type="subTitle" idx="17"/>
          </p:nvPr>
        </p:nvSpPr>
        <p:spPr>
          <a:xfrm>
            <a:off x="6811558" y="2230005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1200" dirty="0">
                <a:latin typeface="Exo 2"/>
              </a:rPr>
              <a:t>открытость – обмен информацией, поступление ресурсов</a:t>
            </a:r>
            <a:endParaRPr sz="1200" dirty="0">
              <a:latin typeface="Exo 2"/>
            </a:endParaRPr>
          </a:p>
        </p:txBody>
      </p:sp>
      <p:sp>
        <p:nvSpPr>
          <p:cNvPr id="168" name="Google Shape;168;p30"/>
          <p:cNvSpPr txBox="1">
            <a:spLocks noGrp="1"/>
          </p:cNvSpPr>
          <p:nvPr>
            <p:ph type="subTitle" idx="19"/>
          </p:nvPr>
        </p:nvSpPr>
        <p:spPr>
          <a:xfrm>
            <a:off x="6811558" y="2937455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1200" dirty="0">
                <a:latin typeface="Exo 2"/>
              </a:rPr>
              <a:t>целенаправленность – наличие целей функционирования</a:t>
            </a:r>
            <a:endParaRPr sz="1200" dirty="0">
              <a:latin typeface="Exo 2"/>
            </a:endParaRPr>
          </a:p>
        </p:txBody>
      </p:sp>
      <p:sp>
        <p:nvSpPr>
          <p:cNvPr id="170" name="Google Shape;170;p30"/>
          <p:cNvSpPr txBox="1">
            <a:spLocks noGrp="1"/>
          </p:cNvSpPr>
          <p:nvPr>
            <p:ph type="subTitle" idx="21"/>
          </p:nvPr>
        </p:nvSpPr>
        <p:spPr>
          <a:xfrm>
            <a:off x="6830553" y="3686199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1200" dirty="0">
                <a:latin typeface="Exo 2"/>
              </a:rPr>
              <a:t>наличие системы управления</a:t>
            </a:r>
            <a:endParaRPr sz="1200" dirty="0">
              <a:latin typeface="Exo 2"/>
            </a:endParaRPr>
          </a:p>
        </p:txBody>
      </p:sp>
      <p:sp>
        <p:nvSpPr>
          <p:cNvPr id="35" name="Google Shape;170;p30">
            <a:extLst>
              <a:ext uri="{FF2B5EF4-FFF2-40B4-BE49-F238E27FC236}">
                <a16:creationId xmlns:a16="http://schemas.microsoft.com/office/drawing/2014/main" xmlns="" id="{FB6CA721-B0F4-40FA-87A6-BE0A0AB6774C}"/>
              </a:ext>
            </a:extLst>
          </p:cNvPr>
          <p:cNvSpPr txBox="1">
            <a:spLocks/>
          </p:cNvSpPr>
          <p:nvPr/>
        </p:nvSpPr>
        <p:spPr>
          <a:xfrm>
            <a:off x="6801839" y="4414296"/>
            <a:ext cx="245068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/>
            <a:r>
              <a:rPr lang="ru-RU" sz="1200" dirty="0">
                <a:latin typeface="Exo 2"/>
              </a:rPr>
              <a:t>долговременность – способность длительное время сохранять свою результативность</a:t>
            </a:r>
          </a:p>
        </p:txBody>
      </p:sp>
      <p:sp>
        <p:nvSpPr>
          <p:cNvPr id="36" name="Google Shape;162;p30">
            <a:extLst>
              <a:ext uri="{FF2B5EF4-FFF2-40B4-BE49-F238E27FC236}">
                <a16:creationId xmlns:a16="http://schemas.microsoft.com/office/drawing/2014/main" xmlns="" id="{8B57C264-F44E-4E7D-959E-84EBDD80CBA6}"/>
              </a:ext>
            </a:extLst>
          </p:cNvPr>
          <p:cNvSpPr txBox="1">
            <a:spLocks/>
          </p:cNvSpPr>
          <p:nvPr/>
        </p:nvSpPr>
        <p:spPr>
          <a:xfrm>
            <a:off x="5939475" y="4464790"/>
            <a:ext cx="792759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xo 2"/>
              <a:buNone/>
              <a:defRPr sz="36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/>
              <a:t>0</a:t>
            </a:r>
            <a:r>
              <a:rPr lang="ru-RU" dirty="0"/>
              <a:t>7</a:t>
            </a:r>
            <a:endParaRPr lang="e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1"/>
          <p:cNvSpPr/>
          <p:nvPr/>
        </p:nvSpPr>
        <p:spPr>
          <a:xfrm rot="-5400000" flipH="1">
            <a:off x="5599506" y="1621577"/>
            <a:ext cx="1575703" cy="26289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3" name="Google Shape;373;p41"/>
          <p:cNvCxnSpPr/>
          <p:nvPr/>
        </p:nvCxnSpPr>
        <p:spPr>
          <a:xfrm rot="10800000">
            <a:off x="6682358" y="2949500"/>
            <a:ext cx="258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41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Подходы к формированию системы организации производства</a:t>
            </a:r>
            <a:endParaRPr dirty="0"/>
          </a:p>
        </p:txBody>
      </p:sp>
      <p:sp>
        <p:nvSpPr>
          <p:cNvPr id="375" name="Google Shape;375;p41"/>
          <p:cNvSpPr/>
          <p:nvPr/>
        </p:nvSpPr>
        <p:spPr>
          <a:xfrm rot="5400000">
            <a:off x="2037488" y="762212"/>
            <a:ext cx="1420123" cy="26310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6" name="Google Shape;376;p41"/>
          <p:cNvCxnSpPr/>
          <p:nvPr/>
        </p:nvCxnSpPr>
        <p:spPr>
          <a:xfrm rot="10800000">
            <a:off x="-21400" y="2148175"/>
            <a:ext cx="244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8" name="Google Shape;378;p41"/>
          <p:cNvSpPr txBox="1">
            <a:spLocks noGrp="1"/>
          </p:cNvSpPr>
          <p:nvPr>
            <p:ph type="subTitle" idx="1"/>
          </p:nvPr>
        </p:nvSpPr>
        <p:spPr>
          <a:xfrm>
            <a:off x="1741950" y="165002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bg1"/>
                </a:solidFill>
                <a:latin typeface="Exo 2"/>
                <a:sym typeface="Exo 2"/>
              </a:rPr>
              <a:t>структурный (элементный) подход </a:t>
            </a:r>
            <a:endParaRPr sz="1600" b="1" dirty="0">
              <a:solidFill>
                <a:schemeClr val="bg1"/>
              </a:solidFill>
              <a:latin typeface="Exo 2"/>
              <a:sym typeface="Exo 2"/>
            </a:endParaRPr>
          </a:p>
        </p:txBody>
      </p:sp>
      <p:sp>
        <p:nvSpPr>
          <p:cNvPr id="380" name="Google Shape;380;p41"/>
          <p:cNvSpPr txBox="1">
            <a:spLocks noGrp="1"/>
          </p:cNvSpPr>
          <p:nvPr>
            <p:ph type="subTitle" idx="4"/>
          </p:nvPr>
        </p:nvSpPr>
        <p:spPr>
          <a:xfrm>
            <a:off x="5256958" y="2440056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Exo 2"/>
                <a:sym typeface="Exo 2"/>
              </a:rPr>
              <a:t>функциональный подход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Структурный (элементный) подход: основный подсистемы</a:t>
            </a:r>
            <a:endParaRPr dirty="0"/>
          </a:p>
        </p:txBody>
      </p:sp>
      <p:cxnSp>
        <p:nvCxnSpPr>
          <p:cNvPr id="252" name="Google Shape;252;p37"/>
          <p:cNvCxnSpPr/>
          <p:nvPr/>
        </p:nvCxnSpPr>
        <p:spPr>
          <a:xfrm rot="10800000">
            <a:off x="3110698" y="1839575"/>
            <a:ext cx="6033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37"/>
          <p:cNvCxnSpPr/>
          <p:nvPr/>
        </p:nvCxnSpPr>
        <p:spPr>
          <a:xfrm rot="10800000">
            <a:off x="4280098" y="2865400"/>
            <a:ext cx="4863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4" name="Google Shape;254;p37"/>
          <p:cNvCxnSpPr/>
          <p:nvPr/>
        </p:nvCxnSpPr>
        <p:spPr>
          <a:xfrm rot="10800000">
            <a:off x="5375998" y="3890867"/>
            <a:ext cx="3768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37"/>
          <p:cNvSpPr/>
          <p:nvPr/>
        </p:nvSpPr>
        <p:spPr>
          <a:xfrm>
            <a:off x="3347864" y="1476024"/>
            <a:ext cx="3398712" cy="848441"/>
          </a:xfrm>
          <a:prstGeom prst="snip2DiagRect">
            <a:avLst>
              <a:gd name="adj1" fmla="val 9302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7"/>
          <p:cNvSpPr txBox="1">
            <a:spLocks noGrp="1"/>
          </p:cNvSpPr>
          <p:nvPr>
            <p:ph type="subTitle" idx="1"/>
          </p:nvPr>
        </p:nvSpPr>
        <p:spPr>
          <a:xfrm flipH="1">
            <a:off x="3481677" y="1666454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Clr>
                <a:srgbClr val="000000"/>
              </a:buClr>
              <a:buFont typeface="Arial"/>
              <a:buNone/>
            </a:pPr>
            <a:r>
              <a:rPr lang="ru-RU" sz="1000" dirty="0">
                <a:solidFill>
                  <a:schemeClr val="bg1"/>
                </a:solidFill>
                <a:cs typeface="Arial"/>
                <a:sym typeface="Arial"/>
              </a:rPr>
              <a:t>организация орудий труда </a:t>
            </a:r>
          </a:p>
          <a:p>
            <a:pPr marL="0" lvl="0" indent="0">
              <a:buClr>
                <a:srgbClr val="000000"/>
              </a:buClr>
              <a:buFont typeface="Arial"/>
              <a:buNone/>
            </a:pPr>
            <a:r>
              <a:rPr lang="ru-RU" sz="1000" dirty="0">
                <a:solidFill>
                  <a:schemeClr val="bg1"/>
                </a:solidFill>
                <a:cs typeface="Arial"/>
                <a:sym typeface="Arial"/>
              </a:rPr>
              <a:t>(выбор и установка необходимого оборудования и обеспечение его рационального использования по мощности и времени)</a:t>
            </a:r>
            <a:endParaRPr sz="1000" dirty="0">
              <a:solidFill>
                <a:schemeClr val="bg1"/>
              </a:solidFill>
              <a:cs typeface="Arial"/>
              <a:sym typeface="Arial"/>
            </a:endParaRPr>
          </a:p>
        </p:txBody>
      </p:sp>
      <p:sp>
        <p:nvSpPr>
          <p:cNvPr id="260" name="Google Shape;260;p37"/>
          <p:cNvSpPr/>
          <p:nvPr/>
        </p:nvSpPr>
        <p:spPr>
          <a:xfrm>
            <a:off x="4532836" y="2592129"/>
            <a:ext cx="3189023" cy="848431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7"/>
          <p:cNvSpPr/>
          <p:nvPr/>
        </p:nvSpPr>
        <p:spPr>
          <a:xfrm>
            <a:off x="5580111" y="3658966"/>
            <a:ext cx="3264899" cy="1001009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7"/>
          <p:cNvSpPr txBox="1">
            <a:spLocks noGrp="1"/>
          </p:cNvSpPr>
          <p:nvPr>
            <p:ph type="subTitle" idx="4"/>
          </p:nvPr>
        </p:nvSpPr>
        <p:spPr>
          <a:xfrm flipH="1">
            <a:off x="4532836" y="2684117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Clr>
                <a:srgbClr val="000000"/>
              </a:buClr>
            </a:pPr>
            <a:r>
              <a:rPr lang="ru-RU" sz="1000" dirty="0">
                <a:solidFill>
                  <a:schemeClr val="bg1"/>
                </a:solidFill>
                <a:cs typeface="Arial"/>
              </a:rPr>
              <a:t>организация предметов труда</a:t>
            </a:r>
          </a:p>
          <a:p>
            <a:pPr marL="0" indent="0">
              <a:buClr>
                <a:srgbClr val="000000"/>
              </a:buClr>
            </a:pPr>
            <a:r>
              <a:rPr lang="ru-RU" sz="1000" dirty="0">
                <a:solidFill>
                  <a:schemeClr val="bg1"/>
                </a:solidFill>
                <a:cs typeface="Arial"/>
              </a:rPr>
              <a:t> (выбор исходного сырья и обеспечение максимального выпуска из него годной продукции)</a:t>
            </a:r>
            <a:endParaRPr sz="10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63" name="Google Shape;263;p37"/>
          <p:cNvSpPr txBox="1">
            <a:spLocks noGrp="1"/>
          </p:cNvSpPr>
          <p:nvPr>
            <p:ph type="subTitle" idx="6"/>
          </p:nvPr>
        </p:nvSpPr>
        <p:spPr>
          <a:xfrm flipH="1">
            <a:off x="5671490" y="3709941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cs typeface="Arial"/>
              </a:rPr>
              <a:t>организация труда работников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cs typeface="Arial"/>
              </a:rPr>
              <a:t>(подбор и расстановка кадров соответствующей квалификации и обеспечение условий для их эффективного использования в процессе производства продукции)</a:t>
            </a:r>
            <a:endParaRPr sz="1000" dirty="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7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Функциональный подход: </a:t>
            </a:r>
            <a:br>
              <a:rPr lang="ru-RU" dirty="0"/>
            </a:br>
            <a:r>
              <a:rPr lang="ru-RU" dirty="0"/>
              <a:t>основные подсистемы</a:t>
            </a:r>
            <a:endParaRPr dirty="0"/>
          </a:p>
        </p:txBody>
      </p:sp>
      <p:grpSp>
        <p:nvGrpSpPr>
          <p:cNvPr id="440" name="Google Shape;440;p47"/>
          <p:cNvGrpSpPr/>
          <p:nvPr/>
        </p:nvGrpSpPr>
        <p:grpSpPr>
          <a:xfrm>
            <a:off x="1148819" y="2713208"/>
            <a:ext cx="1873113" cy="1290901"/>
            <a:chOff x="720000" y="2341741"/>
            <a:chExt cx="2120585" cy="1442831"/>
          </a:xfrm>
        </p:grpSpPr>
        <p:sp>
          <p:nvSpPr>
            <p:cNvPr id="441" name="Google Shape;441;p47"/>
            <p:cNvSpPr/>
            <p:nvPr/>
          </p:nvSpPr>
          <p:spPr>
            <a:xfrm>
              <a:off x="720000" y="2898672"/>
              <a:ext cx="885900" cy="8859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2" name="Google Shape;442;p47"/>
            <p:cNvCxnSpPr/>
            <p:nvPr/>
          </p:nvCxnSpPr>
          <p:spPr>
            <a:xfrm>
              <a:off x="1143010" y="3361375"/>
              <a:ext cx="169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3" name="Google Shape;443;p47"/>
            <p:cNvCxnSpPr/>
            <p:nvPr/>
          </p:nvCxnSpPr>
          <p:spPr>
            <a:xfrm rot="10800000">
              <a:off x="2840585" y="2341741"/>
              <a:ext cx="0" cy="1023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4" name="Google Shape;444;p47"/>
          <p:cNvGrpSpPr/>
          <p:nvPr/>
        </p:nvGrpSpPr>
        <p:grpSpPr>
          <a:xfrm rot="10800000" flipH="1">
            <a:off x="2699668" y="2071564"/>
            <a:ext cx="1873113" cy="1304427"/>
            <a:chOff x="720000" y="2341741"/>
            <a:chExt cx="2120585" cy="1457949"/>
          </a:xfrm>
        </p:grpSpPr>
        <p:sp>
          <p:nvSpPr>
            <p:cNvPr id="445" name="Google Shape;445;p47"/>
            <p:cNvSpPr/>
            <p:nvPr/>
          </p:nvSpPr>
          <p:spPr>
            <a:xfrm>
              <a:off x="720000" y="2913790"/>
              <a:ext cx="885900" cy="8859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6" name="Google Shape;446;p47"/>
            <p:cNvCxnSpPr/>
            <p:nvPr/>
          </p:nvCxnSpPr>
          <p:spPr>
            <a:xfrm>
              <a:off x="1143010" y="3361375"/>
              <a:ext cx="169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7" name="Google Shape;447;p47"/>
            <p:cNvCxnSpPr/>
            <p:nvPr/>
          </p:nvCxnSpPr>
          <p:spPr>
            <a:xfrm rot="10800000">
              <a:off x="2840585" y="2341741"/>
              <a:ext cx="0" cy="1023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8" name="Google Shape;448;p47"/>
          <p:cNvGrpSpPr/>
          <p:nvPr/>
        </p:nvGrpSpPr>
        <p:grpSpPr>
          <a:xfrm>
            <a:off x="4215083" y="2713208"/>
            <a:ext cx="1873113" cy="1290901"/>
            <a:chOff x="720000" y="2341741"/>
            <a:chExt cx="2120585" cy="1442831"/>
          </a:xfrm>
        </p:grpSpPr>
        <p:sp>
          <p:nvSpPr>
            <p:cNvPr id="449" name="Google Shape;449;p47"/>
            <p:cNvSpPr/>
            <p:nvPr/>
          </p:nvSpPr>
          <p:spPr>
            <a:xfrm>
              <a:off x="720000" y="2898672"/>
              <a:ext cx="885900" cy="8859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50" name="Google Shape;450;p47"/>
            <p:cNvCxnSpPr/>
            <p:nvPr/>
          </p:nvCxnSpPr>
          <p:spPr>
            <a:xfrm>
              <a:off x="1143010" y="3361375"/>
              <a:ext cx="169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1" name="Google Shape;451;p47"/>
            <p:cNvCxnSpPr/>
            <p:nvPr/>
          </p:nvCxnSpPr>
          <p:spPr>
            <a:xfrm rot="10800000">
              <a:off x="2840585" y="2341741"/>
              <a:ext cx="0" cy="1023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52" name="Google Shape;452;p47"/>
          <p:cNvGrpSpPr/>
          <p:nvPr/>
        </p:nvGrpSpPr>
        <p:grpSpPr>
          <a:xfrm rot="10800000" flipH="1">
            <a:off x="5728088" y="2072559"/>
            <a:ext cx="1873113" cy="1304427"/>
            <a:chOff x="720000" y="2341741"/>
            <a:chExt cx="2120585" cy="1457949"/>
          </a:xfrm>
        </p:grpSpPr>
        <p:sp>
          <p:nvSpPr>
            <p:cNvPr id="453" name="Google Shape;453;p47"/>
            <p:cNvSpPr/>
            <p:nvPr/>
          </p:nvSpPr>
          <p:spPr>
            <a:xfrm>
              <a:off x="720000" y="2913790"/>
              <a:ext cx="885900" cy="8859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54" name="Google Shape;454;p47"/>
            <p:cNvCxnSpPr/>
            <p:nvPr/>
          </p:nvCxnSpPr>
          <p:spPr>
            <a:xfrm>
              <a:off x="1143010" y="3361375"/>
              <a:ext cx="169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47"/>
            <p:cNvCxnSpPr/>
            <p:nvPr/>
          </p:nvCxnSpPr>
          <p:spPr>
            <a:xfrm rot="10800000">
              <a:off x="2840585" y="2341741"/>
              <a:ext cx="0" cy="1023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56" name="Google Shape;456;p47"/>
          <p:cNvSpPr/>
          <p:nvPr/>
        </p:nvSpPr>
        <p:spPr>
          <a:xfrm>
            <a:off x="7204906" y="3198311"/>
            <a:ext cx="788700" cy="7989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47"/>
          <p:cNvSpPr txBox="1"/>
          <p:nvPr/>
        </p:nvSpPr>
        <p:spPr>
          <a:xfrm>
            <a:off x="677900" y="4083771"/>
            <a:ext cx="1784866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1000" dirty="0">
                <a:solidFill>
                  <a:schemeClr val="dk1"/>
                </a:solidFill>
                <a:latin typeface="Roboto Condensed Light"/>
              </a:rPr>
              <a:t>организация подготовки производства, включающая подсистему обеспечения качества продукции</a:t>
            </a:r>
            <a:endParaRPr sz="1000" dirty="0">
              <a:solidFill>
                <a:schemeClr val="dk1"/>
              </a:solidFill>
              <a:latin typeface="Roboto Condensed Light"/>
              <a:sym typeface="Roboto Condensed Light"/>
            </a:endParaRPr>
          </a:p>
        </p:txBody>
      </p:sp>
      <p:sp>
        <p:nvSpPr>
          <p:cNvPr id="463" name="Google Shape;463;p47"/>
          <p:cNvSpPr txBox="1"/>
          <p:nvPr/>
        </p:nvSpPr>
        <p:spPr>
          <a:xfrm>
            <a:off x="3720687" y="4114825"/>
            <a:ext cx="1931433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dk1"/>
                </a:solidFill>
                <a:latin typeface="Roboto Condensed Light"/>
              </a:rPr>
              <a:t>организация материально-технического обеспечения производства</a:t>
            </a:r>
            <a:endParaRPr sz="1000" dirty="0">
              <a:solidFill>
                <a:schemeClr val="dk1"/>
              </a:solidFill>
              <a:latin typeface="Roboto Condensed Light"/>
              <a:sym typeface="Roboto Condensed Light"/>
            </a:endParaRPr>
          </a:p>
        </p:txBody>
      </p:sp>
      <p:sp>
        <p:nvSpPr>
          <p:cNvPr id="464" name="Google Shape;464;p47"/>
          <p:cNvSpPr txBox="1"/>
          <p:nvPr/>
        </p:nvSpPr>
        <p:spPr>
          <a:xfrm>
            <a:off x="6660232" y="4076103"/>
            <a:ext cx="1705147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dk1"/>
                </a:solidFill>
                <a:latin typeface="Roboto Condensed Light"/>
              </a:rPr>
              <a:t>организация внутрипроизводственных экономических и социальных процессов</a:t>
            </a:r>
            <a:endParaRPr sz="1000" dirty="0">
              <a:solidFill>
                <a:schemeClr val="dk1"/>
              </a:solidFill>
              <a:latin typeface="Roboto Condensed Light"/>
              <a:sym typeface="Roboto Condensed Light"/>
            </a:endParaRPr>
          </a:p>
        </p:txBody>
      </p:sp>
      <p:sp>
        <p:nvSpPr>
          <p:cNvPr id="465" name="Google Shape;465;p47"/>
          <p:cNvSpPr txBox="1"/>
          <p:nvPr/>
        </p:nvSpPr>
        <p:spPr>
          <a:xfrm>
            <a:off x="5491921" y="1299487"/>
            <a:ext cx="1233000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dk1"/>
                </a:solidFill>
                <a:latin typeface="Roboto Condensed Light"/>
              </a:rPr>
              <a:t>организация сбыта (реализации продукции)</a:t>
            </a:r>
            <a:endParaRPr sz="1000" dirty="0">
              <a:solidFill>
                <a:schemeClr val="dk1"/>
              </a:solidFill>
              <a:latin typeface="Roboto Condensed Light"/>
              <a:sym typeface="Roboto Condensed Light"/>
            </a:endParaRPr>
          </a:p>
        </p:txBody>
      </p:sp>
      <p:sp>
        <p:nvSpPr>
          <p:cNvPr id="466" name="Google Shape;466;p47"/>
          <p:cNvSpPr txBox="1"/>
          <p:nvPr/>
        </p:nvSpPr>
        <p:spPr>
          <a:xfrm>
            <a:off x="2432445" y="1400139"/>
            <a:ext cx="1332304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1000" dirty="0">
                <a:solidFill>
                  <a:schemeClr val="dk1"/>
                </a:solidFill>
                <a:latin typeface="Roboto Condensed Light"/>
              </a:rPr>
              <a:t>организация производственных потоков</a:t>
            </a:r>
            <a:endParaRPr sz="1000" dirty="0">
              <a:solidFill>
                <a:schemeClr val="dk1"/>
              </a:solidFill>
              <a:latin typeface="Roboto Condensed Light"/>
              <a:sym typeface="Roboto Condensed 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0"/>
          <p:cNvSpPr txBox="1">
            <a:spLocks noGrp="1"/>
          </p:cNvSpPr>
          <p:nvPr>
            <p:ph type="ctrTitle"/>
          </p:nvPr>
        </p:nvSpPr>
        <p:spPr>
          <a:xfrm>
            <a:off x="1876008" y="212028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Виды связей производственных систем</a:t>
            </a:r>
            <a:endParaRPr dirty="0"/>
          </a:p>
        </p:txBody>
      </p:sp>
      <p:sp>
        <p:nvSpPr>
          <p:cNvPr id="321" name="Google Shape;321;p40"/>
          <p:cNvSpPr txBox="1">
            <a:spLocks noGrp="1"/>
          </p:cNvSpPr>
          <p:nvPr>
            <p:ph type="ctrTitle" idx="2"/>
          </p:nvPr>
        </p:nvSpPr>
        <p:spPr>
          <a:xfrm>
            <a:off x="464478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технологические</a:t>
            </a:r>
            <a:endParaRPr dirty="0"/>
          </a:p>
        </p:txBody>
      </p:sp>
      <p:sp>
        <p:nvSpPr>
          <p:cNvPr id="322" name="Google Shape;322;p40"/>
          <p:cNvSpPr txBox="1">
            <a:spLocks noGrp="1"/>
          </p:cNvSpPr>
          <p:nvPr>
            <p:ph type="subTitle" idx="1"/>
          </p:nvPr>
        </p:nvSpPr>
        <p:spPr>
          <a:xfrm>
            <a:off x="0" y="2100749"/>
            <a:ext cx="2915816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это связи средств и предметов труда, обусловленные технологией производства (методами выполнения работ). Технологические связи в производственной системе более высокого порядка определяют движение предметов труда по операциям и стадиям производства. </a:t>
            </a:r>
            <a:endParaRPr dirty="0"/>
          </a:p>
        </p:txBody>
      </p:sp>
      <p:sp>
        <p:nvSpPr>
          <p:cNvPr id="323" name="Google Shape;323;p40"/>
          <p:cNvSpPr txBox="1">
            <a:spLocks noGrp="1"/>
          </p:cNvSpPr>
          <p:nvPr>
            <p:ph type="ctrTitle" idx="3"/>
          </p:nvPr>
        </p:nvSpPr>
        <p:spPr>
          <a:xfrm>
            <a:off x="3974618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кооперационные</a:t>
            </a:r>
            <a:endParaRPr dirty="0"/>
          </a:p>
        </p:txBody>
      </p:sp>
      <p:sp>
        <p:nvSpPr>
          <p:cNvPr id="324" name="Google Shape;324;p40"/>
          <p:cNvSpPr txBox="1">
            <a:spLocks noGrp="1"/>
          </p:cNvSpPr>
          <p:nvPr>
            <p:ph type="subTitle" idx="4"/>
          </p:nvPr>
        </p:nvSpPr>
        <p:spPr>
          <a:xfrm>
            <a:off x="2771799" y="2143688"/>
            <a:ext cx="4051327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обусловлены специализацией оборудования и разделением труда в процессе совместной деятельности участников производства. Кооперационные связи между работниками основаны на разделении труда и могут иметь различные формы, например непосредственно межличностные и опосредованно межгрупповые, межцеховые</a:t>
            </a:r>
            <a:endParaRPr dirty="0"/>
          </a:p>
        </p:txBody>
      </p:sp>
      <p:sp>
        <p:nvSpPr>
          <p:cNvPr id="325" name="Google Shape;325;p40"/>
          <p:cNvSpPr txBox="1">
            <a:spLocks noGrp="1"/>
          </p:cNvSpPr>
          <p:nvPr>
            <p:ph type="ctrTitle" idx="5"/>
          </p:nvPr>
        </p:nvSpPr>
        <p:spPr>
          <a:xfrm>
            <a:off x="6372200" y="3620177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экономические </a:t>
            </a:r>
            <a:endParaRPr dirty="0"/>
          </a:p>
        </p:txBody>
      </p:sp>
      <p:sp>
        <p:nvSpPr>
          <p:cNvPr id="326" name="Google Shape;326;p40"/>
          <p:cNvSpPr txBox="1">
            <a:spLocks noGrp="1"/>
          </p:cNvSpPr>
          <p:nvPr>
            <p:ph type="subTitle" idx="6"/>
          </p:nvPr>
        </p:nvSpPr>
        <p:spPr>
          <a:xfrm>
            <a:off x="6006969" y="4004963"/>
            <a:ext cx="252028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rgbClr val="000000"/>
              </a:buClr>
            </a:pPr>
            <a:r>
              <a:rPr lang="ru-RU" dirty="0"/>
              <a:t>представляют собой совокупность распределительных отношений, которые реализуются через оплату труда работников и их материальную ответственность за использование сырья, материалов и средств труда</a:t>
            </a:r>
          </a:p>
        </p:txBody>
      </p:sp>
      <p:sp>
        <p:nvSpPr>
          <p:cNvPr id="327" name="Google Shape;327;p40"/>
          <p:cNvSpPr txBox="1">
            <a:spLocks noGrp="1"/>
          </p:cNvSpPr>
          <p:nvPr>
            <p:ph type="ctrTitle" idx="7"/>
          </p:nvPr>
        </p:nvSpPr>
        <p:spPr>
          <a:xfrm>
            <a:off x="3707117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социальные</a:t>
            </a:r>
            <a:endParaRPr dirty="0"/>
          </a:p>
        </p:txBody>
      </p:sp>
      <p:sp>
        <p:nvSpPr>
          <p:cNvPr id="328" name="Google Shape;328;p40"/>
          <p:cNvSpPr txBox="1">
            <a:spLocks noGrp="1"/>
          </p:cNvSpPr>
          <p:nvPr>
            <p:ph type="subTitle" idx="8"/>
          </p:nvPr>
        </p:nvSpPr>
        <p:spPr>
          <a:xfrm>
            <a:off x="3014093" y="4018343"/>
            <a:ext cx="2915816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dirty="0"/>
              <a:t>связи между работниками как представителями различных социальных групп (рабочие, руководители, специалисты и т. д.), основанные на отношениях равенства-неравенства, сотрудничества и подчиненности, формирующими социально-психологический климат в коллективе и его направленность к общей цели</a:t>
            </a:r>
            <a:endParaRPr dirty="0"/>
          </a:p>
        </p:txBody>
      </p:sp>
      <p:cxnSp>
        <p:nvCxnSpPr>
          <p:cNvPr id="333" name="Google Shape;333;p40"/>
          <p:cNvCxnSpPr/>
          <p:nvPr/>
        </p:nvCxnSpPr>
        <p:spPr>
          <a:xfrm rot="10800000">
            <a:off x="-49600" y="1722725"/>
            <a:ext cx="5334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40"/>
          <p:cNvCxnSpPr/>
          <p:nvPr/>
        </p:nvCxnSpPr>
        <p:spPr>
          <a:xfrm rot="10800000">
            <a:off x="3886250" y="3461525"/>
            <a:ext cx="5293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35" name="Google Shape;335;p40"/>
          <p:cNvGrpSpPr/>
          <p:nvPr/>
        </p:nvGrpSpPr>
        <p:grpSpPr>
          <a:xfrm>
            <a:off x="4423581" y="2964958"/>
            <a:ext cx="278692" cy="331130"/>
            <a:chOff x="-48233050" y="3569725"/>
            <a:chExt cx="252050" cy="299475"/>
          </a:xfrm>
        </p:grpSpPr>
        <p:sp>
          <p:nvSpPr>
            <p:cNvPr id="336" name="Google Shape;336;p40"/>
            <p:cNvSpPr/>
            <p:nvPr/>
          </p:nvSpPr>
          <p:spPr>
            <a:xfrm>
              <a:off x="-48233050" y="3569725"/>
              <a:ext cx="252050" cy="299475"/>
            </a:xfrm>
            <a:custGeom>
              <a:avLst/>
              <a:gdLst/>
              <a:ahLst/>
              <a:cxnLst/>
              <a:rect l="l" t="t" r="r" b="b"/>
              <a:pathLst>
                <a:path w="10082" h="11979" extrusionOk="0">
                  <a:moveTo>
                    <a:pt x="5230" y="1393"/>
                  </a:moveTo>
                  <a:cubicBezTo>
                    <a:pt x="5419" y="1393"/>
                    <a:pt x="5577" y="1551"/>
                    <a:pt x="5577" y="1740"/>
                  </a:cubicBezTo>
                  <a:lnTo>
                    <a:pt x="5577" y="1960"/>
                  </a:lnTo>
                  <a:cubicBezTo>
                    <a:pt x="5703" y="2023"/>
                    <a:pt x="5829" y="2086"/>
                    <a:pt x="5923" y="2181"/>
                  </a:cubicBezTo>
                  <a:lnTo>
                    <a:pt x="6144" y="2055"/>
                  </a:lnTo>
                  <a:cubicBezTo>
                    <a:pt x="6194" y="2025"/>
                    <a:pt x="6251" y="2011"/>
                    <a:pt x="6308" y="2011"/>
                  </a:cubicBezTo>
                  <a:cubicBezTo>
                    <a:pt x="6430" y="2011"/>
                    <a:pt x="6552" y="2074"/>
                    <a:pt x="6616" y="2181"/>
                  </a:cubicBezTo>
                  <a:lnTo>
                    <a:pt x="7309" y="3410"/>
                  </a:lnTo>
                  <a:cubicBezTo>
                    <a:pt x="7467" y="3725"/>
                    <a:pt x="7246" y="3819"/>
                    <a:pt x="6963" y="3977"/>
                  </a:cubicBezTo>
                  <a:lnTo>
                    <a:pt x="6963" y="4386"/>
                  </a:lnTo>
                  <a:cubicBezTo>
                    <a:pt x="7246" y="4544"/>
                    <a:pt x="7467" y="4670"/>
                    <a:pt x="7309" y="4985"/>
                  </a:cubicBezTo>
                  <a:lnTo>
                    <a:pt x="6616" y="6182"/>
                  </a:lnTo>
                  <a:cubicBezTo>
                    <a:pt x="6531" y="6289"/>
                    <a:pt x="6417" y="6366"/>
                    <a:pt x="6303" y="6366"/>
                  </a:cubicBezTo>
                  <a:cubicBezTo>
                    <a:pt x="6249" y="6366"/>
                    <a:pt x="6195" y="6349"/>
                    <a:pt x="6144" y="6308"/>
                  </a:cubicBezTo>
                  <a:lnTo>
                    <a:pt x="5923" y="6182"/>
                  </a:lnTo>
                  <a:cubicBezTo>
                    <a:pt x="5829" y="6277"/>
                    <a:pt x="5703" y="6340"/>
                    <a:pt x="5577" y="6403"/>
                  </a:cubicBezTo>
                  <a:lnTo>
                    <a:pt x="5577" y="6623"/>
                  </a:lnTo>
                  <a:cubicBezTo>
                    <a:pt x="5577" y="6812"/>
                    <a:pt x="5419" y="6970"/>
                    <a:pt x="5230" y="6970"/>
                  </a:cubicBezTo>
                  <a:lnTo>
                    <a:pt x="3812" y="6970"/>
                  </a:lnTo>
                  <a:cubicBezTo>
                    <a:pt x="3623" y="6970"/>
                    <a:pt x="3466" y="6812"/>
                    <a:pt x="3466" y="6623"/>
                  </a:cubicBezTo>
                  <a:lnTo>
                    <a:pt x="3466" y="6403"/>
                  </a:lnTo>
                  <a:cubicBezTo>
                    <a:pt x="3340" y="6340"/>
                    <a:pt x="3214" y="6277"/>
                    <a:pt x="3119" y="6182"/>
                  </a:cubicBezTo>
                  <a:lnTo>
                    <a:pt x="2899" y="6308"/>
                  </a:lnTo>
                  <a:cubicBezTo>
                    <a:pt x="2848" y="6338"/>
                    <a:pt x="2791" y="6352"/>
                    <a:pt x="2734" y="6352"/>
                  </a:cubicBezTo>
                  <a:cubicBezTo>
                    <a:pt x="2613" y="6352"/>
                    <a:pt x="2490" y="6289"/>
                    <a:pt x="2426" y="6182"/>
                  </a:cubicBezTo>
                  <a:lnTo>
                    <a:pt x="1733" y="4985"/>
                  </a:lnTo>
                  <a:cubicBezTo>
                    <a:pt x="1638" y="4827"/>
                    <a:pt x="1670" y="4575"/>
                    <a:pt x="1859" y="4512"/>
                  </a:cubicBezTo>
                  <a:lnTo>
                    <a:pt x="2048" y="4386"/>
                  </a:lnTo>
                  <a:lnTo>
                    <a:pt x="2048" y="3977"/>
                  </a:lnTo>
                  <a:lnTo>
                    <a:pt x="1859" y="3882"/>
                  </a:lnTo>
                  <a:cubicBezTo>
                    <a:pt x="1702" y="3788"/>
                    <a:pt x="1607" y="3536"/>
                    <a:pt x="1733" y="3410"/>
                  </a:cubicBezTo>
                  <a:lnTo>
                    <a:pt x="2426" y="2181"/>
                  </a:lnTo>
                  <a:cubicBezTo>
                    <a:pt x="2490" y="2074"/>
                    <a:pt x="2612" y="1997"/>
                    <a:pt x="2733" y="1997"/>
                  </a:cubicBezTo>
                  <a:cubicBezTo>
                    <a:pt x="2790" y="1997"/>
                    <a:pt x="2848" y="2014"/>
                    <a:pt x="2899" y="2055"/>
                  </a:cubicBezTo>
                  <a:lnTo>
                    <a:pt x="3119" y="2181"/>
                  </a:lnTo>
                  <a:cubicBezTo>
                    <a:pt x="3214" y="2086"/>
                    <a:pt x="3340" y="2023"/>
                    <a:pt x="3466" y="1960"/>
                  </a:cubicBezTo>
                  <a:lnTo>
                    <a:pt x="3466" y="1740"/>
                  </a:lnTo>
                  <a:cubicBezTo>
                    <a:pt x="3466" y="1551"/>
                    <a:pt x="3623" y="1393"/>
                    <a:pt x="3812" y="1393"/>
                  </a:cubicBezTo>
                  <a:close/>
                  <a:moveTo>
                    <a:pt x="4547" y="0"/>
                  </a:moveTo>
                  <a:cubicBezTo>
                    <a:pt x="3499" y="0"/>
                    <a:pt x="2484" y="337"/>
                    <a:pt x="1670" y="984"/>
                  </a:cubicBezTo>
                  <a:cubicBezTo>
                    <a:pt x="630" y="1866"/>
                    <a:pt x="0" y="3158"/>
                    <a:pt x="0" y="4544"/>
                  </a:cubicBezTo>
                  <a:cubicBezTo>
                    <a:pt x="0" y="5804"/>
                    <a:pt x="504" y="6970"/>
                    <a:pt x="1418" y="7852"/>
                  </a:cubicBezTo>
                  <a:lnTo>
                    <a:pt x="1418" y="11632"/>
                  </a:lnTo>
                  <a:cubicBezTo>
                    <a:pt x="1418" y="11821"/>
                    <a:pt x="1575" y="11979"/>
                    <a:pt x="1765" y="11979"/>
                  </a:cubicBezTo>
                  <a:lnTo>
                    <a:pt x="5986" y="11979"/>
                  </a:lnTo>
                  <a:cubicBezTo>
                    <a:pt x="6175" y="11979"/>
                    <a:pt x="6333" y="11821"/>
                    <a:pt x="6333" y="11632"/>
                  </a:cubicBezTo>
                  <a:lnTo>
                    <a:pt x="6333" y="10530"/>
                  </a:lnTo>
                  <a:lnTo>
                    <a:pt x="8097" y="10530"/>
                  </a:lnTo>
                  <a:cubicBezTo>
                    <a:pt x="8286" y="10530"/>
                    <a:pt x="8444" y="10372"/>
                    <a:pt x="8444" y="10183"/>
                  </a:cubicBezTo>
                  <a:lnTo>
                    <a:pt x="8444" y="8387"/>
                  </a:lnTo>
                  <a:lnTo>
                    <a:pt x="9042" y="8387"/>
                  </a:lnTo>
                  <a:cubicBezTo>
                    <a:pt x="9389" y="8387"/>
                    <a:pt x="9767" y="8198"/>
                    <a:pt x="9956" y="7883"/>
                  </a:cubicBezTo>
                  <a:cubicBezTo>
                    <a:pt x="10082" y="7568"/>
                    <a:pt x="10082" y="7190"/>
                    <a:pt x="9924" y="6875"/>
                  </a:cubicBezTo>
                  <a:lnTo>
                    <a:pt x="9042" y="5237"/>
                  </a:lnTo>
                  <a:cubicBezTo>
                    <a:pt x="9137" y="4701"/>
                    <a:pt x="9137" y="4134"/>
                    <a:pt x="9011" y="3599"/>
                  </a:cubicBezTo>
                  <a:cubicBezTo>
                    <a:pt x="8664" y="1866"/>
                    <a:pt x="7246" y="480"/>
                    <a:pt x="5545" y="102"/>
                  </a:cubicBezTo>
                  <a:cubicBezTo>
                    <a:pt x="5213" y="34"/>
                    <a:pt x="4878" y="0"/>
                    <a:pt x="4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-48170050" y="3622650"/>
              <a:ext cx="100050" cy="103225"/>
            </a:xfrm>
            <a:custGeom>
              <a:avLst/>
              <a:gdLst/>
              <a:ahLst/>
              <a:cxnLst/>
              <a:rect l="l" t="t" r="r" b="b"/>
              <a:pathLst>
                <a:path w="4002" h="4129" extrusionOk="0">
                  <a:moveTo>
                    <a:pt x="1985" y="1009"/>
                  </a:moveTo>
                  <a:cubicBezTo>
                    <a:pt x="2584" y="1009"/>
                    <a:pt x="3057" y="1482"/>
                    <a:pt x="3057" y="2080"/>
                  </a:cubicBezTo>
                  <a:cubicBezTo>
                    <a:pt x="3057" y="2647"/>
                    <a:pt x="2584" y="3120"/>
                    <a:pt x="1985" y="3120"/>
                  </a:cubicBezTo>
                  <a:cubicBezTo>
                    <a:pt x="1418" y="3120"/>
                    <a:pt x="946" y="2647"/>
                    <a:pt x="946" y="2080"/>
                  </a:cubicBezTo>
                  <a:cubicBezTo>
                    <a:pt x="946" y="1482"/>
                    <a:pt x="1418" y="1009"/>
                    <a:pt x="1985" y="1009"/>
                  </a:cubicBezTo>
                  <a:close/>
                  <a:moveTo>
                    <a:pt x="1639" y="1"/>
                  </a:moveTo>
                  <a:lnTo>
                    <a:pt x="1639" y="127"/>
                  </a:lnTo>
                  <a:cubicBezTo>
                    <a:pt x="1639" y="284"/>
                    <a:pt x="1576" y="410"/>
                    <a:pt x="1418" y="442"/>
                  </a:cubicBezTo>
                  <a:cubicBezTo>
                    <a:pt x="1198" y="537"/>
                    <a:pt x="1009" y="631"/>
                    <a:pt x="851" y="757"/>
                  </a:cubicBezTo>
                  <a:cubicBezTo>
                    <a:pt x="770" y="818"/>
                    <a:pt x="689" y="853"/>
                    <a:pt x="607" y="853"/>
                  </a:cubicBezTo>
                  <a:cubicBezTo>
                    <a:pt x="562" y="853"/>
                    <a:pt x="518" y="842"/>
                    <a:pt x="473" y="820"/>
                  </a:cubicBezTo>
                  <a:lnTo>
                    <a:pt x="347" y="726"/>
                  </a:lnTo>
                  <a:lnTo>
                    <a:pt x="1" y="1324"/>
                  </a:lnTo>
                  <a:lnTo>
                    <a:pt x="127" y="1387"/>
                  </a:lnTo>
                  <a:cubicBezTo>
                    <a:pt x="221" y="1482"/>
                    <a:pt x="316" y="1639"/>
                    <a:pt x="253" y="1765"/>
                  </a:cubicBezTo>
                  <a:cubicBezTo>
                    <a:pt x="221" y="1986"/>
                    <a:pt x="221" y="2143"/>
                    <a:pt x="253" y="2395"/>
                  </a:cubicBezTo>
                  <a:cubicBezTo>
                    <a:pt x="316" y="2553"/>
                    <a:pt x="221" y="2647"/>
                    <a:pt x="127" y="2742"/>
                  </a:cubicBezTo>
                  <a:lnTo>
                    <a:pt x="1" y="2805"/>
                  </a:lnTo>
                  <a:lnTo>
                    <a:pt x="347" y="3403"/>
                  </a:lnTo>
                  <a:lnTo>
                    <a:pt x="473" y="3340"/>
                  </a:lnTo>
                  <a:cubicBezTo>
                    <a:pt x="532" y="3297"/>
                    <a:pt x="590" y="3273"/>
                    <a:pt x="649" y="3273"/>
                  </a:cubicBezTo>
                  <a:cubicBezTo>
                    <a:pt x="716" y="3273"/>
                    <a:pt x="784" y="3304"/>
                    <a:pt x="851" y="3372"/>
                  </a:cubicBezTo>
                  <a:cubicBezTo>
                    <a:pt x="1009" y="3529"/>
                    <a:pt x="1198" y="3592"/>
                    <a:pt x="1418" y="3687"/>
                  </a:cubicBezTo>
                  <a:cubicBezTo>
                    <a:pt x="1576" y="3718"/>
                    <a:pt x="1639" y="3876"/>
                    <a:pt x="1639" y="4002"/>
                  </a:cubicBezTo>
                  <a:lnTo>
                    <a:pt x="1639" y="4128"/>
                  </a:lnTo>
                  <a:lnTo>
                    <a:pt x="2364" y="4128"/>
                  </a:lnTo>
                  <a:lnTo>
                    <a:pt x="2364" y="4002"/>
                  </a:lnTo>
                  <a:cubicBezTo>
                    <a:pt x="2364" y="3845"/>
                    <a:pt x="2427" y="3718"/>
                    <a:pt x="2584" y="3687"/>
                  </a:cubicBezTo>
                  <a:cubicBezTo>
                    <a:pt x="2805" y="3592"/>
                    <a:pt x="2994" y="3498"/>
                    <a:pt x="3151" y="3372"/>
                  </a:cubicBezTo>
                  <a:cubicBezTo>
                    <a:pt x="3224" y="3317"/>
                    <a:pt x="3298" y="3283"/>
                    <a:pt x="3371" y="3283"/>
                  </a:cubicBezTo>
                  <a:cubicBezTo>
                    <a:pt x="3424" y="3283"/>
                    <a:pt x="3476" y="3301"/>
                    <a:pt x="3529" y="3340"/>
                  </a:cubicBezTo>
                  <a:lnTo>
                    <a:pt x="3655" y="3403"/>
                  </a:lnTo>
                  <a:lnTo>
                    <a:pt x="4002" y="2805"/>
                  </a:lnTo>
                  <a:lnTo>
                    <a:pt x="3876" y="2742"/>
                  </a:lnTo>
                  <a:cubicBezTo>
                    <a:pt x="3781" y="2647"/>
                    <a:pt x="3687" y="2490"/>
                    <a:pt x="3750" y="2395"/>
                  </a:cubicBezTo>
                  <a:cubicBezTo>
                    <a:pt x="3781" y="2143"/>
                    <a:pt x="3781" y="1986"/>
                    <a:pt x="3750" y="1765"/>
                  </a:cubicBezTo>
                  <a:cubicBezTo>
                    <a:pt x="3687" y="1608"/>
                    <a:pt x="3781" y="1482"/>
                    <a:pt x="3876" y="1387"/>
                  </a:cubicBezTo>
                  <a:lnTo>
                    <a:pt x="4002" y="1324"/>
                  </a:lnTo>
                  <a:lnTo>
                    <a:pt x="3655" y="726"/>
                  </a:lnTo>
                  <a:lnTo>
                    <a:pt x="3529" y="820"/>
                  </a:lnTo>
                  <a:cubicBezTo>
                    <a:pt x="3477" y="846"/>
                    <a:pt x="3425" y="861"/>
                    <a:pt x="3373" y="861"/>
                  </a:cubicBezTo>
                  <a:cubicBezTo>
                    <a:pt x="3299" y="861"/>
                    <a:pt x="3225" y="831"/>
                    <a:pt x="3151" y="757"/>
                  </a:cubicBezTo>
                  <a:cubicBezTo>
                    <a:pt x="2994" y="600"/>
                    <a:pt x="2805" y="537"/>
                    <a:pt x="2584" y="442"/>
                  </a:cubicBezTo>
                  <a:cubicBezTo>
                    <a:pt x="2427" y="410"/>
                    <a:pt x="2364" y="253"/>
                    <a:pt x="2364" y="127"/>
                  </a:cubicBezTo>
                  <a:lnTo>
                    <a:pt x="23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-48129100" y="36652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68" y="725"/>
                    <a:pt x="726" y="567"/>
                    <a:pt x="726" y="378"/>
                  </a:cubicBezTo>
                  <a:cubicBezTo>
                    <a:pt x="726" y="158"/>
                    <a:pt x="568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9" name="Google Shape;339;p40"/>
          <p:cNvGrpSpPr/>
          <p:nvPr/>
        </p:nvGrpSpPr>
        <p:grpSpPr>
          <a:xfrm>
            <a:off x="4483158" y="1283928"/>
            <a:ext cx="330936" cy="330743"/>
            <a:chOff x="-49764975" y="3183375"/>
            <a:chExt cx="299300" cy="299125"/>
          </a:xfrm>
        </p:grpSpPr>
        <p:sp>
          <p:nvSpPr>
            <p:cNvPr id="340" name="Google Shape;340;p40"/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40"/>
          <p:cNvGrpSpPr/>
          <p:nvPr/>
        </p:nvGrpSpPr>
        <p:grpSpPr>
          <a:xfrm>
            <a:off x="1188389" y="1337708"/>
            <a:ext cx="332677" cy="330964"/>
            <a:chOff x="-47155575" y="3200500"/>
            <a:chExt cx="300875" cy="299325"/>
          </a:xfrm>
        </p:grpSpPr>
        <p:sp>
          <p:nvSpPr>
            <p:cNvPr id="350" name="Google Shape;350;p40"/>
            <p:cNvSpPr/>
            <p:nvPr/>
          </p:nvSpPr>
          <p:spPr>
            <a:xfrm>
              <a:off x="-46943725" y="3206000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-47118575" y="3200500"/>
              <a:ext cx="228450" cy="89025"/>
            </a:xfrm>
            <a:custGeom>
              <a:avLst/>
              <a:gdLst/>
              <a:ahLst/>
              <a:cxnLst/>
              <a:rect l="l" t="t" r="r" b="b"/>
              <a:pathLst>
                <a:path w="9138" h="3561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2143"/>
                  </a:lnTo>
                  <a:lnTo>
                    <a:pt x="2017" y="2143"/>
                  </a:lnTo>
                  <a:cubicBezTo>
                    <a:pt x="2679" y="2143"/>
                    <a:pt x="3246" y="2489"/>
                    <a:pt x="3561" y="3119"/>
                  </a:cubicBezTo>
                  <a:lnTo>
                    <a:pt x="3813" y="3560"/>
                  </a:lnTo>
                  <a:lnTo>
                    <a:pt x="9137" y="3560"/>
                  </a:lnTo>
                  <a:lnTo>
                    <a:pt x="9137" y="2836"/>
                  </a:lnTo>
                  <a:lnTo>
                    <a:pt x="6680" y="2836"/>
                  </a:lnTo>
                  <a:cubicBezTo>
                    <a:pt x="6491" y="2836"/>
                    <a:pt x="6333" y="2678"/>
                    <a:pt x="6333" y="2489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-47013825" y="33950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04"/>
                    <a:pt x="536" y="252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-47049250" y="33596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13"/>
                    <a:pt x="284" y="1891"/>
                    <a:pt x="725" y="2048"/>
                  </a:cubicBezTo>
                  <a:lnTo>
                    <a:pt x="725" y="1040"/>
                  </a:lnTo>
                  <a:cubicBezTo>
                    <a:pt x="725" y="851"/>
                    <a:pt x="882" y="693"/>
                    <a:pt x="1071" y="693"/>
                  </a:cubicBezTo>
                  <a:lnTo>
                    <a:pt x="2048" y="693"/>
                  </a:lnTo>
                  <a:cubicBezTo>
                    <a:pt x="1890" y="252"/>
                    <a:pt x="1512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-47013025" y="33934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355" y="0"/>
                  </a:moveTo>
                  <a:cubicBezTo>
                    <a:pt x="1198" y="725"/>
                    <a:pt x="662" y="1260"/>
                    <a:pt x="0" y="1386"/>
                  </a:cubicBezTo>
                  <a:lnTo>
                    <a:pt x="0" y="2142"/>
                  </a:lnTo>
                  <a:lnTo>
                    <a:pt x="2111" y="2142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-47155575" y="3270600"/>
              <a:ext cx="300875" cy="229225"/>
            </a:xfrm>
            <a:custGeom>
              <a:avLst/>
              <a:gdLst/>
              <a:ahLst/>
              <a:cxnLst/>
              <a:rect l="l" t="t" r="r" b="b"/>
              <a:pathLst>
                <a:path w="12035" h="9169" extrusionOk="0">
                  <a:moveTo>
                    <a:pt x="5324" y="2804"/>
                  </a:moveTo>
                  <a:cubicBezTo>
                    <a:pt x="6206" y="2804"/>
                    <a:pt x="6900" y="3403"/>
                    <a:pt x="7057" y="4222"/>
                  </a:cubicBezTo>
                  <a:lnTo>
                    <a:pt x="8160" y="4222"/>
                  </a:lnTo>
                  <a:cubicBezTo>
                    <a:pt x="8349" y="4222"/>
                    <a:pt x="8506" y="4379"/>
                    <a:pt x="8506" y="4568"/>
                  </a:cubicBezTo>
                  <a:lnTo>
                    <a:pt x="8506" y="7404"/>
                  </a:lnTo>
                  <a:lnTo>
                    <a:pt x="8475" y="7404"/>
                  </a:lnTo>
                  <a:cubicBezTo>
                    <a:pt x="8475" y="7593"/>
                    <a:pt x="8317" y="7750"/>
                    <a:pt x="8128" y="7750"/>
                  </a:cubicBezTo>
                  <a:lnTo>
                    <a:pt x="5324" y="7750"/>
                  </a:lnTo>
                  <a:cubicBezTo>
                    <a:pt x="5135" y="7750"/>
                    <a:pt x="4978" y="7593"/>
                    <a:pt x="4978" y="7404"/>
                  </a:cubicBezTo>
                  <a:lnTo>
                    <a:pt x="4978" y="6301"/>
                  </a:lnTo>
                  <a:cubicBezTo>
                    <a:pt x="4190" y="6144"/>
                    <a:pt x="3560" y="5451"/>
                    <a:pt x="3560" y="4568"/>
                  </a:cubicBezTo>
                  <a:cubicBezTo>
                    <a:pt x="3560" y="3592"/>
                    <a:pt x="4348" y="2804"/>
                    <a:pt x="5324" y="2804"/>
                  </a:cubicBezTo>
                  <a:close/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8097"/>
                  </a:lnTo>
                  <a:cubicBezTo>
                    <a:pt x="0" y="8696"/>
                    <a:pt x="473" y="9168"/>
                    <a:pt x="1071" y="9168"/>
                  </a:cubicBezTo>
                  <a:lnTo>
                    <a:pt x="10964" y="9168"/>
                  </a:lnTo>
                  <a:cubicBezTo>
                    <a:pt x="11562" y="9168"/>
                    <a:pt x="12035" y="8696"/>
                    <a:pt x="12035" y="8097"/>
                  </a:cubicBezTo>
                  <a:lnTo>
                    <a:pt x="12035" y="2489"/>
                  </a:lnTo>
                  <a:cubicBezTo>
                    <a:pt x="12035" y="1891"/>
                    <a:pt x="11562" y="1418"/>
                    <a:pt x="10964" y="1418"/>
                  </a:cubicBezTo>
                  <a:lnTo>
                    <a:pt x="4820" y="1418"/>
                  </a:lnTo>
                  <a:lnTo>
                    <a:pt x="4411" y="599"/>
                  </a:lnTo>
                  <a:cubicBezTo>
                    <a:pt x="4222" y="252"/>
                    <a:pt x="3875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40"/>
          <p:cNvGrpSpPr/>
          <p:nvPr/>
        </p:nvGrpSpPr>
        <p:grpSpPr>
          <a:xfrm>
            <a:off x="7013683" y="3026258"/>
            <a:ext cx="330936" cy="330107"/>
            <a:chOff x="-47154000" y="3939275"/>
            <a:chExt cx="299300" cy="298550"/>
          </a:xfrm>
        </p:grpSpPr>
        <p:sp>
          <p:nvSpPr>
            <p:cNvPr id="357" name="Google Shape;357;p40"/>
            <p:cNvSpPr/>
            <p:nvPr/>
          </p:nvSpPr>
          <p:spPr>
            <a:xfrm>
              <a:off x="-47084700" y="4131475"/>
              <a:ext cx="159125" cy="106350"/>
            </a:xfrm>
            <a:custGeom>
              <a:avLst/>
              <a:gdLst/>
              <a:ahLst/>
              <a:cxnLst/>
              <a:rect l="l" t="t" r="r" b="b"/>
              <a:pathLst>
                <a:path w="6365" h="4254" extrusionOk="0">
                  <a:moveTo>
                    <a:pt x="4569" y="693"/>
                  </a:moveTo>
                  <a:cubicBezTo>
                    <a:pt x="4789" y="693"/>
                    <a:pt x="4947" y="851"/>
                    <a:pt x="4947" y="1040"/>
                  </a:cubicBezTo>
                  <a:cubicBezTo>
                    <a:pt x="4947" y="1260"/>
                    <a:pt x="4789" y="1418"/>
                    <a:pt x="4569" y="1418"/>
                  </a:cubicBezTo>
                  <a:lnTo>
                    <a:pt x="1796" y="1418"/>
                  </a:lnTo>
                  <a:cubicBezTo>
                    <a:pt x="1576" y="1418"/>
                    <a:pt x="1418" y="1260"/>
                    <a:pt x="1418" y="1040"/>
                  </a:cubicBezTo>
                  <a:cubicBezTo>
                    <a:pt x="1418" y="851"/>
                    <a:pt x="1576" y="693"/>
                    <a:pt x="1796" y="693"/>
                  </a:cubicBezTo>
                  <a:close/>
                  <a:moveTo>
                    <a:pt x="4569" y="2111"/>
                  </a:moveTo>
                  <a:cubicBezTo>
                    <a:pt x="4789" y="2111"/>
                    <a:pt x="4947" y="2268"/>
                    <a:pt x="4947" y="2457"/>
                  </a:cubicBezTo>
                  <a:cubicBezTo>
                    <a:pt x="4947" y="2678"/>
                    <a:pt x="4789" y="2835"/>
                    <a:pt x="4569" y="2835"/>
                  </a:cubicBezTo>
                  <a:lnTo>
                    <a:pt x="1796" y="2835"/>
                  </a:lnTo>
                  <a:cubicBezTo>
                    <a:pt x="1576" y="2835"/>
                    <a:pt x="1418" y="2678"/>
                    <a:pt x="1418" y="2457"/>
                  </a:cubicBezTo>
                  <a:cubicBezTo>
                    <a:pt x="1418" y="2268"/>
                    <a:pt x="1576" y="2111"/>
                    <a:pt x="1796" y="2111"/>
                  </a:cubicBezTo>
                  <a:close/>
                  <a:moveTo>
                    <a:pt x="0" y="0"/>
                  </a:moveTo>
                  <a:lnTo>
                    <a:pt x="0" y="1418"/>
                  </a:lnTo>
                  <a:lnTo>
                    <a:pt x="0" y="3875"/>
                  </a:lnTo>
                  <a:cubicBezTo>
                    <a:pt x="0" y="4096"/>
                    <a:pt x="158" y="4253"/>
                    <a:pt x="379" y="4253"/>
                  </a:cubicBezTo>
                  <a:lnTo>
                    <a:pt x="5986" y="4253"/>
                  </a:lnTo>
                  <a:cubicBezTo>
                    <a:pt x="6207" y="4253"/>
                    <a:pt x="6364" y="4096"/>
                    <a:pt x="6364" y="3875"/>
                  </a:cubicBezTo>
                  <a:lnTo>
                    <a:pt x="6364" y="1418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-46979150" y="3943225"/>
              <a:ext cx="48050" cy="47275"/>
            </a:xfrm>
            <a:custGeom>
              <a:avLst/>
              <a:gdLst/>
              <a:ahLst/>
              <a:cxnLst/>
              <a:rect l="l" t="t" r="r" b="b"/>
              <a:pathLst>
                <a:path w="1922" h="1891" extrusionOk="0">
                  <a:moveTo>
                    <a:pt x="0" y="0"/>
                  </a:moveTo>
                  <a:lnTo>
                    <a:pt x="0" y="1891"/>
                  </a:lnTo>
                  <a:lnTo>
                    <a:pt x="1922" y="1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-47154000" y="4026700"/>
              <a:ext cx="299300" cy="141025"/>
            </a:xfrm>
            <a:custGeom>
              <a:avLst/>
              <a:gdLst/>
              <a:ahLst/>
              <a:cxnLst/>
              <a:rect l="l" t="t" r="r" b="b"/>
              <a:pathLst>
                <a:path w="11972" h="5641" extrusionOk="0">
                  <a:moveTo>
                    <a:pt x="3151" y="2080"/>
                  </a:moveTo>
                  <a:cubicBezTo>
                    <a:pt x="3340" y="2080"/>
                    <a:pt x="3497" y="2238"/>
                    <a:pt x="3497" y="2458"/>
                  </a:cubicBezTo>
                  <a:cubicBezTo>
                    <a:pt x="3497" y="2647"/>
                    <a:pt x="3340" y="2805"/>
                    <a:pt x="3151" y="2805"/>
                  </a:cubicBezTo>
                  <a:cubicBezTo>
                    <a:pt x="2930" y="2805"/>
                    <a:pt x="2804" y="2647"/>
                    <a:pt x="2804" y="2458"/>
                  </a:cubicBezTo>
                  <a:cubicBezTo>
                    <a:pt x="2804" y="2238"/>
                    <a:pt x="2930" y="2080"/>
                    <a:pt x="3151" y="2080"/>
                  </a:cubicBezTo>
                  <a:close/>
                  <a:moveTo>
                    <a:pt x="4568" y="2080"/>
                  </a:moveTo>
                  <a:cubicBezTo>
                    <a:pt x="4757" y="2080"/>
                    <a:pt x="4915" y="2238"/>
                    <a:pt x="4915" y="2458"/>
                  </a:cubicBezTo>
                  <a:cubicBezTo>
                    <a:pt x="4915" y="2647"/>
                    <a:pt x="4757" y="2805"/>
                    <a:pt x="4568" y="2805"/>
                  </a:cubicBezTo>
                  <a:cubicBezTo>
                    <a:pt x="4348" y="2805"/>
                    <a:pt x="4190" y="2647"/>
                    <a:pt x="4190" y="2458"/>
                  </a:cubicBezTo>
                  <a:cubicBezTo>
                    <a:pt x="4190" y="2238"/>
                    <a:pt x="4348" y="2080"/>
                    <a:pt x="4568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8"/>
                    <a:pt x="6994" y="2458"/>
                  </a:cubicBezTo>
                  <a:cubicBezTo>
                    <a:pt x="6994" y="2647"/>
                    <a:pt x="6837" y="2805"/>
                    <a:pt x="6648" y="2805"/>
                  </a:cubicBezTo>
                  <a:lnTo>
                    <a:pt x="5923" y="2805"/>
                  </a:lnTo>
                  <a:cubicBezTo>
                    <a:pt x="5734" y="2805"/>
                    <a:pt x="5576" y="2647"/>
                    <a:pt x="5576" y="2458"/>
                  </a:cubicBezTo>
                  <a:cubicBezTo>
                    <a:pt x="5576" y="2238"/>
                    <a:pt x="5734" y="2080"/>
                    <a:pt x="5923" y="2080"/>
                  </a:cubicBezTo>
                  <a:close/>
                  <a:moveTo>
                    <a:pt x="8790" y="2080"/>
                  </a:moveTo>
                  <a:cubicBezTo>
                    <a:pt x="8979" y="2080"/>
                    <a:pt x="9136" y="2238"/>
                    <a:pt x="9136" y="2458"/>
                  </a:cubicBezTo>
                  <a:cubicBezTo>
                    <a:pt x="9136" y="2647"/>
                    <a:pt x="8979" y="2805"/>
                    <a:pt x="8790" y="2805"/>
                  </a:cubicBezTo>
                  <a:lnTo>
                    <a:pt x="8065" y="2805"/>
                  </a:lnTo>
                  <a:cubicBezTo>
                    <a:pt x="7876" y="2805"/>
                    <a:pt x="7719" y="2647"/>
                    <a:pt x="7719" y="2458"/>
                  </a:cubicBezTo>
                  <a:cubicBezTo>
                    <a:pt x="7719" y="2238"/>
                    <a:pt x="7876" y="2080"/>
                    <a:pt x="8065" y="2080"/>
                  </a:cubicBezTo>
                  <a:close/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4569"/>
                  </a:lnTo>
                  <a:cubicBezTo>
                    <a:pt x="0" y="5168"/>
                    <a:pt x="473" y="5640"/>
                    <a:pt x="1071" y="5640"/>
                  </a:cubicBezTo>
                  <a:lnTo>
                    <a:pt x="2111" y="5640"/>
                  </a:lnTo>
                  <a:lnTo>
                    <a:pt x="2111" y="4223"/>
                  </a:lnTo>
                  <a:lnTo>
                    <a:pt x="1764" y="4223"/>
                  </a:lnTo>
                  <a:cubicBezTo>
                    <a:pt x="1575" y="4223"/>
                    <a:pt x="1418" y="4065"/>
                    <a:pt x="1418" y="3876"/>
                  </a:cubicBezTo>
                  <a:cubicBezTo>
                    <a:pt x="1418" y="3655"/>
                    <a:pt x="1575" y="3498"/>
                    <a:pt x="1764" y="3498"/>
                  </a:cubicBezTo>
                  <a:lnTo>
                    <a:pt x="10208" y="3498"/>
                  </a:lnTo>
                  <a:cubicBezTo>
                    <a:pt x="10397" y="3498"/>
                    <a:pt x="10554" y="3655"/>
                    <a:pt x="10554" y="3876"/>
                  </a:cubicBezTo>
                  <a:cubicBezTo>
                    <a:pt x="10554" y="4065"/>
                    <a:pt x="10397" y="4223"/>
                    <a:pt x="10208" y="4223"/>
                  </a:cubicBezTo>
                  <a:lnTo>
                    <a:pt x="9830" y="4223"/>
                  </a:lnTo>
                  <a:lnTo>
                    <a:pt x="9830" y="5640"/>
                  </a:lnTo>
                  <a:lnTo>
                    <a:pt x="10901" y="5640"/>
                  </a:lnTo>
                  <a:cubicBezTo>
                    <a:pt x="11499" y="5640"/>
                    <a:pt x="11972" y="5168"/>
                    <a:pt x="11972" y="4569"/>
                  </a:cubicBezTo>
                  <a:lnTo>
                    <a:pt x="11972" y="1072"/>
                  </a:lnTo>
                  <a:cubicBezTo>
                    <a:pt x="11972" y="473"/>
                    <a:pt x="11499" y="1"/>
                    <a:pt x="10901" y="1"/>
                  </a:cubicBezTo>
                  <a:lnTo>
                    <a:pt x="9830" y="1"/>
                  </a:lnTo>
                  <a:lnTo>
                    <a:pt x="9830" y="1072"/>
                  </a:lnTo>
                  <a:cubicBezTo>
                    <a:pt x="9830" y="1261"/>
                    <a:pt x="9672" y="1419"/>
                    <a:pt x="9483" y="1419"/>
                  </a:cubicBezTo>
                  <a:lnTo>
                    <a:pt x="2489" y="1419"/>
                  </a:lnTo>
                  <a:cubicBezTo>
                    <a:pt x="2268" y="1419"/>
                    <a:pt x="2111" y="1261"/>
                    <a:pt x="2111" y="1072"/>
                  </a:cubicBez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-47083125" y="3939275"/>
              <a:ext cx="158325" cy="106350"/>
            </a:xfrm>
            <a:custGeom>
              <a:avLst/>
              <a:gdLst/>
              <a:ahLst/>
              <a:cxnLst/>
              <a:rect l="l" t="t" r="r" b="b"/>
              <a:pathLst>
                <a:path w="6333" h="425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6333" y="4254"/>
                  </a:lnTo>
                  <a:lnTo>
                    <a:pt x="6333" y="3498"/>
                  </a:lnTo>
                  <a:lnTo>
                    <a:pt x="6301" y="3498"/>
                  </a:lnTo>
                  <a:lnTo>
                    <a:pt x="6301" y="2805"/>
                  </a:lnTo>
                  <a:lnTo>
                    <a:pt x="3844" y="2805"/>
                  </a:lnTo>
                  <a:cubicBezTo>
                    <a:pt x="3655" y="2805"/>
                    <a:pt x="3498" y="2647"/>
                    <a:pt x="3498" y="2427"/>
                  </a:cubicBezTo>
                  <a:lnTo>
                    <a:pt x="34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"/>
          <p:cNvSpPr txBox="1">
            <a:spLocks noGrp="1"/>
          </p:cNvSpPr>
          <p:nvPr>
            <p:ph type="ctrTitle"/>
          </p:nvPr>
        </p:nvSpPr>
        <p:spPr>
          <a:xfrm flipH="1">
            <a:off x="2771800" y="1167475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Производство как процесс</a:t>
            </a:r>
            <a:endParaRPr dirty="0"/>
          </a:p>
        </p:txBody>
      </p:sp>
      <p:sp>
        <p:nvSpPr>
          <p:cNvPr id="313" name="Google Shape;313;p39"/>
          <p:cNvSpPr txBox="1">
            <a:spLocks noGrp="1"/>
          </p:cNvSpPr>
          <p:nvPr>
            <p:ph type="title" idx="2"/>
          </p:nvPr>
        </p:nvSpPr>
        <p:spPr>
          <a:xfrm flipH="1">
            <a:off x="4860032" y="7715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</a:t>
            </a:r>
            <a:endParaRPr dirty="0"/>
          </a:p>
        </p:txBody>
      </p:sp>
      <p:cxnSp>
        <p:nvCxnSpPr>
          <p:cNvPr id="314" name="Google Shape;314;p39"/>
          <p:cNvCxnSpPr/>
          <p:nvPr/>
        </p:nvCxnSpPr>
        <p:spPr>
          <a:xfrm>
            <a:off x="7626825" y="2744700"/>
            <a:ext cx="1560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1"/>
          <p:cNvSpPr/>
          <p:nvPr/>
        </p:nvSpPr>
        <p:spPr>
          <a:xfrm rot="-5400000" flipH="1">
            <a:off x="5575200" y="1536905"/>
            <a:ext cx="1457015" cy="26289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3" name="Google Shape;373;p41"/>
          <p:cNvCxnSpPr/>
          <p:nvPr/>
        </p:nvCxnSpPr>
        <p:spPr>
          <a:xfrm rot="10800000">
            <a:off x="6682358" y="2949500"/>
            <a:ext cx="258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41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0" dirty="0">
                <a:solidFill>
                  <a:schemeClr val="tx1"/>
                </a:solidFill>
                <a:latin typeface="Roboto Condensed Light"/>
                <a:sym typeface="Roboto Condensed Light"/>
              </a:rPr>
              <a:t>Процесс </a:t>
            </a:r>
            <a:br>
              <a:rPr lang="ru-RU" sz="2200" b="0" dirty="0">
                <a:solidFill>
                  <a:schemeClr val="tx1"/>
                </a:solidFill>
                <a:latin typeface="Roboto Condensed Light"/>
                <a:sym typeface="Roboto Condensed Light"/>
              </a:rPr>
            </a:br>
            <a:r>
              <a:rPr lang="ru-RU" sz="2200" b="0" dirty="0">
                <a:solidFill>
                  <a:schemeClr val="tx1"/>
                </a:solidFill>
                <a:latin typeface="Roboto Condensed Light"/>
                <a:sym typeface="Roboto Condensed Light"/>
              </a:rPr>
              <a:t>(от лат. </a:t>
            </a:r>
            <a:r>
              <a:rPr lang="ru-RU" sz="2200" b="0" dirty="0" err="1">
                <a:solidFill>
                  <a:schemeClr val="tx1"/>
                </a:solidFill>
                <a:latin typeface="Roboto Condensed Light"/>
                <a:sym typeface="Roboto Condensed Light"/>
              </a:rPr>
              <a:t>processus</a:t>
            </a:r>
            <a:r>
              <a:rPr lang="ru-RU" sz="2200" b="0" dirty="0">
                <a:solidFill>
                  <a:schemeClr val="tx1"/>
                </a:solidFill>
                <a:latin typeface="Roboto Condensed Light"/>
                <a:sym typeface="Roboto Condensed Light"/>
              </a:rPr>
              <a:t> – продвижение)</a:t>
            </a:r>
            <a:endParaRPr sz="2200" b="0" dirty="0">
              <a:solidFill>
                <a:schemeClr val="tx1"/>
              </a:solidFill>
              <a:latin typeface="Roboto Condensed Light"/>
              <a:sym typeface="Roboto Condensed Light"/>
            </a:endParaRPr>
          </a:p>
        </p:txBody>
      </p:sp>
      <p:sp>
        <p:nvSpPr>
          <p:cNvPr id="375" name="Google Shape;375;p41"/>
          <p:cNvSpPr/>
          <p:nvPr/>
        </p:nvSpPr>
        <p:spPr>
          <a:xfrm rot="5400000">
            <a:off x="2117702" y="906391"/>
            <a:ext cx="1275781" cy="26310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6" name="Google Shape;376;p41"/>
          <p:cNvCxnSpPr/>
          <p:nvPr/>
        </p:nvCxnSpPr>
        <p:spPr>
          <a:xfrm rot="10800000">
            <a:off x="-21400" y="2148175"/>
            <a:ext cx="244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8" name="Google Shape;378;p41"/>
          <p:cNvSpPr txBox="1">
            <a:spLocks noGrp="1"/>
          </p:cNvSpPr>
          <p:nvPr>
            <p:ph type="subTitle" idx="1"/>
          </p:nvPr>
        </p:nvSpPr>
        <p:spPr>
          <a:xfrm>
            <a:off x="1741950" y="165002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последовательная смена явлений, состояний в развитии чего-либо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80" name="Google Shape;380;p41"/>
          <p:cNvSpPr txBox="1">
            <a:spLocks noGrp="1"/>
          </p:cNvSpPr>
          <p:nvPr>
            <p:ph type="subTitle" idx="4"/>
          </p:nvPr>
        </p:nvSpPr>
        <p:spPr>
          <a:xfrm>
            <a:off x="5209108" y="214817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/>
            <a:r>
              <a:rPr lang="ru-RU" dirty="0">
                <a:solidFill>
                  <a:schemeClr val="lt1"/>
                </a:solidFill>
              </a:rPr>
              <a:t>совокупность последовательных действий для достижения какого-либо результата (например, трудовой процесс)</a:t>
            </a: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2"/>
          <p:cNvSpPr txBox="1">
            <a:spLocks noGrp="1"/>
          </p:cNvSpPr>
          <p:nvPr>
            <p:ph type="subTitle" idx="1"/>
          </p:nvPr>
        </p:nvSpPr>
        <p:spPr>
          <a:xfrm>
            <a:off x="1043608" y="1494500"/>
            <a:ext cx="5928874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>
                <a:latin typeface="Exo 2"/>
                <a:sym typeface="Exo 2"/>
              </a:rPr>
              <a:t>Производство </a:t>
            </a:r>
            <a:r>
              <a:rPr lang="ru-RU" sz="2200" dirty="0">
                <a:latin typeface="Exo 2"/>
                <a:sym typeface="Exo 2"/>
              </a:rPr>
              <a:t>– это </a:t>
            </a:r>
            <a:r>
              <a:rPr lang="ru-RU" sz="2200" b="1" dirty="0">
                <a:latin typeface="Exo 2"/>
                <a:sym typeface="Exo 2"/>
              </a:rPr>
              <a:t>не только система </a:t>
            </a:r>
            <a:r>
              <a:rPr lang="ru-RU" sz="2200" dirty="0">
                <a:latin typeface="Exo 2"/>
                <a:sym typeface="Exo 2"/>
              </a:rPr>
              <a:t>взаимосвязанных элементов, </a:t>
            </a:r>
            <a:r>
              <a:rPr lang="ru-RU" sz="2200" b="1" dirty="0">
                <a:latin typeface="Exo 2"/>
                <a:sym typeface="Exo 2"/>
              </a:rPr>
              <a:t>а, прежде всего, процесс</a:t>
            </a:r>
            <a:r>
              <a:rPr lang="ru-RU" sz="2200" dirty="0">
                <a:latin typeface="Exo 2"/>
                <a:sym typeface="Exo 2"/>
              </a:rPr>
              <a:t> превращения предмета труда (сырья, материалов, полуфабрикатов) в продукт производства.</a:t>
            </a:r>
          </a:p>
        </p:txBody>
      </p:sp>
      <p:cxnSp>
        <p:nvCxnSpPr>
          <p:cNvPr id="185" name="Google Shape;185;p32"/>
          <p:cNvCxnSpPr>
            <a:cxnSpLocks/>
          </p:cNvCxnSpPr>
          <p:nvPr/>
        </p:nvCxnSpPr>
        <p:spPr>
          <a:xfrm>
            <a:off x="6300192" y="1494500"/>
            <a:ext cx="2843808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32"/>
          <p:cNvCxnSpPr/>
          <p:nvPr/>
        </p:nvCxnSpPr>
        <p:spPr>
          <a:xfrm>
            <a:off x="-2400" y="3795886"/>
            <a:ext cx="457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xmlns="" val="1282502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8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Производственный процесс</a:t>
            </a:r>
            <a:endParaRPr dirty="0"/>
          </a:p>
        </p:txBody>
      </p:sp>
      <p:sp>
        <p:nvSpPr>
          <p:cNvPr id="269" name="Google Shape;269;p38"/>
          <p:cNvSpPr txBox="1">
            <a:spLocks noGrp="1"/>
          </p:cNvSpPr>
          <p:nvPr>
            <p:ph type="ctrTitle" idx="2"/>
          </p:nvPr>
        </p:nvSpPr>
        <p:spPr>
          <a:xfrm>
            <a:off x="5616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Трудовой процесс</a:t>
            </a:r>
            <a:endParaRPr dirty="0"/>
          </a:p>
        </p:txBody>
      </p:sp>
      <p:sp>
        <p:nvSpPr>
          <p:cNvPr id="270" name="Google Shape;270;p38"/>
          <p:cNvSpPr txBox="1">
            <a:spLocks noGrp="1"/>
          </p:cNvSpPr>
          <p:nvPr>
            <p:ph type="subTitle" idx="1"/>
          </p:nvPr>
        </p:nvSpPr>
        <p:spPr>
          <a:xfrm>
            <a:off x="872450" y="3090475"/>
            <a:ext cx="20520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это совокупность согласованных трудовых действий одного или многих работников, направленных на достижение поставленной цели. Трудовые действия могут быть как физические, так и умственные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1" name="Google Shape;271;p38"/>
          <p:cNvSpPr txBox="1">
            <a:spLocks noGrp="1"/>
          </p:cNvSpPr>
          <p:nvPr>
            <p:ph type="ctrTitle" idx="3"/>
          </p:nvPr>
        </p:nvSpPr>
        <p:spPr>
          <a:xfrm>
            <a:off x="3198869" y="2017420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Производственный процесс</a:t>
            </a:r>
            <a:endParaRPr dirty="0"/>
          </a:p>
        </p:txBody>
      </p:sp>
      <p:sp>
        <p:nvSpPr>
          <p:cNvPr id="272" name="Google Shape;272;p38"/>
          <p:cNvSpPr txBox="1">
            <a:spLocks noGrp="1"/>
          </p:cNvSpPr>
          <p:nvPr>
            <p:ph type="subTitle" idx="4"/>
          </p:nvPr>
        </p:nvSpPr>
        <p:spPr>
          <a:xfrm>
            <a:off x="3477967" y="2446770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– это совокупность (единство) трудового и технологического процессов</a:t>
            </a:r>
            <a:endParaRPr dirty="0"/>
          </a:p>
        </p:txBody>
      </p:sp>
      <p:sp>
        <p:nvSpPr>
          <p:cNvPr id="273" name="Google Shape;273;p38"/>
          <p:cNvSpPr txBox="1">
            <a:spLocks noGrp="1"/>
          </p:cNvSpPr>
          <p:nvPr>
            <p:ph type="ctrTitle" idx="5"/>
          </p:nvPr>
        </p:nvSpPr>
        <p:spPr>
          <a:xfrm>
            <a:off x="59088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Технологический процесс</a:t>
            </a:r>
            <a:endParaRPr dirty="0"/>
          </a:p>
        </p:txBody>
      </p:sp>
      <p:sp>
        <p:nvSpPr>
          <p:cNvPr id="274" name="Google Shape;274;p38"/>
          <p:cNvSpPr txBox="1">
            <a:spLocks noGrp="1"/>
          </p:cNvSpPr>
          <p:nvPr>
            <p:ph type="subTitle" idx="6"/>
          </p:nvPr>
        </p:nvSpPr>
        <p:spPr>
          <a:xfrm>
            <a:off x="6136499" y="3090475"/>
            <a:ext cx="2482217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это изменения, которые претерпевает предмет труда под воздействием живого труда или с помощью машин и аппаратов. В технологический процесс нередко входят и естественные процессы, которые происходят в предмете труда под воздействием природных сил и явлений.</a:t>
            </a:r>
            <a:endParaRPr dirty="0"/>
          </a:p>
        </p:txBody>
      </p:sp>
      <p:cxnSp>
        <p:nvCxnSpPr>
          <p:cNvPr id="275" name="Google Shape;275;p38"/>
          <p:cNvCxnSpPr/>
          <p:nvPr/>
        </p:nvCxnSpPr>
        <p:spPr>
          <a:xfrm>
            <a:off x="32352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6" name="Google Shape;276;p38"/>
          <p:cNvCxnSpPr/>
          <p:nvPr/>
        </p:nvCxnSpPr>
        <p:spPr>
          <a:xfrm>
            <a:off x="59088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7" name="Google Shape;277;p38"/>
          <p:cNvSpPr/>
          <p:nvPr/>
        </p:nvSpPr>
        <p:spPr>
          <a:xfrm>
            <a:off x="1576050" y="185365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8"/>
          <p:cNvSpPr/>
          <p:nvPr/>
        </p:nvSpPr>
        <p:spPr>
          <a:xfrm>
            <a:off x="4249650" y="3516549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8"/>
          <p:cNvSpPr/>
          <p:nvPr/>
        </p:nvSpPr>
        <p:spPr>
          <a:xfrm>
            <a:off x="6923250" y="185516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0" name="Google Shape;280;p38"/>
          <p:cNvGrpSpPr/>
          <p:nvPr/>
        </p:nvGrpSpPr>
        <p:grpSpPr>
          <a:xfrm>
            <a:off x="1733606" y="2012194"/>
            <a:ext cx="329595" cy="327598"/>
            <a:chOff x="-6689825" y="3992050"/>
            <a:chExt cx="293025" cy="291250"/>
          </a:xfrm>
        </p:grpSpPr>
        <p:sp>
          <p:nvSpPr>
            <p:cNvPr id="281" name="Google Shape;281;p38"/>
            <p:cNvSpPr/>
            <p:nvPr/>
          </p:nvSpPr>
          <p:spPr>
            <a:xfrm>
              <a:off x="-6547275" y="3992050"/>
              <a:ext cx="30750" cy="65400"/>
            </a:xfrm>
            <a:custGeom>
              <a:avLst/>
              <a:gdLst/>
              <a:ahLst/>
              <a:cxnLst/>
              <a:rect l="l" t="t" r="r" b="b"/>
              <a:pathLst>
                <a:path w="1230" h="2616" extrusionOk="0">
                  <a:moveTo>
                    <a:pt x="1229" y="1"/>
                  </a:moveTo>
                  <a:cubicBezTo>
                    <a:pt x="757" y="379"/>
                    <a:pt x="284" y="1355"/>
                    <a:pt x="1" y="2616"/>
                  </a:cubicBezTo>
                  <a:lnTo>
                    <a:pt x="1229" y="2616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8"/>
            <p:cNvSpPr/>
            <p:nvPr/>
          </p:nvSpPr>
          <p:spPr>
            <a:xfrm>
              <a:off x="-6547275" y="4143275"/>
              <a:ext cx="30750" cy="64600"/>
            </a:xfrm>
            <a:custGeom>
              <a:avLst/>
              <a:gdLst/>
              <a:ahLst/>
              <a:cxnLst/>
              <a:rect l="l" t="t" r="r" b="b"/>
              <a:pathLst>
                <a:path w="1230" h="2584" extrusionOk="0">
                  <a:moveTo>
                    <a:pt x="1" y="1"/>
                  </a:moveTo>
                  <a:cubicBezTo>
                    <a:pt x="284" y="1261"/>
                    <a:pt x="757" y="2237"/>
                    <a:pt x="1229" y="2584"/>
                  </a:cubicBez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8"/>
            <p:cNvSpPr/>
            <p:nvPr/>
          </p:nvSpPr>
          <p:spPr>
            <a:xfrm>
              <a:off x="-6551200" y="4073975"/>
              <a:ext cx="34675" cy="51200"/>
            </a:xfrm>
            <a:custGeom>
              <a:avLst/>
              <a:gdLst/>
              <a:ahLst/>
              <a:cxnLst/>
              <a:rect l="l" t="t" r="r" b="b"/>
              <a:pathLst>
                <a:path w="1387" h="2048" extrusionOk="0">
                  <a:moveTo>
                    <a:pt x="63" y="0"/>
                  </a:moveTo>
                  <a:cubicBezTo>
                    <a:pt x="0" y="725"/>
                    <a:pt x="0" y="1355"/>
                    <a:pt x="63" y="2048"/>
                  </a:cubicBezTo>
                  <a:lnTo>
                    <a:pt x="1386" y="2048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8"/>
            <p:cNvSpPr/>
            <p:nvPr/>
          </p:nvSpPr>
          <p:spPr>
            <a:xfrm>
              <a:off x="-6475600" y="3994425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1" y="0"/>
                  </a:moveTo>
                  <a:cubicBezTo>
                    <a:pt x="442" y="630"/>
                    <a:pt x="757" y="1512"/>
                    <a:pt x="946" y="2521"/>
                  </a:cubicBezTo>
                  <a:lnTo>
                    <a:pt x="2805" y="2521"/>
                  </a:lnTo>
                  <a:cubicBezTo>
                    <a:pt x="2301" y="1292"/>
                    <a:pt x="1261" y="3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8"/>
            <p:cNvSpPr/>
            <p:nvPr/>
          </p:nvSpPr>
          <p:spPr>
            <a:xfrm>
              <a:off x="-6449600" y="4073975"/>
              <a:ext cx="52800" cy="51200"/>
            </a:xfrm>
            <a:custGeom>
              <a:avLst/>
              <a:gdLst/>
              <a:ahLst/>
              <a:cxnLst/>
              <a:rect l="l" t="t" r="r" b="b"/>
              <a:pathLst>
                <a:path w="2112" h="2048" extrusionOk="0">
                  <a:moveTo>
                    <a:pt x="0" y="0"/>
                  </a:moveTo>
                  <a:cubicBezTo>
                    <a:pt x="63" y="725"/>
                    <a:pt x="63" y="1355"/>
                    <a:pt x="0" y="2048"/>
                  </a:cubicBezTo>
                  <a:lnTo>
                    <a:pt x="1954" y="2048"/>
                  </a:lnTo>
                  <a:cubicBezTo>
                    <a:pt x="2048" y="1733"/>
                    <a:pt x="2080" y="1386"/>
                    <a:pt x="2080" y="1040"/>
                  </a:cubicBezTo>
                  <a:cubicBezTo>
                    <a:pt x="2111" y="662"/>
                    <a:pt x="2048" y="347"/>
                    <a:pt x="1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8"/>
            <p:cNvSpPr/>
            <p:nvPr/>
          </p:nvSpPr>
          <p:spPr>
            <a:xfrm>
              <a:off x="-6500000" y="3992050"/>
              <a:ext cx="30725" cy="65400"/>
            </a:xfrm>
            <a:custGeom>
              <a:avLst/>
              <a:gdLst/>
              <a:ahLst/>
              <a:cxnLst/>
              <a:rect l="l" t="t" r="r" b="b"/>
              <a:pathLst>
                <a:path w="1229" h="2616" extrusionOk="0">
                  <a:moveTo>
                    <a:pt x="0" y="1"/>
                  </a:moveTo>
                  <a:lnTo>
                    <a:pt x="0" y="2616"/>
                  </a:lnTo>
                  <a:lnTo>
                    <a:pt x="1229" y="2616"/>
                  </a:lnTo>
                  <a:cubicBezTo>
                    <a:pt x="977" y="1355"/>
                    <a:pt x="473" y="37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8"/>
            <p:cNvSpPr/>
            <p:nvPr/>
          </p:nvSpPr>
          <p:spPr>
            <a:xfrm>
              <a:off x="-6500000" y="4143275"/>
              <a:ext cx="30725" cy="64600"/>
            </a:xfrm>
            <a:custGeom>
              <a:avLst/>
              <a:gdLst/>
              <a:ahLst/>
              <a:cxnLst/>
              <a:rect l="l" t="t" r="r" b="b"/>
              <a:pathLst>
                <a:path w="1229" h="2584" extrusionOk="0">
                  <a:moveTo>
                    <a:pt x="0" y="1"/>
                  </a:moveTo>
                  <a:lnTo>
                    <a:pt x="0" y="2584"/>
                  </a:lnTo>
                  <a:cubicBezTo>
                    <a:pt x="473" y="2237"/>
                    <a:pt x="945" y="1261"/>
                    <a:pt x="1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8"/>
            <p:cNvSpPr/>
            <p:nvPr/>
          </p:nvSpPr>
          <p:spPr>
            <a:xfrm>
              <a:off x="-6689825" y="4141700"/>
              <a:ext cx="149675" cy="141600"/>
            </a:xfrm>
            <a:custGeom>
              <a:avLst/>
              <a:gdLst/>
              <a:ahLst/>
              <a:cxnLst/>
              <a:rect l="l" t="t" r="r" b="b"/>
              <a:pathLst>
                <a:path w="5987" h="5664" extrusionOk="0">
                  <a:moveTo>
                    <a:pt x="3182" y="1"/>
                  </a:moveTo>
                  <a:cubicBezTo>
                    <a:pt x="3371" y="442"/>
                    <a:pt x="3623" y="851"/>
                    <a:pt x="3938" y="1198"/>
                  </a:cubicBezTo>
                  <a:lnTo>
                    <a:pt x="3088" y="2017"/>
                  </a:lnTo>
                  <a:cubicBezTo>
                    <a:pt x="2946" y="1946"/>
                    <a:pt x="2791" y="1911"/>
                    <a:pt x="2638" y="1911"/>
                  </a:cubicBezTo>
                  <a:cubicBezTo>
                    <a:pt x="2382" y="1911"/>
                    <a:pt x="2131" y="2009"/>
                    <a:pt x="1954" y="2206"/>
                  </a:cubicBezTo>
                  <a:lnTo>
                    <a:pt x="378" y="3907"/>
                  </a:lnTo>
                  <a:cubicBezTo>
                    <a:pt x="0" y="4317"/>
                    <a:pt x="0" y="4978"/>
                    <a:pt x="378" y="5356"/>
                  </a:cubicBezTo>
                  <a:cubicBezTo>
                    <a:pt x="583" y="5561"/>
                    <a:pt x="851" y="5664"/>
                    <a:pt x="1115" y="5664"/>
                  </a:cubicBezTo>
                  <a:cubicBezTo>
                    <a:pt x="1379" y="5664"/>
                    <a:pt x="1639" y="5561"/>
                    <a:pt x="1828" y="5356"/>
                  </a:cubicBezTo>
                  <a:lnTo>
                    <a:pt x="3403" y="3687"/>
                  </a:lnTo>
                  <a:cubicBezTo>
                    <a:pt x="3718" y="3372"/>
                    <a:pt x="3781" y="2899"/>
                    <a:pt x="3623" y="2521"/>
                  </a:cubicBezTo>
                  <a:lnTo>
                    <a:pt x="4443" y="1702"/>
                  </a:lnTo>
                  <a:cubicBezTo>
                    <a:pt x="4821" y="2111"/>
                    <a:pt x="5388" y="2426"/>
                    <a:pt x="5986" y="2584"/>
                  </a:cubicBezTo>
                  <a:cubicBezTo>
                    <a:pt x="5545" y="1954"/>
                    <a:pt x="5230" y="1040"/>
                    <a:pt x="5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8"/>
            <p:cNvSpPr/>
            <p:nvPr/>
          </p:nvSpPr>
          <p:spPr>
            <a:xfrm>
              <a:off x="-6475600" y="4141700"/>
              <a:ext cx="70125" cy="64600"/>
            </a:xfrm>
            <a:custGeom>
              <a:avLst/>
              <a:gdLst/>
              <a:ahLst/>
              <a:cxnLst/>
              <a:rect l="l" t="t" r="r" b="b"/>
              <a:pathLst>
                <a:path w="2805" h="2584" extrusionOk="0">
                  <a:moveTo>
                    <a:pt x="946" y="1"/>
                  </a:moveTo>
                  <a:cubicBezTo>
                    <a:pt x="757" y="1040"/>
                    <a:pt x="442" y="1954"/>
                    <a:pt x="1" y="2584"/>
                  </a:cubicBezTo>
                  <a:cubicBezTo>
                    <a:pt x="1261" y="2174"/>
                    <a:pt x="2301" y="1229"/>
                    <a:pt x="28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8"/>
            <p:cNvSpPr/>
            <p:nvPr/>
          </p:nvSpPr>
          <p:spPr>
            <a:xfrm>
              <a:off x="-6618950" y="407397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95" y="0"/>
                  </a:moveTo>
                  <a:cubicBezTo>
                    <a:pt x="32" y="315"/>
                    <a:pt x="1" y="662"/>
                    <a:pt x="1" y="1040"/>
                  </a:cubicBezTo>
                  <a:cubicBezTo>
                    <a:pt x="1" y="1386"/>
                    <a:pt x="32" y="1733"/>
                    <a:pt x="95" y="2048"/>
                  </a:cubicBezTo>
                  <a:lnTo>
                    <a:pt x="2080" y="2048"/>
                  </a:lnTo>
                  <a:cubicBezTo>
                    <a:pt x="1986" y="1355"/>
                    <a:pt x="1986" y="725"/>
                    <a:pt x="2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8"/>
            <p:cNvSpPr/>
            <p:nvPr/>
          </p:nvSpPr>
          <p:spPr>
            <a:xfrm>
              <a:off x="-6610275" y="3992850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2804" y="0"/>
                  </a:moveTo>
                  <a:lnTo>
                    <a:pt x="2804" y="0"/>
                  </a:lnTo>
                  <a:cubicBezTo>
                    <a:pt x="1544" y="410"/>
                    <a:pt x="504" y="1355"/>
                    <a:pt x="0" y="2521"/>
                  </a:cubicBezTo>
                  <a:lnTo>
                    <a:pt x="1859" y="2521"/>
                  </a:lnTo>
                  <a:cubicBezTo>
                    <a:pt x="2017" y="1575"/>
                    <a:pt x="2363" y="693"/>
                    <a:pt x="28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8"/>
            <p:cNvSpPr/>
            <p:nvPr/>
          </p:nvSpPr>
          <p:spPr>
            <a:xfrm>
              <a:off x="-6500000" y="4073975"/>
              <a:ext cx="35450" cy="51200"/>
            </a:xfrm>
            <a:custGeom>
              <a:avLst/>
              <a:gdLst/>
              <a:ahLst/>
              <a:cxnLst/>
              <a:rect l="l" t="t" r="r" b="b"/>
              <a:pathLst>
                <a:path w="1418" h="2048" extrusionOk="0">
                  <a:moveTo>
                    <a:pt x="0" y="0"/>
                  </a:moveTo>
                  <a:lnTo>
                    <a:pt x="0" y="2048"/>
                  </a:lnTo>
                  <a:lnTo>
                    <a:pt x="1292" y="2048"/>
                  </a:lnTo>
                  <a:cubicBezTo>
                    <a:pt x="1418" y="1355"/>
                    <a:pt x="1418" y="725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3" name="Google Shape;293;p38"/>
          <p:cNvGrpSpPr/>
          <p:nvPr/>
        </p:nvGrpSpPr>
        <p:grpSpPr>
          <a:xfrm>
            <a:off x="7080796" y="2013156"/>
            <a:ext cx="330494" cy="328723"/>
            <a:chOff x="-3031325" y="3597450"/>
            <a:chExt cx="293825" cy="292250"/>
          </a:xfrm>
        </p:grpSpPr>
        <p:sp>
          <p:nvSpPr>
            <p:cNvPr id="294" name="Google Shape;294;p38"/>
            <p:cNvSpPr/>
            <p:nvPr/>
          </p:nvSpPr>
          <p:spPr>
            <a:xfrm>
              <a:off x="-3029750" y="3597450"/>
              <a:ext cx="292250" cy="67775"/>
            </a:xfrm>
            <a:custGeom>
              <a:avLst/>
              <a:gdLst/>
              <a:ahLst/>
              <a:cxnLst/>
              <a:rect l="l" t="t" r="r" b="b"/>
              <a:pathLst>
                <a:path w="11690" h="2711" extrusionOk="0">
                  <a:moveTo>
                    <a:pt x="1702" y="1387"/>
                  </a:moveTo>
                  <a:cubicBezTo>
                    <a:pt x="1891" y="1387"/>
                    <a:pt x="2049" y="1545"/>
                    <a:pt x="2049" y="1734"/>
                  </a:cubicBezTo>
                  <a:cubicBezTo>
                    <a:pt x="2049" y="1923"/>
                    <a:pt x="1891" y="2080"/>
                    <a:pt x="1702" y="2080"/>
                  </a:cubicBezTo>
                  <a:cubicBezTo>
                    <a:pt x="1513" y="2080"/>
                    <a:pt x="1356" y="1923"/>
                    <a:pt x="1356" y="1734"/>
                  </a:cubicBezTo>
                  <a:cubicBezTo>
                    <a:pt x="1356" y="1545"/>
                    <a:pt x="1513" y="1387"/>
                    <a:pt x="1702" y="1387"/>
                  </a:cubicBezTo>
                  <a:close/>
                  <a:moveTo>
                    <a:pt x="3120" y="1387"/>
                  </a:moveTo>
                  <a:cubicBezTo>
                    <a:pt x="3309" y="1387"/>
                    <a:pt x="3466" y="1545"/>
                    <a:pt x="3466" y="1734"/>
                  </a:cubicBezTo>
                  <a:cubicBezTo>
                    <a:pt x="3466" y="1923"/>
                    <a:pt x="3309" y="2080"/>
                    <a:pt x="3120" y="2080"/>
                  </a:cubicBezTo>
                  <a:cubicBezTo>
                    <a:pt x="2931" y="2080"/>
                    <a:pt x="2773" y="1923"/>
                    <a:pt x="2773" y="1734"/>
                  </a:cubicBezTo>
                  <a:cubicBezTo>
                    <a:pt x="2773" y="1545"/>
                    <a:pt x="2931" y="1387"/>
                    <a:pt x="3120" y="1387"/>
                  </a:cubicBezTo>
                  <a:close/>
                  <a:moveTo>
                    <a:pt x="9985" y="1417"/>
                  </a:moveTo>
                  <a:cubicBezTo>
                    <a:pt x="10400" y="1417"/>
                    <a:pt x="10449" y="2080"/>
                    <a:pt x="9956" y="2080"/>
                  </a:cubicBezTo>
                  <a:lnTo>
                    <a:pt x="5861" y="2080"/>
                  </a:lnTo>
                  <a:cubicBezTo>
                    <a:pt x="5451" y="2080"/>
                    <a:pt x="5388" y="1418"/>
                    <a:pt x="5861" y="1418"/>
                  </a:cubicBezTo>
                  <a:lnTo>
                    <a:pt x="9956" y="1418"/>
                  </a:lnTo>
                  <a:cubicBezTo>
                    <a:pt x="9966" y="1418"/>
                    <a:pt x="9976" y="1417"/>
                    <a:pt x="9985" y="1417"/>
                  </a:cubicBezTo>
                  <a:close/>
                  <a:moveTo>
                    <a:pt x="1041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710"/>
                  </a:lnTo>
                  <a:lnTo>
                    <a:pt x="11689" y="2710"/>
                  </a:lnTo>
                  <a:lnTo>
                    <a:pt x="11689" y="1040"/>
                  </a:lnTo>
                  <a:cubicBezTo>
                    <a:pt x="11658" y="473"/>
                    <a:pt x="11248" y="1"/>
                    <a:pt x="10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8"/>
            <p:cNvSpPr/>
            <p:nvPr/>
          </p:nvSpPr>
          <p:spPr>
            <a:xfrm>
              <a:off x="-3031325" y="3687250"/>
              <a:ext cx="292250" cy="153600"/>
            </a:xfrm>
            <a:custGeom>
              <a:avLst/>
              <a:gdLst/>
              <a:ahLst/>
              <a:cxnLst/>
              <a:rect l="l" t="t" r="r" b="b"/>
              <a:pathLst>
                <a:path w="11690" h="6144" extrusionOk="0">
                  <a:moveTo>
                    <a:pt x="1" y="0"/>
                  </a:moveTo>
                  <a:lnTo>
                    <a:pt x="1" y="5104"/>
                  </a:lnTo>
                  <a:lnTo>
                    <a:pt x="64" y="5104"/>
                  </a:lnTo>
                  <a:cubicBezTo>
                    <a:pt x="64" y="5671"/>
                    <a:pt x="536" y="6144"/>
                    <a:pt x="1104" y="6144"/>
                  </a:cubicBezTo>
                  <a:lnTo>
                    <a:pt x="4475" y="6144"/>
                  </a:lnTo>
                  <a:cubicBezTo>
                    <a:pt x="4317" y="5671"/>
                    <a:pt x="4223" y="5199"/>
                    <a:pt x="4223" y="4695"/>
                  </a:cubicBezTo>
                  <a:lnTo>
                    <a:pt x="4223" y="2395"/>
                  </a:lnTo>
                  <a:cubicBezTo>
                    <a:pt x="4223" y="1790"/>
                    <a:pt x="4686" y="1366"/>
                    <a:pt x="5227" y="1366"/>
                  </a:cubicBezTo>
                  <a:cubicBezTo>
                    <a:pt x="5362" y="1366"/>
                    <a:pt x="5502" y="1393"/>
                    <a:pt x="5640" y="1450"/>
                  </a:cubicBezTo>
                  <a:cubicBezTo>
                    <a:pt x="5735" y="1481"/>
                    <a:pt x="5861" y="1544"/>
                    <a:pt x="5987" y="1544"/>
                  </a:cubicBezTo>
                  <a:cubicBezTo>
                    <a:pt x="6144" y="1544"/>
                    <a:pt x="6365" y="1450"/>
                    <a:pt x="6900" y="977"/>
                  </a:cubicBezTo>
                  <a:cubicBezTo>
                    <a:pt x="7090" y="788"/>
                    <a:pt x="7349" y="693"/>
                    <a:pt x="7613" y="693"/>
                  </a:cubicBezTo>
                  <a:cubicBezTo>
                    <a:pt x="7877" y="693"/>
                    <a:pt x="8145" y="788"/>
                    <a:pt x="8350" y="977"/>
                  </a:cubicBezTo>
                  <a:cubicBezTo>
                    <a:pt x="8822" y="1450"/>
                    <a:pt x="9106" y="1544"/>
                    <a:pt x="9263" y="1544"/>
                  </a:cubicBezTo>
                  <a:cubicBezTo>
                    <a:pt x="9358" y="1544"/>
                    <a:pt x="9484" y="1481"/>
                    <a:pt x="9610" y="1450"/>
                  </a:cubicBezTo>
                  <a:cubicBezTo>
                    <a:pt x="9742" y="1393"/>
                    <a:pt x="9878" y="1366"/>
                    <a:pt x="10011" y="1366"/>
                  </a:cubicBezTo>
                  <a:cubicBezTo>
                    <a:pt x="10544" y="1366"/>
                    <a:pt x="11028" y="1790"/>
                    <a:pt x="11028" y="2395"/>
                  </a:cubicBezTo>
                  <a:lnTo>
                    <a:pt x="11028" y="4695"/>
                  </a:lnTo>
                  <a:cubicBezTo>
                    <a:pt x="11028" y="5199"/>
                    <a:pt x="10933" y="5671"/>
                    <a:pt x="10744" y="6144"/>
                  </a:cubicBezTo>
                  <a:cubicBezTo>
                    <a:pt x="11248" y="6112"/>
                    <a:pt x="11689" y="5671"/>
                    <a:pt x="11689" y="5104"/>
                  </a:cubicBezTo>
                  <a:lnTo>
                    <a:pt x="116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8"/>
            <p:cNvSpPr/>
            <p:nvPr/>
          </p:nvSpPr>
          <p:spPr>
            <a:xfrm>
              <a:off x="-2908450" y="3724275"/>
              <a:ext cx="59900" cy="164625"/>
            </a:xfrm>
            <a:custGeom>
              <a:avLst/>
              <a:gdLst/>
              <a:ahLst/>
              <a:cxnLst/>
              <a:rect l="l" t="t" r="r" b="b"/>
              <a:pathLst>
                <a:path w="2396" h="6585" extrusionOk="0">
                  <a:moveTo>
                    <a:pt x="2395" y="0"/>
                  </a:moveTo>
                  <a:cubicBezTo>
                    <a:pt x="1904" y="491"/>
                    <a:pt x="1500" y="721"/>
                    <a:pt x="1085" y="721"/>
                  </a:cubicBezTo>
                  <a:cubicBezTo>
                    <a:pt x="887" y="721"/>
                    <a:pt x="687" y="669"/>
                    <a:pt x="473" y="567"/>
                  </a:cubicBezTo>
                  <a:cubicBezTo>
                    <a:pt x="423" y="548"/>
                    <a:pt x="374" y="539"/>
                    <a:pt x="327" y="539"/>
                  </a:cubicBezTo>
                  <a:cubicBezTo>
                    <a:pt x="142" y="539"/>
                    <a:pt x="1" y="681"/>
                    <a:pt x="1" y="882"/>
                  </a:cubicBezTo>
                  <a:lnTo>
                    <a:pt x="1" y="3214"/>
                  </a:lnTo>
                  <a:cubicBezTo>
                    <a:pt x="1" y="3718"/>
                    <a:pt x="127" y="4222"/>
                    <a:pt x="316" y="4663"/>
                  </a:cubicBezTo>
                  <a:cubicBezTo>
                    <a:pt x="725" y="5513"/>
                    <a:pt x="1387" y="6238"/>
                    <a:pt x="2395" y="6585"/>
                  </a:cubicBezTo>
                  <a:lnTo>
                    <a:pt x="23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8"/>
            <p:cNvSpPr/>
            <p:nvPr/>
          </p:nvSpPr>
          <p:spPr>
            <a:xfrm>
              <a:off x="-2831250" y="3725850"/>
              <a:ext cx="59875" cy="163850"/>
            </a:xfrm>
            <a:custGeom>
              <a:avLst/>
              <a:gdLst/>
              <a:ahLst/>
              <a:cxnLst/>
              <a:rect l="l" t="t" r="r" b="b"/>
              <a:pathLst>
                <a:path w="2395" h="6554" extrusionOk="0">
                  <a:moveTo>
                    <a:pt x="0" y="0"/>
                  </a:moveTo>
                  <a:lnTo>
                    <a:pt x="0" y="6553"/>
                  </a:lnTo>
                  <a:cubicBezTo>
                    <a:pt x="1008" y="6175"/>
                    <a:pt x="1670" y="5450"/>
                    <a:pt x="2079" y="4631"/>
                  </a:cubicBezTo>
                  <a:cubicBezTo>
                    <a:pt x="2269" y="4159"/>
                    <a:pt x="2395" y="3686"/>
                    <a:pt x="2395" y="3182"/>
                  </a:cubicBezTo>
                  <a:lnTo>
                    <a:pt x="2395" y="851"/>
                  </a:lnTo>
                  <a:cubicBezTo>
                    <a:pt x="2395" y="623"/>
                    <a:pt x="2212" y="477"/>
                    <a:pt x="2042" y="477"/>
                  </a:cubicBezTo>
                  <a:cubicBezTo>
                    <a:pt x="2000" y="477"/>
                    <a:pt x="1959" y="485"/>
                    <a:pt x="1922" y="504"/>
                  </a:cubicBezTo>
                  <a:cubicBezTo>
                    <a:pt x="1704" y="598"/>
                    <a:pt x="1496" y="647"/>
                    <a:pt x="1291" y="647"/>
                  </a:cubicBezTo>
                  <a:cubicBezTo>
                    <a:pt x="873" y="647"/>
                    <a:pt x="465" y="44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" name="Google Shape;298;p38"/>
          <p:cNvGrpSpPr/>
          <p:nvPr/>
        </p:nvGrpSpPr>
        <p:grpSpPr>
          <a:xfrm>
            <a:off x="4406312" y="3674544"/>
            <a:ext cx="331366" cy="328695"/>
            <a:chOff x="-5613150" y="3991275"/>
            <a:chExt cx="294600" cy="292225"/>
          </a:xfrm>
        </p:grpSpPr>
        <p:sp>
          <p:nvSpPr>
            <p:cNvPr id="299" name="Google Shape;299;p38"/>
            <p:cNvSpPr/>
            <p:nvPr/>
          </p:nvSpPr>
          <p:spPr>
            <a:xfrm>
              <a:off x="-5480050" y="4046400"/>
              <a:ext cx="27600" cy="14200"/>
            </a:xfrm>
            <a:custGeom>
              <a:avLst/>
              <a:gdLst/>
              <a:ahLst/>
              <a:cxnLst/>
              <a:rect l="l" t="t" r="r" b="b"/>
              <a:pathLst>
                <a:path w="1104" h="568" extrusionOk="0">
                  <a:moveTo>
                    <a:pt x="537" y="1"/>
                  </a:moveTo>
                  <a:lnTo>
                    <a:pt x="1" y="568"/>
                  </a:lnTo>
                  <a:lnTo>
                    <a:pt x="1104" y="568"/>
                  </a:lnTo>
                  <a:lnTo>
                    <a:pt x="5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8"/>
            <p:cNvSpPr/>
            <p:nvPr/>
          </p:nvSpPr>
          <p:spPr>
            <a:xfrm>
              <a:off x="-5531225" y="4042450"/>
              <a:ext cx="44125" cy="18150"/>
            </a:xfrm>
            <a:custGeom>
              <a:avLst/>
              <a:gdLst/>
              <a:ahLst/>
              <a:cxnLst/>
              <a:rect l="l" t="t" r="r" b="b"/>
              <a:pathLst>
                <a:path w="1765" h="726" extrusionOk="0">
                  <a:moveTo>
                    <a:pt x="693" y="1"/>
                  </a:moveTo>
                  <a:lnTo>
                    <a:pt x="0" y="726"/>
                  </a:lnTo>
                  <a:lnTo>
                    <a:pt x="1103" y="726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8"/>
            <p:cNvSpPr/>
            <p:nvPr/>
          </p:nvSpPr>
          <p:spPr>
            <a:xfrm>
              <a:off x="-5443025" y="4077125"/>
              <a:ext cx="41775" cy="40975"/>
            </a:xfrm>
            <a:custGeom>
              <a:avLst/>
              <a:gdLst/>
              <a:ahLst/>
              <a:cxnLst/>
              <a:rect l="l" t="t" r="r" b="b"/>
              <a:pathLst>
                <a:path w="1671" h="1639" extrusionOk="0">
                  <a:moveTo>
                    <a:pt x="694" y="0"/>
                  </a:moveTo>
                  <a:lnTo>
                    <a:pt x="1" y="1638"/>
                  </a:lnTo>
                  <a:lnTo>
                    <a:pt x="1" y="1638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8"/>
            <p:cNvSpPr/>
            <p:nvPr/>
          </p:nvSpPr>
          <p:spPr>
            <a:xfrm>
              <a:off x="-5487925" y="4077125"/>
              <a:ext cx="43350" cy="54375"/>
            </a:xfrm>
            <a:custGeom>
              <a:avLst/>
              <a:gdLst/>
              <a:ahLst/>
              <a:cxnLst/>
              <a:rect l="l" t="t" r="r" b="b"/>
              <a:pathLst>
                <a:path w="1734" h="2175" extrusionOk="0">
                  <a:moveTo>
                    <a:pt x="1" y="0"/>
                  </a:moveTo>
                  <a:lnTo>
                    <a:pt x="852" y="2174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8"/>
            <p:cNvSpPr/>
            <p:nvPr/>
          </p:nvSpPr>
          <p:spPr>
            <a:xfrm>
              <a:off x="-5445375" y="4042450"/>
              <a:ext cx="44125" cy="18150"/>
            </a:xfrm>
            <a:custGeom>
              <a:avLst/>
              <a:gdLst/>
              <a:ahLst/>
              <a:cxnLst/>
              <a:rect l="l" t="t" r="r" b="b"/>
              <a:pathLst>
                <a:path w="1765" h="726" extrusionOk="0">
                  <a:moveTo>
                    <a:pt x="0" y="1"/>
                  </a:moveTo>
                  <a:lnTo>
                    <a:pt x="693" y="726"/>
                  </a:lnTo>
                  <a:lnTo>
                    <a:pt x="1764" y="726"/>
                  </a:lnTo>
                  <a:lnTo>
                    <a:pt x="11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8"/>
            <p:cNvSpPr/>
            <p:nvPr/>
          </p:nvSpPr>
          <p:spPr>
            <a:xfrm>
              <a:off x="-5531225" y="4077125"/>
              <a:ext cx="41750" cy="40975"/>
            </a:xfrm>
            <a:custGeom>
              <a:avLst/>
              <a:gdLst/>
              <a:ahLst/>
              <a:cxnLst/>
              <a:rect l="l" t="t" r="r" b="b"/>
              <a:pathLst>
                <a:path w="1670" h="1639" extrusionOk="0">
                  <a:moveTo>
                    <a:pt x="0" y="0"/>
                  </a:moveTo>
                  <a:lnTo>
                    <a:pt x="1670" y="1638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8"/>
            <p:cNvSpPr/>
            <p:nvPr/>
          </p:nvSpPr>
          <p:spPr>
            <a:xfrm>
              <a:off x="-5613150" y="4198400"/>
              <a:ext cx="292225" cy="33900"/>
            </a:xfrm>
            <a:custGeom>
              <a:avLst/>
              <a:gdLst/>
              <a:ahLst/>
              <a:cxnLst/>
              <a:rect l="l" t="t" r="r" b="b"/>
              <a:pathLst>
                <a:path w="11689" h="1356" extrusionOk="0">
                  <a:moveTo>
                    <a:pt x="1" y="1"/>
                  </a:moveTo>
                  <a:lnTo>
                    <a:pt x="1" y="347"/>
                  </a:lnTo>
                  <a:lnTo>
                    <a:pt x="32" y="347"/>
                  </a:lnTo>
                  <a:cubicBezTo>
                    <a:pt x="32" y="883"/>
                    <a:pt x="505" y="1356"/>
                    <a:pt x="1072" y="1356"/>
                  </a:cubicBezTo>
                  <a:lnTo>
                    <a:pt x="10681" y="1356"/>
                  </a:lnTo>
                  <a:cubicBezTo>
                    <a:pt x="11216" y="1356"/>
                    <a:pt x="11689" y="883"/>
                    <a:pt x="11689" y="347"/>
                  </a:cubicBezTo>
                  <a:lnTo>
                    <a:pt x="116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8"/>
            <p:cNvSpPr/>
            <p:nvPr/>
          </p:nvSpPr>
          <p:spPr>
            <a:xfrm>
              <a:off x="-5610775" y="3991275"/>
              <a:ext cx="292225" cy="189050"/>
            </a:xfrm>
            <a:custGeom>
              <a:avLst/>
              <a:gdLst/>
              <a:ahLst/>
              <a:cxnLst/>
              <a:rect l="l" t="t" r="r" b="b"/>
              <a:pathLst>
                <a:path w="11689" h="7562" extrusionOk="0">
                  <a:moveTo>
                    <a:pt x="7813" y="1386"/>
                  </a:moveTo>
                  <a:cubicBezTo>
                    <a:pt x="7908" y="1386"/>
                    <a:pt x="8034" y="1418"/>
                    <a:pt x="8065" y="1512"/>
                  </a:cubicBezTo>
                  <a:cubicBezTo>
                    <a:pt x="8128" y="1575"/>
                    <a:pt x="9483" y="2867"/>
                    <a:pt x="9515" y="2993"/>
                  </a:cubicBezTo>
                  <a:cubicBezTo>
                    <a:pt x="9578" y="3088"/>
                    <a:pt x="9578" y="3214"/>
                    <a:pt x="9452" y="3340"/>
                  </a:cubicBezTo>
                  <a:lnTo>
                    <a:pt x="6018" y="6774"/>
                  </a:lnTo>
                  <a:cubicBezTo>
                    <a:pt x="5943" y="6848"/>
                    <a:pt x="5862" y="6880"/>
                    <a:pt x="5783" y="6880"/>
                  </a:cubicBezTo>
                  <a:cubicBezTo>
                    <a:pt x="5696" y="6880"/>
                    <a:pt x="5612" y="6840"/>
                    <a:pt x="5545" y="6774"/>
                  </a:cubicBezTo>
                  <a:lnTo>
                    <a:pt x="2111" y="3340"/>
                  </a:lnTo>
                  <a:cubicBezTo>
                    <a:pt x="2001" y="3230"/>
                    <a:pt x="1987" y="2976"/>
                    <a:pt x="2027" y="2976"/>
                  </a:cubicBezTo>
                  <a:cubicBezTo>
                    <a:pt x="2033" y="2976"/>
                    <a:pt x="2040" y="2981"/>
                    <a:pt x="2048" y="2993"/>
                  </a:cubicBezTo>
                  <a:cubicBezTo>
                    <a:pt x="2048" y="2962"/>
                    <a:pt x="2079" y="2930"/>
                    <a:pt x="2111" y="2867"/>
                  </a:cubicBezTo>
                  <a:lnTo>
                    <a:pt x="3497" y="1512"/>
                  </a:lnTo>
                  <a:cubicBezTo>
                    <a:pt x="3560" y="1418"/>
                    <a:pt x="3655" y="1386"/>
                    <a:pt x="3718" y="1386"/>
                  </a:cubicBezTo>
                  <a:close/>
                  <a:moveTo>
                    <a:pt x="1008" y="0"/>
                  </a:moveTo>
                  <a:cubicBezTo>
                    <a:pt x="473" y="0"/>
                    <a:pt x="0" y="473"/>
                    <a:pt x="0" y="1040"/>
                  </a:cubicBezTo>
                  <a:lnTo>
                    <a:pt x="0" y="7561"/>
                  </a:lnTo>
                  <a:lnTo>
                    <a:pt x="11689" y="7561"/>
                  </a:lnTo>
                  <a:lnTo>
                    <a:pt x="11689" y="1040"/>
                  </a:lnTo>
                  <a:cubicBezTo>
                    <a:pt x="11657" y="473"/>
                    <a:pt x="11184" y="0"/>
                    <a:pt x="10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8"/>
            <p:cNvSpPr/>
            <p:nvPr/>
          </p:nvSpPr>
          <p:spPr>
            <a:xfrm>
              <a:off x="-5546975" y="4250400"/>
              <a:ext cx="160700" cy="33100"/>
            </a:xfrm>
            <a:custGeom>
              <a:avLst/>
              <a:gdLst/>
              <a:ahLst/>
              <a:cxnLst/>
              <a:rect l="l" t="t" r="r" b="b"/>
              <a:pathLst>
                <a:path w="6428" h="1324" extrusionOk="0">
                  <a:moveTo>
                    <a:pt x="1544" y="0"/>
                  </a:moveTo>
                  <a:lnTo>
                    <a:pt x="1386" y="662"/>
                  </a:lnTo>
                  <a:lnTo>
                    <a:pt x="473" y="662"/>
                  </a:lnTo>
                  <a:cubicBezTo>
                    <a:pt x="32" y="662"/>
                    <a:pt x="0" y="1323"/>
                    <a:pt x="473" y="1323"/>
                  </a:cubicBezTo>
                  <a:lnTo>
                    <a:pt x="5955" y="1323"/>
                  </a:lnTo>
                  <a:cubicBezTo>
                    <a:pt x="6427" y="1323"/>
                    <a:pt x="6427" y="662"/>
                    <a:pt x="5986" y="662"/>
                  </a:cubicBezTo>
                  <a:lnTo>
                    <a:pt x="5072" y="662"/>
                  </a:lnTo>
                  <a:lnTo>
                    <a:pt x="4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xmlns="" id="{5CC466DC-7069-468B-B7EF-12C9B53624F2}"/>
              </a:ext>
            </a:extLst>
          </p:cNvPr>
          <p:cNvSpPr/>
          <p:nvPr/>
        </p:nvSpPr>
        <p:spPr>
          <a:xfrm rot="20414349">
            <a:off x="2483768" y="2180520"/>
            <a:ext cx="591963" cy="39123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xmlns="" id="{930EBDB7-0BA5-4E18-87CB-BA560077FD13}"/>
              </a:ext>
            </a:extLst>
          </p:cNvPr>
          <p:cNvSpPr/>
          <p:nvPr/>
        </p:nvSpPr>
        <p:spPr>
          <a:xfrm rot="12672484">
            <a:off x="5986787" y="2173593"/>
            <a:ext cx="591963" cy="39123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3"/>
          <p:cNvSpPr txBox="1">
            <a:spLocks noGrp="1"/>
          </p:cNvSpPr>
          <p:nvPr>
            <p:ph type="ctrTitle"/>
          </p:nvPr>
        </p:nvSpPr>
        <p:spPr>
          <a:xfrm flipH="1">
            <a:off x="251520" y="1001504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Принципы организации производства</a:t>
            </a:r>
            <a:endParaRPr dirty="0"/>
          </a:p>
        </p:txBody>
      </p:sp>
      <p:sp>
        <p:nvSpPr>
          <p:cNvPr id="397" name="Google Shape;397;p43"/>
          <p:cNvSpPr txBox="1">
            <a:spLocks noGrp="1"/>
          </p:cNvSpPr>
          <p:nvPr>
            <p:ph type="title" idx="2"/>
          </p:nvPr>
        </p:nvSpPr>
        <p:spPr>
          <a:xfrm flipH="1">
            <a:off x="1043608" y="624254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4</a:t>
            </a:r>
            <a:endParaRPr dirty="0"/>
          </a:p>
        </p:txBody>
      </p:sp>
      <p:cxnSp>
        <p:nvCxnSpPr>
          <p:cNvPr id="398" name="Google Shape;398;p43"/>
          <p:cNvCxnSpPr/>
          <p:nvPr/>
        </p:nvCxnSpPr>
        <p:spPr>
          <a:xfrm>
            <a:off x="0" y="2737950"/>
            <a:ext cx="1676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9E0079C3-F3C2-4681-A879-74BD3D6A5D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773444231"/>
              </p:ext>
            </p:extLst>
          </p:nvPr>
        </p:nvGraphicFramePr>
        <p:xfrm>
          <a:off x="323528" y="483518"/>
          <a:ext cx="63367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>
            <a:spLocks noGrp="1"/>
          </p:cNvSpPr>
          <p:nvPr>
            <p:ph type="ctrTitle"/>
          </p:nvPr>
        </p:nvSpPr>
        <p:spPr>
          <a:xfrm>
            <a:off x="3385875" y="2098650"/>
            <a:ext cx="23724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/>
              <a:t>Принципы организации производства</a:t>
            </a:r>
            <a:endParaRPr sz="2600" dirty="0"/>
          </a:p>
        </p:txBody>
      </p:sp>
      <p:sp>
        <p:nvSpPr>
          <p:cNvPr id="151" name="Google Shape;151;p30"/>
          <p:cNvSpPr txBox="1">
            <a:spLocks noGrp="1"/>
          </p:cNvSpPr>
          <p:nvPr>
            <p:ph type="ctrTitle" idx="2"/>
          </p:nvPr>
        </p:nvSpPr>
        <p:spPr>
          <a:xfrm>
            <a:off x="380101" y="-140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Дифференциации</a:t>
            </a:r>
            <a:endParaRPr dirty="0"/>
          </a:p>
        </p:txBody>
      </p:sp>
      <p:sp>
        <p:nvSpPr>
          <p:cNvPr id="152" name="Google Shape;152;p30"/>
          <p:cNvSpPr txBox="1">
            <a:spLocks noGrp="1"/>
          </p:cNvSpPr>
          <p:nvPr>
            <p:ph type="subTitle" idx="1"/>
          </p:nvPr>
        </p:nvSpPr>
        <p:spPr>
          <a:xfrm>
            <a:off x="-33618" y="315779"/>
            <a:ext cx="2401258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NewRoman"/>
              </a:rPr>
              <a:t> </a:t>
            </a:r>
            <a:r>
              <a:rPr lang="ru-RU" dirty="0"/>
              <a:t>Разделение производственного процесса на отдельные части (переделы, стадии, операции). На основе этого принципа построена вся технология превращения сырья и материалов в готовую продукцию</a:t>
            </a:r>
            <a:endParaRPr dirty="0"/>
          </a:p>
        </p:txBody>
      </p:sp>
      <p:sp>
        <p:nvSpPr>
          <p:cNvPr id="153" name="Google Shape;153;p30"/>
          <p:cNvSpPr txBox="1">
            <a:spLocks noGrp="1"/>
          </p:cNvSpPr>
          <p:nvPr>
            <p:ph type="ctrTitle" idx="9"/>
          </p:nvPr>
        </p:nvSpPr>
        <p:spPr>
          <a:xfrm>
            <a:off x="390296" y="1167854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Специализации</a:t>
            </a:r>
          </a:p>
        </p:txBody>
      </p:sp>
      <p:sp>
        <p:nvSpPr>
          <p:cNvPr id="154" name="Google Shape;154;p30"/>
          <p:cNvSpPr txBox="1">
            <a:spLocks noGrp="1"/>
          </p:cNvSpPr>
          <p:nvPr>
            <p:ph type="subTitle" idx="13"/>
          </p:nvPr>
        </p:nvSpPr>
        <p:spPr>
          <a:xfrm>
            <a:off x="-108512" y="1622677"/>
            <a:ext cx="2473258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dirty="0"/>
              <a:t>Ограничение круга работ в определенном звене производства рамками одной из частей дифференцированного производственного процесса</a:t>
            </a:r>
            <a:endParaRPr dirty="0"/>
          </a:p>
        </p:txBody>
      </p:sp>
      <p:sp>
        <p:nvSpPr>
          <p:cNvPr id="155" name="Google Shape;155;p30"/>
          <p:cNvSpPr txBox="1">
            <a:spLocks noGrp="1"/>
          </p:cNvSpPr>
          <p:nvPr>
            <p:ph type="title" idx="3"/>
          </p:nvPr>
        </p:nvSpPr>
        <p:spPr>
          <a:xfrm>
            <a:off x="2118448" y="54444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56" name="Google Shape;156;p30"/>
          <p:cNvSpPr txBox="1">
            <a:spLocks noGrp="1"/>
          </p:cNvSpPr>
          <p:nvPr>
            <p:ph type="title" idx="5"/>
          </p:nvPr>
        </p:nvSpPr>
        <p:spPr>
          <a:xfrm>
            <a:off x="2105406" y="248716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57" name="Google Shape;157;p30"/>
          <p:cNvSpPr txBox="1">
            <a:spLocks noGrp="1"/>
          </p:cNvSpPr>
          <p:nvPr>
            <p:ph type="title" idx="4"/>
          </p:nvPr>
        </p:nvSpPr>
        <p:spPr>
          <a:xfrm>
            <a:off x="2105406" y="151580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0</a:t>
            </a:r>
            <a:r>
              <a:rPr lang="en" dirty="0"/>
              <a:t>2</a:t>
            </a:r>
            <a:endParaRPr dirty="0"/>
          </a:p>
        </p:txBody>
      </p:sp>
      <p:cxnSp>
        <p:nvCxnSpPr>
          <p:cNvPr id="158" name="Google Shape;158;p30"/>
          <p:cNvCxnSpPr/>
          <p:nvPr/>
        </p:nvCxnSpPr>
        <p:spPr>
          <a:xfrm>
            <a:off x="3297225" y="0"/>
            <a:ext cx="0" cy="239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" name="Google Shape;159;p30"/>
          <p:cNvCxnSpPr/>
          <p:nvPr/>
        </p:nvCxnSpPr>
        <p:spPr>
          <a:xfrm>
            <a:off x="5861950" y="3131400"/>
            <a:ext cx="0" cy="203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" name="Google Shape;160;p30"/>
          <p:cNvSpPr txBox="1">
            <a:spLocks noGrp="1"/>
          </p:cNvSpPr>
          <p:nvPr>
            <p:ph type="title" idx="6"/>
          </p:nvPr>
        </p:nvSpPr>
        <p:spPr>
          <a:xfrm>
            <a:off x="5861950" y="1679793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7"/>
          </p:nvPr>
        </p:nvSpPr>
        <p:spPr>
          <a:xfrm>
            <a:off x="5870541" y="2652060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sp>
        <p:nvSpPr>
          <p:cNvPr id="162" name="Google Shape;162;p30"/>
          <p:cNvSpPr txBox="1">
            <a:spLocks noGrp="1"/>
          </p:cNvSpPr>
          <p:nvPr>
            <p:ph type="title" idx="8"/>
          </p:nvPr>
        </p:nvSpPr>
        <p:spPr>
          <a:xfrm>
            <a:off x="5861950" y="3517607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06</a:t>
            </a:r>
            <a:endParaRPr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ctrTitle" idx="14"/>
          </p:nvPr>
        </p:nvSpPr>
        <p:spPr>
          <a:xfrm>
            <a:off x="390296" y="2141336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Непрерывности</a:t>
            </a:r>
            <a:endParaRPr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subTitle" idx="15"/>
          </p:nvPr>
        </p:nvSpPr>
        <p:spPr>
          <a:xfrm>
            <a:off x="-33618" y="2596156"/>
            <a:ext cx="2398364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Сведение к минимуму или полная ликвидация перерывов (кроме предусмотренных технологией) при выполнении всего производственного процесса или его отдельных частей</a:t>
            </a:r>
            <a:endParaRPr dirty="0"/>
          </a:p>
        </p:txBody>
      </p:sp>
      <p:sp>
        <p:nvSpPr>
          <p:cNvPr id="165" name="Google Shape;165;p30"/>
          <p:cNvSpPr txBox="1">
            <a:spLocks noGrp="1"/>
          </p:cNvSpPr>
          <p:nvPr>
            <p:ph type="ctrTitle" idx="16"/>
          </p:nvPr>
        </p:nvSpPr>
        <p:spPr>
          <a:xfrm>
            <a:off x="6759159" y="1242035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Параллельности</a:t>
            </a:r>
            <a:endParaRPr dirty="0"/>
          </a:p>
        </p:txBody>
      </p:sp>
      <p:sp>
        <p:nvSpPr>
          <p:cNvPr id="166" name="Google Shape;166;p30"/>
          <p:cNvSpPr txBox="1">
            <a:spLocks noGrp="1"/>
          </p:cNvSpPr>
          <p:nvPr>
            <p:ph type="subTitle" idx="17"/>
          </p:nvPr>
        </p:nvSpPr>
        <p:spPr>
          <a:xfrm>
            <a:off x="6759159" y="1675216"/>
            <a:ext cx="2332442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</a:pPr>
            <a:r>
              <a:rPr lang="ru-RU" dirty="0"/>
              <a:t>Одновременное выполнении всех частей дифференцированного процесса по изготовлению одного и того же изделия</a:t>
            </a:r>
          </a:p>
        </p:txBody>
      </p:sp>
      <p:sp>
        <p:nvSpPr>
          <p:cNvPr id="167" name="Google Shape;167;p30"/>
          <p:cNvSpPr txBox="1">
            <a:spLocks noGrp="1"/>
          </p:cNvSpPr>
          <p:nvPr>
            <p:ph type="ctrTitle" idx="18"/>
          </p:nvPr>
        </p:nvSpPr>
        <p:spPr>
          <a:xfrm>
            <a:off x="6745425" y="2143071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Пропорциональности</a:t>
            </a:r>
            <a:endParaRPr dirty="0"/>
          </a:p>
        </p:txBody>
      </p:sp>
      <p:sp>
        <p:nvSpPr>
          <p:cNvPr id="168" name="Google Shape;168;p30"/>
          <p:cNvSpPr txBox="1">
            <a:spLocks noGrp="1"/>
          </p:cNvSpPr>
          <p:nvPr>
            <p:ph type="subTitle" idx="19"/>
          </p:nvPr>
        </p:nvSpPr>
        <p:spPr>
          <a:xfrm>
            <a:off x="6779256" y="2605188"/>
            <a:ext cx="2368953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Пропорциональная производительность в единицу времени всех производственных подразделений – основных и вспомогательных цехов и обслуживающих хозяйств</a:t>
            </a:r>
            <a:endParaRPr dirty="0"/>
          </a:p>
        </p:txBody>
      </p:sp>
      <p:sp>
        <p:nvSpPr>
          <p:cNvPr id="169" name="Google Shape;169;p30"/>
          <p:cNvSpPr txBox="1">
            <a:spLocks noGrp="1"/>
          </p:cNvSpPr>
          <p:nvPr>
            <p:ph type="ctrTitle" idx="20"/>
          </p:nvPr>
        </p:nvSpPr>
        <p:spPr>
          <a:xfrm>
            <a:off x="6821017" y="3129597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Прямоточности</a:t>
            </a:r>
            <a:endParaRPr dirty="0"/>
          </a:p>
        </p:txBody>
      </p:sp>
      <p:sp>
        <p:nvSpPr>
          <p:cNvPr id="170" name="Google Shape;170;p30"/>
          <p:cNvSpPr txBox="1">
            <a:spLocks noGrp="1"/>
          </p:cNvSpPr>
          <p:nvPr>
            <p:ph type="subTitle" idx="21"/>
          </p:nvPr>
        </p:nvSpPr>
        <p:spPr>
          <a:xfrm>
            <a:off x="6797511" y="3563486"/>
            <a:ext cx="2332442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обеспечение кратчайшего пути, проходимого изделием по всем фазам и операциям производственного процесса</a:t>
            </a:r>
            <a:endParaRPr dirty="0"/>
          </a:p>
        </p:txBody>
      </p:sp>
      <p:sp>
        <p:nvSpPr>
          <p:cNvPr id="23" name="Google Shape;169;p30">
            <a:extLst>
              <a:ext uri="{FF2B5EF4-FFF2-40B4-BE49-F238E27FC236}">
                <a16:creationId xmlns:a16="http://schemas.microsoft.com/office/drawing/2014/main" xmlns="" id="{F8E9902B-68F3-4B1A-BADD-150EC566FA04}"/>
              </a:ext>
            </a:extLst>
          </p:cNvPr>
          <p:cNvSpPr txBox="1">
            <a:spLocks/>
          </p:cNvSpPr>
          <p:nvPr/>
        </p:nvSpPr>
        <p:spPr>
          <a:xfrm>
            <a:off x="6821017" y="3970259"/>
            <a:ext cx="19743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None/>
              <a:defRPr sz="14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dirty="0"/>
              <a:t>Ритмичности</a:t>
            </a:r>
          </a:p>
        </p:txBody>
      </p:sp>
      <p:sp>
        <p:nvSpPr>
          <p:cNvPr id="24" name="Google Shape;162;p30">
            <a:extLst>
              <a:ext uri="{FF2B5EF4-FFF2-40B4-BE49-F238E27FC236}">
                <a16:creationId xmlns:a16="http://schemas.microsoft.com/office/drawing/2014/main" xmlns="" id="{78300011-93E6-4A95-83B3-3F1A4E2E913F}"/>
              </a:ext>
            </a:extLst>
          </p:cNvPr>
          <p:cNvSpPr txBox="1">
            <a:spLocks/>
          </p:cNvSpPr>
          <p:nvPr/>
        </p:nvSpPr>
        <p:spPr>
          <a:xfrm>
            <a:off x="5903712" y="4251535"/>
            <a:ext cx="10722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xo 2"/>
              <a:buNone/>
              <a:defRPr sz="36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/>
              <a:t>0</a:t>
            </a:r>
            <a:r>
              <a:rPr lang="ru-RU" dirty="0"/>
              <a:t>7</a:t>
            </a:r>
            <a:endParaRPr lang="en" dirty="0"/>
          </a:p>
        </p:txBody>
      </p:sp>
      <p:sp>
        <p:nvSpPr>
          <p:cNvPr id="25" name="Google Shape;170;p30">
            <a:extLst>
              <a:ext uri="{FF2B5EF4-FFF2-40B4-BE49-F238E27FC236}">
                <a16:creationId xmlns:a16="http://schemas.microsoft.com/office/drawing/2014/main" xmlns="" id="{0416F6D7-1058-4A9F-8143-CE67D6266F86}"/>
              </a:ext>
            </a:extLst>
          </p:cNvPr>
          <p:cNvSpPr txBox="1">
            <a:spLocks/>
          </p:cNvSpPr>
          <p:nvPr/>
        </p:nvSpPr>
        <p:spPr>
          <a:xfrm>
            <a:off x="6814121" y="4423633"/>
            <a:ext cx="2332442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 Condensed Light"/>
              <a:buNone/>
              <a:defRPr sz="9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/>
            <a:r>
              <a:rPr lang="ru-RU" dirty="0"/>
              <a:t>равномерность выполнения процессов во времени и пространстве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7"/>
          <p:cNvSpPr txBox="1">
            <a:spLocks noGrp="1"/>
          </p:cNvSpPr>
          <p:nvPr>
            <p:ph type="ctrTitle"/>
          </p:nvPr>
        </p:nvSpPr>
        <p:spPr>
          <a:xfrm>
            <a:off x="467544" y="74760"/>
            <a:ext cx="7179151" cy="4659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Причины, препятствующие реализации принципов организации производства</a:t>
            </a:r>
            <a:endParaRPr sz="1800" dirty="0"/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20F919C3-A893-4EAD-9D8C-A353771FD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8282819"/>
              </p:ext>
            </p:extLst>
          </p:nvPr>
        </p:nvGraphicFramePr>
        <p:xfrm>
          <a:off x="251520" y="843558"/>
          <a:ext cx="8424937" cy="3754120"/>
        </p:xfrm>
        <a:graphic>
          <a:graphicData uri="http://schemas.openxmlformats.org/drawingml/2006/table">
            <a:tbl>
              <a:tblPr firstRow="1" bandRow="1">
                <a:tableStyleId>{CC7A4482-E5F0-444F-ABBC-FFB60C856712}</a:tableStyleId>
              </a:tblPr>
              <a:tblGrid>
                <a:gridCol w="2234238">
                  <a:extLst>
                    <a:ext uri="{9D8B030D-6E8A-4147-A177-3AD203B41FA5}">
                      <a16:colId xmlns:a16="http://schemas.microsoft.com/office/drawing/2014/main" xmlns="" val="150192911"/>
                    </a:ext>
                  </a:extLst>
                </a:gridCol>
                <a:gridCol w="3454394">
                  <a:extLst>
                    <a:ext uri="{9D8B030D-6E8A-4147-A177-3AD203B41FA5}">
                      <a16:colId xmlns:a16="http://schemas.microsoft.com/office/drawing/2014/main" xmlns="" val="3133129131"/>
                    </a:ext>
                  </a:extLst>
                </a:gridCol>
                <a:gridCol w="2736305">
                  <a:extLst>
                    <a:ext uri="{9D8B030D-6E8A-4147-A177-3AD203B41FA5}">
                      <a16:colId xmlns:a16="http://schemas.microsoft.com/office/drawing/2014/main" xmlns="" val="27149008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b="1" dirty="0"/>
                        <a:t>Принцип</a:t>
                      </a:r>
                    </a:p>
                    <a:p>
                      <a:pPr algn="ctr"/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Причина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Следствие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95076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Пропорциональность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Снижение производительности труда отдельных рабочих мест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Снижение эффективности использования производственной мощности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61842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Параллельность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Требования технологического процесса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Увеличение длительности производственного цикла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8517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Непрерывность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Образование межоперационных заделов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Рост незавершенного производства.</a:t>
                      </a:r>
                    </a:p>
                    <a:p>
                      <a:pPr algn="l"/>
                      <a:r>
                        <a:rPr lang="ru-RU" sz="1200" dirty="0"/>
                        <a:t>Снижение оборачиваемости оборотных средств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79204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 err="1"/>
                        <a:t>Прямоточность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Снижение загрузки оборудования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Снижение фондоотдачи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98039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Равномерность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Снижение загрузки высокопроизводительного оборудования. Снижение производительности труда отдельных рабочих мест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Снижение фондоотдачи.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/>
                        <a:t>Снижение эффективности использования производственной мощности</a:t>
                      </a:r>
                    </a:p>
                    <a:p>
                      <a:pPr algn="l"/>
                      <a:endParaRPr lang="ru-RU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62635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6544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ctrTitle"/>
          </p:nvPr>
        </p:nvSpPr>
        <p:spPr>
          <a:xfrm flipH="1">
            <a:off x="1147650" y="3085150"/>
            <a:ext cx="5005500" cy="10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/>
              <a:t>Организация производства: понятие, сущность, задачи</a:t>
            </a:r>
          </a:p>
        </p:txBody>
      </p:sp>
      <p:sp>
        <p:nvSpPr>
          <p:cNvPr id="176" name="Google Shape;176;p31"/>
          <p:cNvSpPr txBox="1">
            <a:spLocks noGrp="1"/>
          </p:cNvSpPr>
          <p:nvPr>
            <p:ph type="title" idx="2"/>
          </p:nvPr>
        </p:nvSpPr>
        <p:spPr>
          <a:xfrm flipH="1">
            <a:off x="639360" y="1898583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/>
          <p:nvPr/>
        </p:nvSpPr>
        <p:spPr>
          <a:xfrm>
            <a:off x="415167" y="2508101"/>
            <a:ext cx="2535152" cy="1274439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/>
          <p:nvPr/>
        </p:nvSpPr>
        <p:spPr>
          <a:xfrm>
            <a:off x="446015" y="2470439"/>
            <a:ext cx="2499739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/>
              <a:buNone/>
            </a:pPr>
            <a:r>
              <a:rPr lang="ru-RU" kern="1200" dirty="0">
                <a:solidFill>
                  <a:schemeClr val="bg1"/>
                </a:solidFill>
                <a:latin typeface="Exo 2"/>
              </a:rPr>
              <a:t>внутренняя упорядоченность, согласованность во взаимодействии более или менее дифференцированных и автономных частей целого</a:t>
            </a:r>
            <a:endParaRPr kern="1200" dirty="0">
              <a:solidFill>
                <a:schemeClr val="bg1"/>
              </a:solidFill>
              <a:latin typeface="Exo 2"/>
              <a:sym typeface="Roboto Condensed Light"/>
            </a:endParaRPr>
          </a:p>
        </p:txBody>
      </p:sp>
      <p:sp>
        <p:nvSpPr>
          <p:cNvPr id="194" name="Google Shape;194;p33"/>
          <p:cNvSpPr/>
          <p:nvPr/>
        </p:nvSpPr>
        <p:spPr>
          <a:xfrm>
            <a:off x="4044924" y="2498386"/>
            <a:ext cx="2744626" cy="1262833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3"/>
          <p:cNvSpPr txBox="1"/>
          <p:nvPr/>
        </p:nvSpPr>
        <p:spPr>
          <a:xfrm>
            <a:off x="4106832" y="2712767"/>
            <a:ext cx="262081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kern="1200" dirty="0">
                <a:solidFill>
                  <a:schemeClr val="bg1"/>
                </a:solidFill>
                <a:latin typeface="Exo 2"/>
              </a:rPr>
              <a:t>объединение людей, совместно реализующих общие цели</a:t>
            </a:r>
            <a:r>
              <a:rPr lang="ru-RU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Google Shape;197;p33"/>
          <p:cNvSpPr txBox="1">
            <a:spLocks noGrp="1"/>
          </p:cNvSpPr>
          <p:nvPr>
            <p:ph type="ctrTitle"/>
          </p:nvPr>
        </p:nvSpPr>
        <p:spPr>
          <a:xfrm>
            <a:off x="819392" y="192355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ОРГАНИЗАЦИЯ</a:t>
            </a:r>
            <a:endParaRPr dirty="0"/>
          </a:p>
        </p:txBody>
      </p:sp>
      <p:cxnSp>
        <p:nvCxnSpPr>
          <p:cNvPr id="198" name="Google Shape;198;p33"/>
          <p:cNvCxnSpPr>
            <a:cxnSpLocks/>
          </p:cNvCxnSpPr>
          <p:nvPr/>
        </p:nvCxnSpPr>
        <p:spPr>
          <a:xfrm rot="5400000">
            <a:off x="2279784" y="2849447"/>
            <a:ext cx="2569408" cy="127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Google Shape;199;p33"/>
          <p:cNvSpPr/>
          <p:nvPr/>
        </p:nvSpPr>
        <p:spPr>
          <a:xfrm>
            <a:off x="2043089" y="905997"/>
            <a:ext cx="3055500" cy="645015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3"/>
          <p:cNvSpPr/>
          <p:nvPr/>
        </p:nvSpPr>
        <p:spPr>
          <a:xfrm>
            <a:off x="2339752" y="4153459"/>
            <a:ext cx="2537250" cy="9462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4" name="Google Shape;204;p33"/>
          <p:cNvCxnSpPr>
            <a:stCxn id="205" idx="2"/>
            <a:endCxn id="206" idx="0"/>
          </p:cNvCxnSpPr>
          <p:nvPr/>
        </p:nvCxnSpPr>
        <p:spPr>
          <a:xfrm>
            <a:off x="6211750" y="3040275"/>
            <a:ext cx="577800" cy="560100"/>
          </a:xfrm>
          <a:prstGeom prst="bentConnector3">
            <a:avLst>
              <a:gd name="adj1" fmla="val 9974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8" name="Google Shape;208;p33"/>
          <p:cNvSpPr txBox="1"/>
          <p:nvPr/>
        </p:nvSpPr>
        <p:spPr>
          <a:xfrm>
            <a:off x="2254947" y="899808"/>
            <a:ext cx="2767200" cy="8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kern="1200" dirty="0">
                <a:solidFill>
                  <a:srgbClr val="434343"/>
                </a:solidFill>
                <a:latin typeface="Exo 2"/>
              </a:rPr>
              <a:t>франц. </a:t>
            </a:r>
            <a:r>
              <a:rPr lang="ru-RU" kern="1200" dirty="0" err="1">
                <a:solidFill>
                  <a:srgbClr val="434343"/>
                </a:solidFill>
                <a:latin typeface="Exo 2"/>
              </a:rPr>
              <a:t>organization</a:t>
            </a:r>
            <a:r>
              <a:rPr lang="ru-RU" kern="1200" dirty="0">
                <a:solidFill>
                  <a:srgbClr val="434343"/>
                </a:solidFill>
                <a:latin typeface="Exo 2"/>
              </a:rPr>
              <a:t>, от лат. </a:t>
            </a:r>
            <a:r>
              <a:rPr lang="ru-RU" kern="1200" dirty="0" err="1">
                <a:solidFill>
                  <a:srgbClr val="434343"/>
                </a:solidFill>
                <a:latin typeface="Exo 2"/>
              </a:rPr>
              <a:t>оrganizо</a:t>
            </a:r>
            <a:r>
              <a:rPr lang="ru-RU" kern="1200" dirty="0">
                <a:solidFill>
                  <a:srgbClr val="434343"/>
                </a:solidFill>
                <a:latin typeface="Exo 2"/>
              </a:rPr>
              <a:t> – придаю стройный вид</a:t>
            </a:r>
            <a:endParaRPr kern="1200" dirty="0">
              <a:solidFill>
                <a:srgbClr val="434343"/>
              </a:solidFill>
              <a:latin typeface="Exo 2"/>
              <a:sym typeface="Roboto Condensed Light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2369923" y="4098151"/>
            <a:ext cx="2537249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kern="1200" dirty="0">
                <a:solidFill>
                  <a:schemeClr val="bg1"/>
                </a:solidFill>
                <a:latin typeface="Exo 2"/>
              </a:rPr>
              <a:t>совокупность действий, которые приводят к созданию и совершенствованию частей целого</a:t>
            </a:r>
            <a:endParaRPr kern="1200" dirty="0">
              <a:solidFill>
                <a:schemeClr val="bg1"/>
              </a:solidFill>
              <a:latin typeface="Exo 2"/>
              <a:sym typeface="Roboto Condensed Light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9AE8EE56-02DD-4CF5-B63B-97A13EFFCD2B}"/>
              </a:ext>
            </a:extLst>
          </p:cNvPr>
          <p:cNvCxnSpPr>
            <a:cxnSpLocks/>
          </p:cNvCxnSpPr>
          <p:nvPr/>
        </p:nvCxnSpPr>
        <p:spPr>
          <a:xfrm>
            <a:off x="1547664" y="2014039"/>
            <a:ext cx="3869573" cy="2368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419650E-FEDA-4092-ACA5-EDAD6A5C07E8}"/>
              </a:ext>
            </a:extLst>
          </p:cNvPr>
          <p:cNvCxnSpPr/>
          <p:nvPr/>
        </p:nvCxnSpPr>
        <p:spPr>
          <a:xfrm>
            <a:off x="1547664" y="2002277"/>
            <a:ext cx="0" cy="50582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2EAFF819-C944-4BE3-99DA-1E399BC50C04}"/>
              </a:ext>
            </a:extLst>
          </p:cNvPr>
          <p:cNvCxnSpPr>
            <a:cxnSpLocks/>
            <a:endCxn id="194" idx="3"/>
          </p:cNvCxnSpPr>
          <p:nvPr/>
        </p:nvCxnSpPr>
        <p:spPr>
          <a:xfrm>
            <a:off x="5417237" y="2011675"/>
            <a:ext cx="0" cy="48671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/>
          <p:nvPr/>
        </p:nvSpPr>
        <p:spPr>
          <a:xfrm>
            <a:off x="179512" y="2508101"/>
            <a:ext cx="2998931" cy="1274439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/>
          <p:nvPr/>
        </p:nvSpPr>
        <p:spPr>
          <a:xfrm>
            <a:off x="204920" y="2470439"/>
            <a:ext cx="3022729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15000"/>
              </a:lnSpc>
              <a:spcAft>
                <a:spcPts val="1000"/>
              </a:spcAft>
              <a:buFont typeface="Arial"/>
              <a:buNone/>
            </a:pPr>
            <a:r>
              <a:rPr lang="ru-RU" kern="1200" dirty="0">
                <a:solidFill>
                  <a:schemeClr val="bg1"/>
                </a:solidFill>
                <a:latin typeface="Exo 2"/>
                <a:sym typeface="Roboto Condensed Light"/>
              </a:rPr>
              <a:t>СРЕДСТВА ТРУДА, (машины, механизмы, инструменты и др.), при помощи которых человек преобразует предметы труда, для удовлетворения своих потребностей</a:t>
            </a:r>
            <a:endParaRPr kern="1200" dirty="0">
              <a:solidFill>
                <a:schemeClr val="bg1"/>
              </a:solidFill>
              <a:latin typeface="Exo 2"/>
              <a:sym typeface="Roboto Condensed Light"/>
            </a:endParaRPr>
          </a:p>
        </p:txBody>
      </p:sp>
      <p:sp>
        <p:nvSpPr>
          <p:cNvPr id="194" name="Google Shape;194;p33"/>
          <p:cNvSpPr/>
          <p:nvPr/>
        </p:nvSpPr>
        <p:spPr>
          <a:xfrm>
            <a:off x="4044924" y="2498386"/>
            <a:ext cx="2744626" cy="1262833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3"/>
          <p:cNvSpPr txBox="1"/>
          <p:nvPr/>
        </p:nvSpPr>
        <p:spPr>
          <a:xfrm>
            <a:off x="4106832" y="2536309"/>
            <a:ext cx="262081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kern="1200" dirty="0">
                <a:solidFill>
                  <a:schemeClr val="bg1"/>
                </a:solidFill>
                <a:latin typeface="Exo 2"/>
              </a:rPr>
              <a:t>ПРЕДМЕТЫ ТРУДА,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kern="1200" dirty="0">
                <a:solidFill>
                  <a:schemeClr val="bg1"/>
                </a:solidFill>
                <a:latin typeface="Exo 2"/>
              </a:rPr>
              <a:t> т. е. все то, на что направлена целесообразная деятельность человека.</a:t>
            </a:r>
          </a:p>
        </p:txBody>
      </p:sp>
      <p:sp>
        <p:nvSpPr>
          <p:cNvPr id="197" name="Google Shape;197;p33"/>
          <p:cNvSpPr txBox="1">
            <a:spLocks noGrp="1"/>
          </p:cNvSpPr>
          <p:nvPr>
            <p:ph type="ctrTitle"/>
          </p:nvPr>
        </p:nvSpPr>
        <p:spPr>
          <a:xfrm>
            <a:off x="1115616" y="105402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ПРОИЗВОДСТВО</a:t>
            </a:r>
            <a:endParaRPr dirty="0"/>
          </a:p>
        </p:txBody>
      </p:sp>
      <p:cxnSp>
        <p:nvCxnSpPr>
          <p:cNvPr id="198" name="Google Shape;198;p33"/>
          <p:cNvCxnSpPr>
            <a:cxnSpLocks/>
          </p:cNvCxnSpPr>
          <p:nvPr/>
        </p:nvCxnSpPr>
        <p:spPr>
          <a:xfrm rot="5400000">
            <a:off x="2236723" y="2819086"/>
            <a:ext cx="2642830" cy="127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Google Shape;199;p33"/>
          <p:cNvSpPr/>
          <p:nvPr/>
        </p:nvSpPr>
        <p:spPr>
          <a:xfrm>
            <a:off x="1492528" y="633102"/>
            <a:ext cx="4231697" cy="865585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3"/>
          <p:cNvSpPr/>
          <p:nvPr/>
        </p:nvSpPr>
        <p:spPr>
          <a:xfrm>
            <a:off x="2267743" y="4058057"/>
            <a:ext cx="2681266" cy="106054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4" name="Google Shape;204;p33"/>
          <p:cNvCxnSpPr>
            <a:stCxn id="205" idx="2"/>
            <a:endCxn id="206" idx="0"/>
          </p:cNvCxnSpPr>
          <p:nvPr/>
        </p:nvCxnSpPr>
        <p:spPr>
          <a:xfrm>
            <a:off x="6211750" y="3040275"/>
            <a:ext cx="577800" cy="560100"/>
          </a:xfrm>
          <a:prstGeom prst="bentConnector3">
            <a:avLst>
              <a:gd name="adj1" fmla="val 9974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8" name="Google Shape;208;p33"/>
          <p:cNvSpPr txBox="1"/>
          <p:nvPr/>
        </p:nvSpPr>
        <p:spPr>
          <a:xfrm>
            <a:off x="1538571" y="540174"/>
            <a:ext cx="4088010" cy="8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200" dirty="0">
                <a:solidFill>
                  <a:schemeClr val="tx1">
                    <a:lumMod val="75000"/>
                  </a:schemeClr>
                </a:solidFill>
                <a:latin typeface="Exo 2"/>
              </a:rPr>
              <a:t>процесс воздействия человека на вещество природы в целях создания материальных благ, необходимых для существования и развития общества</a:t>
            </a:r>
            <a:endParaRPr kern="1200" dirty="0">
              <a:solidFill>
                <a:schemeClr val="tx1">
                  <a:lumMod val="75000"/>
                </a:schemeClr>
              </a:solidFill>
              <a:latin typeface="Exo 2"/>
              <a:sym typeface="Roboto Condensed Light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2369923" y="4098151"/>
            <a:ext cx="2537249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bg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9AE8EE56-02DD-4CF5-B63B-97A13EFFCD2B}"/>
              </a:ext>
            </a:extLst>
          </p:cNvPr>
          <p:cNvCxnSpPr>
            <a:cxnSpLocks/>
          </p:cNvCxnSpPr>
          <p:nvPr/>
        </p:nvCxnSpPr>
        <p:spPr>
          <a:xfrm>
            <a:off x="1547664" y="2014039"/>
            <a:ext cx="3869573" cy="2368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419650E-FEDA-4092-ACA5-EDAD6A5C07E8}"/>
              </a:ext>
            </a:extLst>
          </p:cNvPr>
          <p:cNvCxnSpPr/>
          <p:nvPr/>
        </p:nvCxnSpPr>
        <p:spPr>
          <a:xfrm>
            <a:off x="1547664" y="2002277"/>
            <a:ext cx="0" cy="50582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2EAFF819-C944-4BE3-99DA-1E399BC50C04}"/>
              </a:ext>
            </a:extLst>
          </p:cNvPr>
          <p:cNvCxnSpPr>
            <a:cxnSpLocks/>
            <a:endCxn id="194" idx="3"/>
          </p:cNvCxnSpPr>
          <p:nvPr/>
        </p:nvCxnSpPr>
        <p:spPr>
          <a:xfrm>
            <a:off x="5417237" y="2011675"/>
            <a:ext cx="0" cy="48671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Google Shape;210;p33">
            <a:extLst>
              <a:ext uri="{FF2B5EF4-FFF2-40B4-BE49-F238E27FC236}">
                <a16:creationId xmlns:a16="http://schemas.microsoft.com/office/drawing/2014/main" xmlns="" id="{C4655E34-94D5-4384-9F32-53B220E8D281}"/>
              </a:ext>
            </a:extLst>
          </p:cNvPr>
          <p:cNvSpPr txBox="1"/>
          <p:nvPr/>
        </p:nvSpPr>
        <p:spPr>
          <a:xfrm>
            <a:off x="2123728" y="4070248"/>
            <a:ext cx="2998931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SzPts val="1100"/>
              <a:buFont typeface="Arial"/>
              <a:buNone/>
            </a:pPr>
            <a:r>
              <a:rPr lang="ru-RU" kern="1200" dirty="0">
                <a:solidFill>
                  <a:schemeClr val="bg1"/>
                </a:solidFill>
                <a:latin typeface="Exo 2"/>
                <a:sym typeface="Roboto Condensed Light"/>
              </a:rPr>
              <a:t>ТРУД</a:t>
            </a:r>
          </a:p>
          <a:p>
            <a:pPr marL="0" lvl="0" indent="0" algn="ctr">
              <a:buSzPts val="1100"/>
              <a:buFont typeface="Arial"/>
              <a:buNone/>
            </a:pPr>
            <a:r>
              <a:rPr lang="ru-RU" kern="1200" dirty="0">
                <a:solidFill>
                  <a:schemeClr val="bg1"/>
                </a:solidFill>
                <a:latin typeface="Exo 2"/>
                <a:sym typeface="Roboto Condensed Light"/>
              </a:rPr>
              <a:t>как сознательная</a:t>
            </a:r>
          </a:p>
          <a:p>
            <a:pPr marL="0" lvl="0" indent="0" algn="ctr">
              <a:buSzPts val="1100"/>
              <a:buFont typeface="Arial"/>
              <a:buNone/>
            </a:pPr>
            <a:r>
              <a:rPr lang="ru-RU" kern="1200" dirty="0">
                <a:solidFill>
                  <a:schemeClr val="bg1"/>
                </a:solidFill>
                <a:latin typeface="Exo 2"/>
                <a:sym typeface="Roboto Condensed Light"/>
              </a:rPr>
              <a:t> целенаправленная человеческая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3028594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8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Взаимосвязь элементов организации производства</a:t>
            </a:r>
            <a:endParaRPr dirty="0"/>
          </a:p>
        </p:txBody>
      </p:sp>
      <p:sp>
        <p:nvSpPr>
          <p:cNvPr id="269" name="Google Shape;269;p38"/>
          <p:cNvSpPr txBox="1">
            <a:spLocks noGrp="1"/>
          </p:cNvSpPr>
          <p:nvPr>
            <p:ph type="ctrTitle" idx="2"/>
          </p:nvPr>
        </p:nvSpPr>
        <p:spPr>
          <a:xfrm>
            <a:off x="5616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Материальные</a:t>
            </a:r>
            <a:endParaRPr dirty="0"/>
          </a:p>
        </p:txBody>
      </p:sp>
      <p:sp>
        <p:nvSpPr>
          <p:cNvPr id="270" name="Google Shape;270;p38"/>
          <p:cNvSpPr txBox="1">
            <a:spLocks noGrp="1"/>
          </p:cNvSpPr>
          <p:nvPr>
            <p:ph type="subTitle" idx="1"/>
          </p:nvPr>
        </p:nvSpPr>
        <p:spPr>
          <a:xfrm>
            <a:off x="872450" y="3090475"/>
            <a:ext cx="20520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(предметы и орудия труда, живой труд)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1" name="Google Shape;271;p38"/>
          <p:cNvSpPr txBox="1">
            <a:spLocks noGrp="1"/>
          </p:cNvSpPr>
          <p:nvPr>
            <p:ph type="ctrTitle" idx="3"/>
          </p:nvPr>
        </p:nvSpPr>
        <p:spPr>
          <a:xfrm>
            <a:off x="3208621" y="2949065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Результат организации</a:t>
            </a:r>
            <a:endParaRPr dirty="0"/>
          </a:p>
        </p:txBody>
      </p:sp>
      <p:sp>
        <p:nvSpPr>
          <p:cNvPr id="272" name="Google Shape;272;p38"/>
          <p:cNvSpPr txBox="1">
            <a:spLocks noGrp="1"/>
          </p:cNvSpPr>
          <p:nvPr>
            <p:ph type="subTitle" idx="4"/>
          </p:nvPr>
        </p:nvSpPr>
        <p:spPr>
          <a:xfrm>
            <a:off x="2955675" y="1853650"/>
            <a:ext cx="2218200" cy="5523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Производство как материальный процесс</a:t>
            </a:r>
            <a:endParaRPr dirty="0"/>
          </a:p>
        </p:txBody>
      </p:sp>
      <p:sp>
        <p:nvSpPr>
          <p:cNvPr id="273" name="Google Shape;273;p38"/>
          <p:cNvSpPr txBox="1">
            <a:spLocks noGrp="1"/>
          </p:cNvSpPr>
          <p:nvPr>
            <p:ph type="ctrTitle" idx="5"/>
          </p:nvPr>
        </p:nvSpPr>
        <p:spPr>
          <a:xfrm>
            <a:off x="59088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Социальные</a:t>
            </a:r>
            <a:endParaRPr dirty="0"/>
          </a:p>
        </p:txBody>
      </p:sp>
      <p:sp>
        <p:nvSpPr>
          <p:cNvPr id="274" name="Google Shape;274;p38"/>
          <p:cNvSpPr txBox="1">
            <a:spLocks noGrp="1"/>
          </p:cNvSpPr>
          <p:nvPr>
            <p:ph type="subTitle" idx="6"/>
          </p:nvPr>
        </p:nvSpPr>
        <p:spPr>
          <a:xfrm>
            <a:off x="6136500" y="3090475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(интересы, мотивы, квалификация, образование и опты людей )</a:t>
            </a:r>
            <a:endParaRPr dirty="0"/>
          </a:p>
        </p:txBody>
      </p:sp>
      <p:cxnSp>
        <p:nvCxnSpPr>
          <p:cNvPr id="275" name="Google Shape;275;p38"/>
          <p:cNvCxnSpPr/>
          <p:nvPr/>
        </p:nvCxnSpPr>
        <p:spPr>
          <a:xfrm>
            <a:off x="32352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6" name="Google Shape;276;p38"/>
          <p:cNvCxnSpPr/>
          <p:nvPr/>
        </p:nvCxnSpPr>
        <p:spPr>
          <a:xfrm>
            <a:off x="59088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7" name="Google Shape;277;p38"/>
          <p:cNvSpPr/>
          <p:nvPr/>
        </p:nvSpPr>
        <p:spPr>
          <a:xfrm>
            <a:off x="1576050" y="185365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8"/>
          <p:cNvSpPr/>
          <p:nvPr/>
        </p:nvSpPr>
        <p:spPr>
          <a:xfrm>
            <a:off x="4249650" y="3516549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8"/>
          <p:cNvSpPr/>
          <p:nvPr/>
        </p:nvSpPr>
        <p:spPr>
          <a:xfrm>
            <a:off x="6923250" y="185516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0" name="Google Shape;280;p38"/>
          <p:cNvGrpSpPr/>
          <p:nvPr/>
        </p:nvGrpSpPr>
        <p:grpSpPr>
          <a:xfrm>
            <a:off x="1733606" y="2012194"/>
            <a:ext cx="329595" cy="327598"/>
            <a:chOff x="-6689825" y="3992050"/>
            <a:chExt cx="293025" cy="291250"/>
          </a:xfrm>
        </p:grpSpPr>
        <p:sp>
          <p:nvSpPr>
            <p:cNvPr id="281" name="Google Shape;281;p38"/>
            <p:cNvSpPr/>
            <p:nvPr/>
          </p:nvSpPr>
          <p:spPr>
            <a:xfrm>
              <a:off x="-6547275" y="3992050"/>
              <a:ext cx="30750" cy="65400"/>
            </a:xfrm>
            <a:custGeom>
              <a:avLst/>
              <a:gdLst/>
              <a:ahLst/>
              <a:cxnLst/>
              <a:rect l="l" t="t" r="r" b="b"/>
              <a:pathLst>
                <a:path w="1230" h="2616" extrusionOk="0">
                  <a:moveTo>
                    <a:pt x="1229" y="1"/>
                  </a:moveTo>
                  <a:cubicBezTo>
                    <a:pt x="757" y="379"/>
                    <a:pt x="284" y="1355"/>
                    <a:pt x="1" y="2616"/>
                  </a:cubicBezTo>
                  <a:lnTo>
                    <a:pt x="1229" y="2616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8"/>
            <p:cNvSpPr/>
            <p:nvPr/>
          </p:nvSpPr>
          <p:spPr>
            <a:xfrm>
              <a:off x="-6547275" y="4143275"/>
              <a:ext cx="30750" cy="64600"/>
            </a:xfrm>
            <a:custGeom>
              <a:avLst/>
              <a:gdLst/>
              <a:ahLst/>
              <a:cxnLst/>
              <a:rect l="l" t="t" r="r" b="b"/>
              <a:pathLst>
                <a:path w="1230" h="2584" extrusionOk="0">
                  <a:moveTo>
                    <a:pt x="1" y="1"/>
                  </a:moveTo>
                  <a:cubicBezTo>
                    <a:pt x="284" y="1261"/>
                    <a:pt x="757" y="2237"/>
                    <a:pt x="1229" y="2584"/>
                  </a:cubicBez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8"/>
            <p:cNvSpPr/>
            <p:nvPr/>
          </p:nvSpPr>
          <p:spPr>
            <a:xfrm>
              <a:off x="-6551200" y="4073975"/>
              <a:ext cx="34675" cy="51200"/>
            </a:xfrm>
            <a:custGeom>
              <a:avLst/>
              <a:gdLst/>
              <a:ahLst/>
              <a:cxnLst/>
              <a:rect l="l" t="t" r="r" b="b"/>
              <a:pathLst>
                <a:path w="1387" h="2048" extrusionOk="0">
                  <a:moveTo>
                    <a:pt x="63" y="0"/>
                  </a:moveTo>
                  <a:cubicBezTo>
                    <a:pt x="0" y="725"/>
                    <a:pt x="0" y="1355"/>
                    <a:pt x="63" y="2048"/>
                  </a:cubicBezTo>
                  <a:lnTo>
                    <a:pt x="1386" y="2048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8"/>
            <p:cNvSpPr/>
            <p:nvPr/>
          </p:nvSpPr>
          <p:spPr>
            <a:xfrm>
              <a:off x="-6475600" y="3994425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1" y="0"/>
                  </a:moveTo>
                  <a:cubicBezTo>
                    <a:pt x="442" y="630"/>
                    <a:pt x="757" y="1512"/>
                    <a:pt x="946" y="2521"/>
                  </a:cubicBezTo>
                  <a:lnTo>
                    <a:pt x="2805" y="2521"/>
                  </a:lnTo>
                  <a:cubicBezTo>
                    <a:pt x="2301" y="1292"/>
                    <a:pt x="1261" y="3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8"/>
            <p:cNvSpPr/>
            <p:nvPr/>
          </p:nvSpPr>
          <p:spPr>
            <a:xfrm>
              <a:off x="-6449600" y="4073975"/>
              <a:ext cx="52800" cy="51200"/>
            </a:xfrm>
            <a:custGeom>
              <a:avLst/>
              <a:gdLst/>
              <a:ahLst/>
              <a:cxnLst/>
              <a:rect l="l" t="t" r="r" b="b"/>
              <a:pathLst>
                <a:path w="2112" h="2048" extrusionOk="0">
                  <a:moveTo>
                    <a:pt x="0" y="0"/>
                  </a:moveTo>
                  <a:cubicBezTo>
                    <a:pt x="63" y="725"/>
                    <a:pt x="63" y="1355"/>
                    <a:pt x="0" y="2048"/>
                  </a:cubicBezTo>
                  <a:lnTo>
                    <a:pt x="1954" y="2048"/>
                  </a:lnTo>
                  <a:cubicBezTo>
                    <a:pt x="2048" y="1733"/>
                    <a:pt x="2080" y="1386"/>
                    <a:pt x="2080" y="1040"/>
                  </a:cubicBezTo>
                  <a:cubicBezTo>
                    <a:pt x="2111" y="662"/>
                    <a:pt x="2048" y="347"/>
                    <a:pt x="1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8"/>
            <p:cNvSpPr/>
            <p:nvPr/>
          </p:nvSpPr>
          <p:spPr>
            <a:xfrm>
              <a:off x="-6500000" y="3992050"/>
              <a:ext cx="30725" cy="65400"/>
            </a:xfrm>
            <a:custGeom>
              <a:avLst/>
              <a:gdLst/>
              <a:ahLst/>
              <a:cxnLst/>
              <a:rect l="l" t="t" r="r" b="b"/>
              <a:pathLst>
                <a:path w="1229" h="2616" extrusionOk="0">
                  <a:moveTo>
                    <a:pt x="0" y="1"/>
                  </a:moveTo>
                  <a:lnTo>
                    <a:pt x="0" y="2616"/>
                  </a:lnTo>
                  <a:lnTo>
                    <a:pt x="1229" y="2616"/>
                  </a:lnTo>
                  <a:cubicBezTo>
                    <a:pt x="977" y="1355"/>
                    <a:pt x="473" y="37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8"/>
            <p:cNvSpPr/>
            <p:nvPr/>
          </p:nvSpPr>
          <p:spPr>
            <a:xfrm>
              <a:off x="-6500000" y="4143275"/>
              <a:ext cx="30725" cy="64600"/>
            </a:xfrm>
            <a:custGeom>
              <a:avLst/>
              <a:gdLst/>
              <a:ahLst/>
              <a:cxnLst/>
              <a:rect l="l" t="t" r="r" b="b"/>
              <a:pathLst>
                <a:path w="1229" h="2584" extrusionOk="0">
                  <a:moveTo>
                    <a:pt x="0" y="1"/>
                  </a:moveTo>
                  <a:lnTo>
                    <a:pt x="0" y="2584"/>
                  </a:lnTo>
                  <a:cubicBezTo>
                    <a:pt x="473" y="2237"/>
                    <a:pt x="945" y="1261"/>
                    <a:pt x="1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8"/>
            <p:cNvSpPr/>
            <p:nvPr/>
          </p:nvSpPr>
          <p:spPr>
            <a:xfrm>
              <a:off x="-6689825" y="4141700"/>
              <a:ext cx="149675" cy="141600"/>
            </a:xfrm>
            <a:custGeom>
              <a:avLst/>
              <a:gdLst/>
              <a:ahLst/>
              <a:cxnLst/>
              <a:rect l="l" t="t" r="r" b="b"/>
              <a:pathLst>
                <a:path w="5987" h="5664" extrusionOk="0">
                  <a:moveTo>
                    <a:pt x="3182" y="1"/>
                  </a:moveTo>
                  <a:cubicBezTo>
                    <a:pt x="3371" y="442"/>
                    <a:pt x="3623" y="851"/>
                    <a:pt x="3938" y="1198"/>
                  </a:cubicBezTo>
                  <a:lnTo>
                    <a:pt x="3088" y="2017"/>
                  </a:lnTo>
                  <a:cubicBezTo>
                    <a:pt x="2946" y="1946"/>
                    <a:pt x="2791" y="1911"/>
                    <a:pt x="2638" y="1911"/>
                  </a:cubicBezTo>
                  <a:cubicBezTo>
                    <a:pt x="2382" y="1911"/>
                    <a:pt x="2131" y="2009"/>
                    <a:pt x="1954" y="2206"/>
                  </a:cubicBezTo>
                  <a:lnTo>
                    <a:pt x="378" y="3907"/>
                  </a:lnTo>
                  <a:cubicBezTo>
                    <a:pt x="0" y="4317"/>
                    <a:pt x="0" y="4978"/>
                    <a:pt x="378" y="5356"/>
                  </a:cubicBezTo>
                  <a:cubicBezTo>
                    <a:pt x="583" y="5561"/>
                    <a:pt x="851" y="5664"/>
                    <a:pt x="1115" y="5664"/>
                  </a:cubicBezTo>
                  <a:cubicBezTo>
                    <a:pt x="1379" y="5664"/>
                    <a:pt x="1639" y="5561"/>
                    <a:pt x="1828" y="5356"/>
                  </a:cubicBezTo>
                  <a:lnTo>
                    <a:pt x="3403" y="3687"/>
                  </a:lnTo>
                  <a:cubicBezTo>
                    <a:pt x="3718" y="3372"/>
                    <a:pt x="3781" y="2899"/>
                    <a:pt x="3623" y="2521"/>
                  </a:cubicBezTo>
                  <a:lnTo>
                    <a:pt x="4443" y="1702"/>
                  </a:lnTo>
                  <a:cubicBezTo>
                    <a:pt x="4821" y="2111"/>
                    <a:pt x="5388" y="2426"/>
                    <a:pt x="5986" y="2584"/>
                  </a:cubicBezTo>
                  <a:cubicBezTo>
                    <a:pt x="5545" y="1954"/>
                    <a:pt x="5230" y="1040"/>
                    <a:pt x="5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8"/>
            <p:cNvSpPr/>
            <p:nvPr/>
          </p:nvSpPr>
          <p:spPr>
            <a:xfrm>
              <a:off x="-6475600" y="4141700"/>
              <a:ext cx="70125" cy="64600"/>
            </a:xfrm>
            <a:custGeom>
              <a:avLst/>
              <a:gdLst/>
              <a:ahLst/>
              <a:cxnLst/>
              <a:rect l="l" t="t" r="r" b="b"/>
              <a:pathLst>
                <a:path w="2805" h="2584" extrusionOk="0">
                  <a:moveTo>
                    <a:pt x="946" y="1"/>
                  </a:moveTo>
                  <a:cubicBezTo>
                    <a:pt x="757" y="1040"/>
                    <a:pt x="442" y="1954"/>
                    <a:pt x="1" y="2584"/>
                  </a:cubicBezTo>
                  <a:cubicBezTo>
                    <a:pt x="1261" y="2174"/>
                    <a:pt x="2301" y="1229"/>
                    <a:pt x="28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8"/>
            <p:cNvSpPr/>
            <p:nvPr/>
          </p:nvSpPr>
          <p:spPr>
            <a:xfrm>
              <a:off x="-6618950" y="407397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95" y="0"/>
                  </a:moveTo>
                  <a:cubicBezTo>
                    <a:pt x="32" y="315"/>
                    <a:pt x="1" y="662"/>
                    <a:pt x="1" y="1040"/>
                  </a:cubicBezTo>
                  <a:cubicBezTo>
                    <a:pt x="1" y="1386"/>
                    <a:pt x="32" y="1733"/>
                    <a:pt x="95" y="2048"/>
                  </a:cubicBezTo>
                  <a:lnTo>
                    <a:pt x="2080" y="2048"/>
                  </a:lnTo>
                  <a:cubicBezTo>
                    <a:pt x="1986" y="1355"/>
                    <a:pt x="1986" y="725"/>
                    <a:pt x="2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8"/>
            <p:cNvSpPr/>
            <p:nvPr/>
          </p:nvSpPr>
          <p:spPr>
            <a:xfrm>
              <a:off x="-6610275" y="3992850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2804" y="0"/>
                  </a:moveTo>
                  <a:lnTo>
                    <a:pt x="2804" y="0"/>
                  </a:lnTo>
                  <a:cubicBezTo>
                    <a:pt x="1544" y="410"/>
                    <a:pt x="504" y="1355"/>
                    <a:pt x="0" y="2521"/>
                  </a:cubicBezTo>
                  <a:lnTo>
                    <a:pt x="1859" y="2521"/>
                  </a:lnTo>
                  <a:cubicBezTo>
                    <a:pt x="2017" y="1575"/>
                    <a:pt x="2363" y="693"/>
                    <a:pt x="28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8"/>
            <p:cNvSpPr/>
            <p:nvPr/>
          </p:nvSpPr>
          <p:spPr>
            <a:xfrm>
              <a:off x="-6500000" y="4073975"/>
              <a:ext cx="35450" cy="51200"/>
            </a:xfrm>
            <a:custGeom>
              <a:avLst/>
              <a:gdLst/>
              <a:ahLst/>
              <a:cxnLst/>
              <a:rect l="l" t="t" r="r" b="b"/>
              <a:pathLst>
                <a:path w="1418" h="2048" extrusionOk="0">
                  <a:moveTo>
                    <a:pt x="0" y="0"/>
                  </a:moveTo>
                  <a:lnTo>
                    <a:pt x="0" y="2048"/>
                  </a:lnTo>
                  <a:lnTo>
                    <a:pt x="1292" y="2048"/>
                  </a:lnTo>
                  <a:cubicBezTo>
                    <a:pt x="1418" y="1355"/>
                    <a:pt x="1418" y="725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3" name="Google Shape;293;p38"/>
          <p:cNvGrpSpPr/>
          <p:nvPr/>
        </p:nvGrpSpPr>
        <p:grpSpPr>
          <a:xfrm>
            <a:off x="7080796" y="2013156"/>
            <a:ext cx="330494" cy="328723"/>
            <a:chOff x="-3031325" y="3597450"/>
            <a:chExt cx="293825" cy="292250"/>
          </a:xfrm>
        </p:grpSpPr>
        <p:sp>
          <p:nvSpPr>
            <p:cNvPr id="294" name="Google Shape;294;p38"/>
            <p:cNvSpPr/>
            <p:nvPr/>
          </p:nvSpPr>
          <p:spPr>
            <a:xfrm>
              <a:off x="-3029750" y="3597450"/>
              <a:ext cx="292250" cy="67775"/>
            </a:xfrm>
            <a:custGeom>
              <a:avLst/>
              <a:gdLst/>
              <a:ahLst/>
              <a:cxnLst/>
              <a:rect l="l" t="t" r="r" b="b"/>
              <a:pathLst>
                <a:path w="11690" h="2711" extrusionOk="0">
                  <a:moveTo>
                    <a:pt x="1702" y="1387"/>
                  </a:moveTo>
                  <a:cubicBezTo>
                    <a:pt x="1891" y="1387"/>
                    <a:pt x="2049" y="1545"/>
                    <a:pt x="2049" y="1734"/>
                  </a:cubicBezTo>
                  <a:cubicBezTo>
                    <a:pt x="2049" y="1923"/>
                    <a:pt x="1891" y="2080"/>
                    <a:pt x="1702" y="2080"/>
                  </a:cubicBezTo>
                  <a:cubicBezTo>
                    <a:pt x="1513" y="2080"/>
                    <a:pt x="1356" y="1923"/>
                    <a:pt x="1356" y="1734"/>
                  </a:cubicBezTo>
                  <a:cubicBezTo>
                    <a:pt x="1356" y="1545"/>
                    <a:pt x="1513" y="1387"/>
                    <a:pt x="1702" y="1387"/>
                  </a:cubicBezTo>
                  <a:close/>
                  <a:moveTo>
                    <a:pt x="3120" y="1387"/>
                  </a:moveTo>
                  <a:cubicBezTo>
                    <a:pt x="3309" y="1387"/>
                    <a:pt x="3466" y="1545"/>
                    <a:pt x="3466" y="1734"/>
                  </a:cubicBezTo>
                  <a:cubicBezTo>
                    <a:pt x="3466" y="1923"/>
                    <a:pt x="3309" y="2080"/>
                    <a:pt x="3120" y="2080"/>
                  </a:cubicBezTo>
                  <a:cubicBezTo>
                    <a:pt x="2931" y="2080"/>
                    <a:pt x="2773" y="1923"/>
                    <a:pt x="2773" y="1734"/>
                  </a:cubicBezTo>
                  <a:cubicBezTo>
                    <a:pt x="2773" y="1545"/>
                    <a:pt x="2931" y="1387"/>
                    <a:pt x="3120" y="1387"/>
                  </a:cubicBezTo>
                  <a:close/>
                  <a:moveTo>
                    <a:pt x="9985" y="1417"/>
                  </a:moveTo>
                  <a:cubicBezTo>
                    <a:pt x="10400" y="1417"/>
                    <a:pt x="10449" y="2080"/>
                    <a:pt x="9956" y="2080"/>
                  </a:cubicBezTo>
                  <a:lnTo>
                    <a:pt x="5861" y="2080"/>
                  </a:lnTo>
                  <a:cubicBezTo>
                    <a:pt x="5451" y="2080"/>
                    <a:pt x="5388" y="1418"/>
                    <a:pt x="5861" y="1418"/>
                  </a:cubicBezTo>
                  <a:lnTo>
                    <a:pt x="9956" y="1418"/>
                  </a:lnTo>
                  <a:cubicBezTo>
                    <a:pt x="9966" y="1418"/>
                    <a:pt x="9976" y="1417"/>
                    <a:pt x="9985" y="1417"/>
                  </a:cubicBezTo>
                  <a:close/>
                  <a:moveTo>
                    <a:pt x="1041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710"/>
                  </a:lnTo>
                  <a:lnTo>
                    <a:pt x="11689" y="2710"/>
                  </a:lnTo>
                  <a:lnTo>
                    <a:pt x="11689" y="1040"/>
                  </a:lnTo>
                  <a:cubicBezTo>
                    <a:pt x="11658" y="473"/>
                    <a:pt x="11248" y="1"/>
                    <a:pt x="10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8"/>
            <p:cNvSpPr/>
            <p:nvPr/>
          </p:nvSpPr>
          <p:spPr>
            <a:xfrm>
              <a:off x="-3031325" y="3687250"/>
              <a:ext cx="292250" cy="153600"/>
            </a:xfrm>
            <a:custGeom>
              <a:avLst/>
              <a:gdLst/>
              <a:ahLst/>
              <a:cxnLst/>
              <a:rect l="l" t="t" r="r" b="b"/>
              <a:pathLst>
                <a:path w="11690" h="6144" extrusionOk="0">
                  <a:moveTo>
                    <a:pt x="1" y="0"/>
                  </a:moveTo>
                  <a:lnTo>
                    <a:pt x="1" y="5104"/>
                  </a:lnTo>
                  <a:lnTo>
                    <a:pt x="64" y="5104"/>
                  </a:lnTo>
                  <a:cubicBezTo>
                    <a:pt x="64" y="5671"/>
                    <a:pt x="536" y="6144"/>
                    <a:pt x="1104" y="6144"/>
                  </a:cubicBezTo>
                  <a:lnTo>
                    <a:pt x="4475" y="6144"/>
                  </a:lnTo>
                  <a:cubicBezTo>
                    <a:pt x="4317" y="5671"/>
                    <a:pt x="4223" y="5199"/>
                    <a:pt x="4223" y="4695"/>
                  </a:cubicBezTo>
                  <a:lnTo>
                    <a:pt x="4223" y="2395"/>
                  </a:lnTo>
                  <a:cubicBezTo>
                    <a:pt x="4223" y="1790"/>
                    <a:pt x="4686" y="1366"/>
                    <a:pt x="5227" y="1366"/>
                  </a:cubicBezTo>
                  <a:cubicBezTo>
                    <a:pt x="5362" y="1366"/>
                    <a:pt x="5502" y="1393"/>
                    <a:pt x="5640" y="1450"/>
                  </a:cubicBezTo>
                  <a:cubicBezTo>
                    <a:pt x="5735" y="1481"/>
                    <a:pt x="5861" y="1544"/>
                    <a:pt x="5987" y="1544"/>
                  </a:cubicBezTo>
                  <a:cubicBezTo>
                    <a:pt x="6144" y="1544"/>
                    <a:pt x="6365" y="1450"/>
                    <a:pt x="6900" y="977"/>
                  </a:cubicBezTo>
                  <a:cubicBezTo>
                    <a:pt x="7090" y="788"/>
                    <a:pt x="7349" y="693"/>
                    <a:pt x="7613" y="693"/>
                  </a:cubicBezTo>
                  <a:cubicBezTo>
                    <a:pt x="7877" y="693"/>
                    <a:pt x="8145" y="788"/>
                    <a:pt x="8350" y="977"/>
                  </a:cubicBezTo>
                  <a:cubicBezTo>
                    <a:pt x="8822" y="1450"/>
                    <a:pt x="9106" y="1544"/>
                    <a:pt x="9263" y="1544"/>
                  </a:cubicBezTo>
                  <a:cubicBezTo>
                    <a:pt x="9358" y="1544"/>
                    <a:pt x="9484" y="1481"/>
                    <a:pt x="9610" y="1450"/>
                  </a:cubicBezTo>
                  <a:cubicBezTo>
                    <a:pt x="9742" y="1393"/>
                    <a:pt x="9878" y="1366"/>
                    <a:pt x="10011" y="1366"/>
                  </a:cubicBezTo>
                  <a:cubicBezTo>
                    <a:pt x="10544" y="1366"/>
                    <a:pt x="11028" y="1790"/>
                    <a:pt x="11028" y="2395"/>
                  </a:cubicBezTo>
                  <a:lnTo>
                    <a:pt x="11028" y="4695"/>
                  </a:lnTo>
                  <a:cubicBezTo>
                    <a:pt x="11028" y="5199"/>
                    <a:pt x="10933" y="5671"/>
                    <a:pt x="10744" y="6144"/>
                  </a:cubicBezTo>
                  <a:cubicBezTo>
                    <a:pt x="11248" y="6112"/>
                    <a:pt x="11689" y="5671"/>
                    <a:pt x="11689" y="5104"/>
                  </a:cubicBezTo>
                  <a:lnTo>
                    <a:pt x="116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8"/>
            <p:cNvSpPr/>
            <p:nvPr/>
          </p:nvSpPr>
          <p:spPr>
            <a:xfrm>
              <a:off x="-2908450" y="3724275"/>
              <a:ext cx="59900" cy="164625"/>
            </a:xfrm>
            <a:custGeom>
              <a:avLst/>
              <a:gdLst/>
              <a:ahLst/>
              <a:cxnLst/>
              <a:rect l="l" t="t" r="r" b="b"/>
              <a:pathLst>
                <a:path w="2396" h="6585" extrusionOk="0">
                  <a:moveTo>
                    <a:pt x="2395" y="0"/>
                  </a:moveTo>
                  <a:cubicBezTo>
                    <a:pt x="1904" y="491"/>
                    <a:pt x="1500" y="721"/>
                    <a:pt x="1085" y="721"/>
                  </a:cubicBezTo>
                  <a:cubicBezTo>
                    <a:pt x="887" y="721"/>
                    <a:pt x="687" y="669"/>
                    <a:pt x="473" y="567"/>
                  </a:cubicBezTo>
                  <a:cubicBezTo>
                    <a:pt x="423" y="548"/>
                    <a:pt x="374" y="539"/>
                    <a:pt x="327" y="539"/>
                  </a:cubicBezTo>
                  <a:cubicBezTo>
                    <a:pt x="142" y="539"/>
                    <a:pt x="1" y="681"/>
                    <a:pt x="1" y="882"/>
                  </a:cubicBezTo>
                  <a:lnTo>
                    <a:pt x="1" y="3214"/>
                  </a:lnTo>
                  <a:cubicBezTo>
                    <a:pt x="1" y="3718"/>
                    <a:pt x="127" y="4222"/>
                    <a:pt x="316" y="4663"/>
                  </a:cubicBezTo>
                  <a:cubicBezTo>
                    <a:pt x="725" y="5513"/>
                    <a:pt x="1387" y="6238"/>
                    <a:pt x="2395" y="6585"/>
                  </a:cubicBezTo>
                  <a:lnTo>
                    <a:pt x="23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8"/>
            <p:cNvSpPr/>
            <p:nvPr/>
          </p:nvSpPr>
          <p:spPr>
            <a:xfrm>
              <a:off x="-2831250" y="3725850"/>
              <a:ext cx="59875" cy="163850"/>
            </a:xfrm>
            <a:custGeom>
              <a:avLst/>
              <a:gdLst/>
              <a:ahLst/>
              <a:cxnLst/>
              <a:rect l="l" t="t" r="r" b="b"/>
              <a:pathLst>
                <a:path w="2395" h="6554" extrusionOk="0">
                  <a:moveTo>
                    <a:pt x="0" y="0"/>
                  </a:moveTo>
                  <a:lnTo>
                    <a:pt x="0" y="6553"/>
                  </a:lnTo>
                  <a:cubicBezTo>
                    <a:pt x="1008" y="6175"/>
                    <a:pt x="1670" y="5450"/>
                    <a:pt x="2079" y="4631"/>
                  </a:cubicBezTo>
                  <a:cubicBezTo>
                    <a:pt x="2269" y="4159"/>
                    <a:pt x="2395" y="3686"/>
                    <a:pt x="2395" y="3182"/>
                  </a:cubicBezTo>
                  <a:lnTo>
                    <a:pt x="2395" y="851"/>
                  </a:lnTo>
                  <a:cubicBezTo>
                    <a:pt x="2395" y="623"/>
                    <a:pt x="2212" y="477"/>
                    <a:pt x="2042" y="477"/>
                  </a:cubicBezTo>
                  <a:cubicBezTo>
                    <a:pt x="2000" y="477"/>
                    <a:pt x="1959" y="485"/>
                    <a:pt x="1922" y="504"/>
                  </a:cubicBezTo>
                  <a:cubicBezTo>
                    <a:pt x="1704" y="598"/>
                    <a:pt x="1496" y="647"/>
                    <a:pt x="1291" y="647"/>
                  </a:cubicBezTo>
                  <a:cubicBezTo>
                    <a:pt x="873" y="647"/>
                    <a:pt x="465" y="44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" name="Google Shape;298;p38"/>
          <p:cNvGrpSpPr/>
          <p:nvPr/>
        </p:nvGrpSpPr>
        <p:grpSpPr>
          <a:xfrm>
            <a:off x="4406312" y="3674544"/>
            <a:ext cx="331366" cy="328695"/>
            <a:chOff x="-5613150" y="3991275"/>
            <a:chExt cx="294600" cy="292225"/>
          </a:xfrm>
        </p:grpSpPr>
        <p:sp>
          <p:nvSpPr>
            <p:cNvPr id="299" name="Google Shape;299;p38"/>
            <p:cNvSpPr/>
            <p:nvPr/>
          </p:nvSpPr>
          <p:spPr>
            <a:xfrm>
              <a:off x="-5480050" y="4046400"/>
              <a:ext cx="27600" cy="14200"/>
            </a:xfrm>
            <a:custGeom>
              <a:avLst/>
              <a:gdLst/>
              <a:ahLst/>
              <a:cxnLst/>
              <a:rect l="l" t="t" r="r" b="b"/>
              <a:pathLst>
                <a:path w="1104" h="568" extrusionOk="0">
                  <a:moveTo>
                    <a:pt x="537" y="1"/>
                  </a:moveTo>
                  <a:lnTo>
                    <a:pt x="1" y="568"/>
                  </a:lnTo>
                  <a:lnTo>
                    <a:pt x="1104" y="568"/>
                  </a:lnTo>
                  <a:lnTo>
                    <a:pt x="5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8"/>
            <p:cNvSpPr/>
            <p:nvPr/>
          </p:nvSpPr>
          <p:spPr>
            <a:xfrm>
              <a:off x="-5531225" y="4042450"/>
              <a:ext cx="44125" cy="18150"/>
            </a:xfrm>
            <a:custGeom>
              <a:avLst/>
              <a:gdLst/>
              <a:ahLst/>
              <a:cxnLst/>
              <a:rect l="l" t="t" r="r" b="b"/>
              <a:pathLst>
                <a:path w="1765" h="726" extrusionOk="0">
                  <a:moveTo>
                    <a:pt x="693" y="1"/>
                  </a:moveTo>
                  <a:lnTo>
                    <a:pt x="0" y="726"/>
                  </a:lnTo>
                  <a:lnTo>
                    <a:pt x="1103" y="726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8"/>
            <p:cNvSpPr/>
            <p:nvPr/>
          </p:nvSpPr>
          <p:spPr>
            <a:xfrm>
              <a:off x="-5443025" y="4077125"/>
              <a:ext cx="41775" cy="40975"/>
            </a:xfrm>
            <a:custGeom>
              <a:avLst/>
              <a:gdLst/>
              <a:ahLst/>
              <a:cxnLst/>
              <a:rect l="l" t="t" r="r" b="b"/>
              <a:pathLst>
                <a:path w="1671" h="1639" extrusionOk="0">
                  <a:moveTo>
                    <a:pt x="694" y="0"/>
                  </a:moveTo>
                  <a:lnTo>
                    <a:pt x="1" y="1638"/>
                  </a:lnTo>
                  <a:lnTo>
                    <a:pt x="1" y="1638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8"/>
            <p:cNvSpPr/>
            <p:nvPr/>
          </p:nvSpPr>
          <p:spPr>
            <a:xfrm>
              <a:off x="-5487925" y="4077125"/>
              <a:ext cx="43350" cy="54375"/>
            </a:xfrm>
            <a:custGeom>
              <a:avLst/>
              <a:gdLst/>
              <a:ahLst/>
              <a:cxnLst/>
              <a:rect l="l" t="t" r="r" b="b"/>
              <a:pathLst>
                <a:path w="1734" h="2175" extrusionOk="0">
                  <a:moveTo>
                    <a:pt x="1" y="0"/>
                  </a:moveTo>
                  <a:lnTo>
                    <a:pt x="852" y="2174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8"/>
            <p:cNvSpPr/>
            <p:nvPr/>
          </p:nvSpPr>
          <p:spPr>
            <a:xfrm>
              <a:off x="-5445375" y="4042450"/>
              <a:ext cx="44125" cy="18150"/>
            </a:xfrm>
            <a:custGeom>
              <a:avLst/>
              <a:gdLst/>
              <a:ahLst/>
              <a:cxnLst/>
              <a:rect l="l" t="t" r="r" b="b"/>
              <a:pathLst>
                <a:path w="1765" h="726" extrusionOk="0">
                  <a:moveTo>
                    <a:pt x="0" y="1"/>
                  </a:moveTo>
                  <a:lnTo>
                    <a:pt x="693" y="726"/>
                  </a:lnTo>
                  <a:lnTo>
                    <a:pt x="1764" y="726"/>
                  </a:lnTo>
                  <a:lnTo>
                    <a:pt x="11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8"/>
            <p:cNvSpPr/>
            <p:nvPr/>
          </p:nvSpPr>
          <p:spPr>
            <a:xfrm>
              <a:off x="-5531225" y="4077125"/>
              <a:ext cx="41750" cy="40975"/>
            </a:xfrm>
            <a:custGeom>
              <a:avLst/>
              <a:gdLst/>
              <a:ahLst/>
              <a:cxnLst/>
              <a:rect l="l" t="t" r="r" b="b"/>
              <a:pathLst>
                <a:path w="1670" h="1639" extrusionOk="0">
                  <a:moveTo>
                    <a:pt x="0" y="0"/>
                  </a:moveTo>
                  <a:lnTo>
                    <a:pt x="1670" y="1638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8"/>
            <p:cNvSpPr/>
            <p:nvPr/>
          </p:nvSpPr>
          <p:spPr>
            <a:xfrm>
              <a:off x="-5613150" y="4198400"/>
              <a:ext cx="292225" cy="33900"/>
            </a:xfrm>
            <a:custGeom>
              <a:avLst/>
              <a:gdLst/>
              <a:ahLst/>
              <a:cxnLst/>
              <a:rect l="l" t="t" r="r" b="b"/>
              <a:pathLst>
                <a:path w="11689" h="1356" extrusionOk="0">
                  <a:moveTo>
                    <a:pt x="1" y="1"/>
                  </a:moveTo>
                  <a:lnTo>
                    <a:pt x="1" y="347"/>
                  </a:lnTo>
                  <a:lnTo>
                    <a:pt x="32" y="347"/>
                  </a:lnTo>
                  <a:cubicBezTo>
                    <a:pt x="32" y="883"/>
                    <a:pt x="505" y="1356"/>
                    <a:pt x="1072" y="1356"/>
                  </a:cubicBezTo>
                  <a:lnTo>
                    <a:pt x="10681" y="1356"/>
                  </a:lnTo>
                  <a:cubicBezTo>
                    <a:pt x="11216" y="1356"/>
                    <a:pt x="11689" y="883"/>
                    <a:pt x="11689" y="347"/>
                  </a:cubicBezTo>
                  <a:lnTo>
                    <a:pt x="116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8"/>
            <p:cNvSpPr/>
            <p:nvPr/>
          </p:nvSpPr>
          <p:spPr>
            <a:xfrm>
              <a:off x="-5610775" y="3991275"/>
              <a:ext cx="292225" cy="189050"/>
            </a:xfrm>
            <a:custGeom>
              <a:avLst/>
              <a:gdLst/>
              <a:ahLst/>
              <a:cxnLst/>
              <a:rect l="l" t="t" r="r" b="b"/>
              <a:pathLst>
                <a:path w="11689" h="7562" extrusionOk="0">
                  <a:moveTo>
                    <a:pt x="7813" y="1386"/>
                  </a:moveTo>
                  <a:cubicBezTo>
                    <a:pt x="7908" y="1386"/>
                    <a:pt x="8034" y="1418"/>
                    <a:pt x="8065" y="1512"/>
                  </a:cubicBezTo>
                  <a:cubicBezTo>
                    <a:pt x="8128" y="1575"/>
                    <a:pt x="9483" y="2867"/>
                    <a:pt x="9515" y="2993"/>
                  </a:cubicBezTo>
                  <a:cubicBezTo>
                    <a:pt x="9578" y="3088"/>
                    <a:pt x="9578" y="3214"/>
                    <a:pt x="9452" y="3340"/>
                  </a:cubicBezTo>
                  <a:lnTo>
                    <a:pt x="6018" y="6774"/>
                  </a:lnTo>
                  <a:cubicBezTo>
                    <a:pt x="5943" y="6848"/>
                    <a:pt x="5862" y="6880"/>
                    <a:pt x="5783" y="6880"/>
                  </a:cubicBezTo>
                  <a:cubicBezTo>
                    <a:pt x="5696" y="6880"/>
                    <a:pt x="5612" y="6840"/>
                    <a:pt x="5545" y="6774"/>
                  </a:cubicBezTo>
                  <a:lnTo>
                    <a:pt x="2111" y="3340"/>
                  </a:lnTo>
                  <a:cubicBezTo>
                    <a:pt x="2001" y="3230"/>
                    <a:pt x="1987" y="2976"/>
                    <a:pt x="2027" y="2976"/>
                  </a:cubicBezTo>
                  <a:cubicBezTo>
                    <a:pt x="2033" y="2976"/>
                    <a:pt x="2040" y="2981"/>
                    <a:pt x="2048" y="2993"/>
                  </a:cubicBezTo>
                  <a:cubicBezTo>
                    <a:pt x="2048" y="2962"/>
                    <a:pt x="2079" y="2930"/>
                    <a:pt x="2111" y="2867"/>
                  </a:cubicBezTo>
                  <a:lnTo>
                    <a:pt x="3497" y="1512"/>
                  </a:lnTo>
                  <a:cubicBezTo>
                    <a:pt x="3560" y="1418"/>
                    <a:pt x="3655" y="1386"/>
                    <a:pt x="3718" y="1386"/>
                  </a:cubicBezTo>
                  <a:close/>
                  <a:moveTo>
                    <a:pt x="1008" y="0"/>
                  </a:moveTo>
                  <a:cubicBezTo>
                    <a:pt x="473" y="0"/>
                    <a:pt x="0" y="473"/>
                    <a:pt x="0" y="1040"/>
                  </a:cubicBezTo>
                  <a:lnTo>
                    <a:pt x="0" y="7561"/>
                  </a:lnTo>
                  <a:lnTo>
                    <a:pt x="11689" y="7561"/>
                  </a:lnTo>
                  <a:lnTo>
                    <a:pt x="11689" y="1040"/>
                  </a:lnTo>
                  <a:cubicBezTo>
                    <a:pt x="11657" y="473"/>
                    <a:pt x="11184" y="0"/>
                    <a:pt x="10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8"/>
            <p:cNvSpPr/>
            <p:nvPr/>
          </p:nvSpPr>
          <p:spPr>
            <a:xfrm>
              <a:off x="-5546975" y="4250400"/>
              <a:ext cx="160700" cy="33100"/>
            </a:xfrm>
            <a:custGeom>
              <a:avLst/>
              <a:gdLst/>
              <a:ahLst/>
              <a:cxnLst/>
              <a:rect l="l" t="t" r="r" b="b"/>
              <a:pathLst>
                <a:path w="6428" h="1324" extrusionOk="0">
                  <a:moveTo>
                    <a:pt x="1544" y="0"/>
                  </a:moveTo>
                  <a:lnTo>
                    <a:pt x="1386" y="662"/>
                  </a:lnTo>
                  <a:lnTo>
                    <a:pt x="473" y="662"/>
                  </a:lnTo>
                  <a:cubicBezTo>
                    <a:pt x="32" y="662"/>
                    <a:pt x="0" y="1323"/>
                    <a:pt x="473" y="1323"/>
                  </a:cubicBezTo>
                  <a:lnTo>
                    <a:pt x="5955" y="1323"/>
                  </a:lnTo>
                  <a:cubicBezTo>
                    <a:pt x="6427" y="1323"/>
                    <a:pt x="6427" y="662"/>
                    <a:pt x="5986" y="662"/>
                  </a:cubicBezTo>
                  <a:lnTo>
                    <a:pt x="5072" y="662"/>
                  </a:lnTo>
                  <a:lnTo>
                    <a:pt x="4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272;p38">
            <a:extLst>
              <a:ext uri="{FF2B5EF4-FFF2-40B4-BE49-F238E27FC236}">
                <a16:creationId xmlns:a16="http://schemas.microsoft.com/office/drawing/2014/main" xmlns="" id="{68A4F2FE-AA28-49EB-8716-5FBFE61B3A32}"/>
              </a:ext>
            </a:extLst>
          </p:cNvPr>
          <p:cNvSpPr txBox="1">
            <a:spLocks/>
          </p:cNvSpPr>
          <p:nvPr/>
        </p:nvSpPr>
        <p:spPr>
          <a:xfrm>
            <a:off x="3690599" y="2286932"/>
            <a:ext cx="2218200" cy="552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rgbClr val="0000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/>
            <a:r>
              <a:rPr lang="ru-RU" dirty="0"/>
              <a:t>Производство как устойчивые социально-трудовые и экономические отношения</a:t>
            </a:r>
          </a:p>
        </p:txBody>
      </p:sp>
      <p:sp>
        <p:nvSpPr>
          <p:cNvPr id="43" name="Google Shape;271;p38">
            <a:extLst>
              <a:ext uri="{FF2B5EF4-FFF2-40B4-BE49-F238E27FC236}">
                <a16:creationId xmlns:a16="http://schemas.microsoft.com/office/drawing/2014/main" xmlns="" id="{85742577-7B1D-43CD-91E9-23DAD8C13888}"/>
              </a:ext>
            </a:extLst>
          </p:cNvPr>
          <p:cNvSpPr txBox="1">
            <a:spLocks/>
          </p:cNvSpPr>
          <p:nvPr/>
        </p:nvSpPr>
        <p:spPr>
          <a:xfrm>
            <a:off x="3219223" y="4202014"/>
            <a:ext cx="2673600" cy="4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xo 2"/>
              <a:buNone/>
              <a:defRPr sz="18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Squada One"/>
              <a:buNone/>
              <a:defRPr sz="18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Squada One"/>
              <a:buNone/>
              <a:defRPr sz="18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Squada One"/>
              <a:buNone/>
              <a:defRPr sz="18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Squada One"/>
              <a:buNone/>
              <a:defRPr sz="18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Squada One"/>
              <a:buNone/>
              <a:defRPr sz="18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Squada One"/>
              <a:buNone/>
              <a:defRPr sz="18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Squada One"/>
              <a:buNone/>
              <a:defRPr sz="18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Squada One"/>
              <a:buNone/>
              <a:defRPr sz="18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dirty="0"/>
              <a:t>Продукт производства</a:t>
            </a:r>
          </a:p>
        </p:txBody>
      </p:sp>
      <p:sp>
        <p:nvSpPr>
          <p:cNvPr id="2" name="Стрелка: штриховая вправо 1">
            <a:extLst>
              <a:ext uri="{FF2B5EF4-FFF2-40B4-BE49-F238E27FC236}">
                <a16:creationId xmlns:a16="http://schemas.microsoft.com/office/drawing/2014/main" xmlns="" id="{1A01D1DC-F0A8-412C-AC2E-04D0BBB32A0E}"/>
              </a:ext>
            </a:extLst>
          </p:cNvPr>
          <p:cNvSpPr/>
          <p:nvPr/>
        </p:nvSpPr>
        <p:spPr>
          <a:xfrm>
            <a:off x="2392301" y="1931154"/>
            <a:ext cx="700303" cy="322028"/>
          </a:xfrm>
          <a:prstGeom prst="striped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: штриховая вправо 2">
            <a:extLst>
              <a:ext uri="{FF2B5EF4-FFF2-40B4-BE49-F238E27FC236}">
                <a16:creationId xmlns:a16="http://schemas.microsoft.com/office/drawing/2014/main" xmlns="" id="{A2EA241F-8DFD-4261-8219-64EA21EEC95D}"/>
              </a:ext>
            </a:extLst>
          </p:cNvPr>
          <p:cNvSpPr/>
          <p:nvPr/>
        </p:nvSpPr>
        <p:spPr>
          <a:xfrm rot="10617448">
            <a:off x="6014045" y="2563113"/>
            <a:ext cx="700303" cy="322028"/>
          </a:xfrm>
          <a:prstGeom prst="striped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0"/>
          <p:cNvSpPr txBox="1">
            <a:spLocks noGrp="1"/>
          </p:cNvSpPr>
          <p:nvPr>
            <p:ph type="ctrTitle"/>
          </p:nvPr>
        </p:nvSpPr>
        <p:spPr>
          <a:xfrm>
            <a:off x="346154" y="841638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400"/>
            </a:pPr>
            <a:r>
              <a:rPr lang="ru-RU" sz="1800" dirty="0"/>
              <a:t>Задачи организации производства</a:t>
            </a:r>
            <a:endParaRPr sz="1800" dirty="0"/>
          </a:p>
        </p:txBody>
      </p:sp>
      <p:sp>
        <p:nvSpPr>
          <p:cNvPr id="322" name="Google Shape;322;p40"/>
          <p:cNvSpPr txBox="1">
            <a:spLocks noGrp="1"/>
          </p:cNvSpPr>
          <p:nvPr>
            <p:ph type="subTitle" idx="1"/>
          </p:nvPr>
        </p:nvSpPr>
        <p:spPr>
          <a:xfrm>
            <a:off x="251520" y="1890332"/>
            <a:ext cx="1901731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Exo 2"/>
                <a:sym typeface="Exo 2"/>
              </a:rPr>
              <a:t>формирование взаимосвязей между материальными (вещественными) элементами производства</a:t>
            </a:r>
            <a:endParaRPr sz="1200" dirty="0">
              <a:latin typeface="Exo 2"/>
              <a:sym typeface="Exo 2"/>
            </a:endParaRPr>
          </a:p>
        </p:txBody>
      </p:sp>
      <p:sp>
        <p:nvSpPr>
          <p:cNvPr id="324" name="Google Shape;324;p40"/>
          <p:cNvSpPr txBox="1">
            <a:spLocks noGrp="1"/>
          </p:cNvSpPr>
          <p:nvPr>
            <p:ph type="subTitle" idx="4"/>
          </p:nvPr>
        </p:nvSpPr>
        <p:spPr>
          <a:xfrm>
            <a:off x="2078273" y="1839148"/>
            <a:ext cx="1780499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1200" dirty="0">
                <a:latin typeface="Exo 2"/>
              </a:rPr>
              <a:t>обеспечение взаимосвязей между материальными (вещественными) и личностными элементами производства</a:t>
            </a:r>
            <a:endParaRPr sz="1200" dirty="0">
              <a:latin typeface="Exo 2"/>
            </a:endParaRPr>
          </a:p>
        </p:txBody>
      </p:sp>
      <p:sp>
        <p:nvSpPr>
          <p:cNvPr id="326" name="Google Shape;326;p40"/>
          <p:cNvSpPr txBox="1">
            <a:spLocks noGrp="1"/>
          </p:cNvSpPr>
          <p:nvPr>
            <p:ph type="subTitle" idx="6"/>
          </p:nvPr>
        </p:nvSpPr>
        <p:spPr>
          <a:xfrm>
            <a:off x="3713771" y="1853102"/>
            <a:ext cx="235115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1200" dirty="0">
                <a:latin typeface="Exo 2"/>
              </a:rPr>
              <a:t>поддержание взаимосвязи между людьми в процессе производства (общая цель, единый экономический интерес)</a:t>
            </a:r>
            <a:endParaRPr sz="1200" dirty="0">
              <a:latin typeface="Exo 2"/>
            </a:endParaRPr>
          </a:p>
        </p:txBody>
      </p:sp>
      <p:sp>
        <p:nvSpPr>
          <p:cNvPr id="327" name="Google Shape;327;p40"/>
          <p:cNvSpPr txBox="1">
            <a:spLocks noGrp="1"/>
          </p:cNvSpPr>
          <p:nvPr>
            <p:ph type="ctrTitle" idx="7"/>
          </p:nvPr>
        </p:nvSpPr>
        <p:spPr>
          <a:xfrm>
            <a:off x="3854873" y="3544762"/>
            <a:ext cx="24790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dirty="0"/>
              <a:t>Объекты организации производства </a:t>
            </a:r>
            <a:endParaRPr dirty="0"/>
          </a:p>
        </p:txBody>
      </p:sp>
      <p:sp>
        <p:nvSpPr>
          <p:cNvPr id="328" name="Google Shape;328;p40"/>
          <p:cNvSpPr txBox="1">
            <a:spLocks noGrp="1"/>
          </p:cNvSpPr>
          <p:nvPr>
            <p:ph type="subTitle" idx="8"/>
          </p:nvPr>
        </p:nvSpPr>
        <p:spPr>
          <a:xfrm>
            <a:off x="3824962" y="3932396"/>
            <a:ext cx="2708188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200" dirty="0">
                <a:latin typeface="Exo 2"/>
              </a:rPr>
              <a:t>материальные и социальные элементы производства (материалы, оборудование, работники) в их взаимосвязанном виде, т. е. в виде рабочих мест, участков, цехов, предприятий</a:t>
            </a:r>
            <a:endParaRPr sz="1200" dirty="0">
              <a:latin typeface="Exo 2"/>
            </a:endParaRPr>
          </a:p>
        </p:txBody>
      </p:sp>
      <p:sp>
        <p:nvSpPr>
          <p:cNvPr id="329" name="Google Shape;329;p40"/>
          <p:cNvSpPr txBox="1">
            <a:spLocks noGrp="1"/>
          </p:cNvSpPr>
          <p:nvPr>
            <p:ph type="ctrTitle" idx="9"/>
          </p:nvPr>
        </p:nvSpPr>
        <p:spPr>
          <a:xfrm>
            <a:off x="6819989" y="3610892"/>
            <a:ext cx="1975955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dirty="0"/>
              <a:t>Предмет организации производства </a:t>
            </a:r>
            <a:endParaRPr dirty="0"/>
          </a:p>
        </p:txBody>
      </p:sp>
      <p:sp>
        <p:nvSpPr>
          <p:cNvPr id="330" name="Google Shape;330;p40"/>
          <p:cNvSpPr txBox="1">
            <a:spLocks noGrp="1"/>
          </p:cNvSpPr>
          <p:nvPr>
            <p:ph type="subTitle" idx="13"/>
          </p:nvPr>
        </p:nvSpPr>
        <p:spPr>
          <a:xfrm>
            <a:off x="6732241" y="3973759"/>
            <a:ext cx="1952046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rgbClr val="000000"/>
              </a:buClr>
            </a:pPr>
            <a:r>
              <a:rPr lang="ru-RU" sz="1200" dirty="0">
                <a:latin typeface="Exo 2"/>
              </a:rPr>
              <a:t>создание и поддержание условий для производства продукции заданного качества и объема</a:t>
            </a:r>
            <a:endParaRPr sz="1200" dirty="0">
              <a:latin typeface="Exo 2"/>
            </a:endParaRPr>
          </a:p>
        </p:txBody>
      </p:sp>
      <p:cxnSp>
        <p:nvCxnSpPr>
          <p:cNvPr id="333" name="Google Shape;333;p40"/>
          <p:cNvCxnSpPr/>
          <p:nvPr/>
        </p:nvCxnSpPr>
        <p:spPr>
          <a:xfrm rot="10800000">
            <a:off x="-49600" y="1722725"/>
            <a:ext cx="5334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40"/>
          <p:cNvCxnSpPr/>
          <p:nvPr/>
        </p:nvCxnSpPr>
        <p:spPr>
          <a:xfrm rot="10800000">
            <a:off x="3886250" y="3461525"/>
            <a:ext cx="5293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35" name="Google Shape;335;p40"/>
          <p:cNvGrpSpPr/>
          <p:nvPr/>
        </p:nvGrpSpPr>
        <p:grpSpPr>
          <a:xfrm>
            <a:off x="2828333" y="1307814"/>
            <a:ext cx="278692" cy="331130"/>
            <a:chOff x="-48233050" y="3569725"/>
            <a:chExt cx="252050" cy="299475"/>
          </a:xfrm>
        </p:grpSpPr>
        <p:sp>
          <p:nvSpPr>
            <p:cNvPr id="336" name="Google Shape;336;p40"/>
            <p:cNvSpPr/>
            <p:nvPr/>
          </p:nvSpPr>
          <p:spPr>
            <a:xfrm>
              <a:off x="-48233050" y="3569725"/>
              <a:ext cx="252050" cy="299475"/>
            </a:xfrm>
            <a:custGeom>
              <a:avLst/>
              <a:gdLst/>
              <a:ahLst/>
              <a:cxnLst/>
              <a:rect l="l" t="t" r="r" b="b"/>
              <a:pathLst>
                <a:path w="10082" h="11979" extrusionOk="0">
                  <a:moveTo>
                    <a:pt x="5230" y="1393"/>
                  </a:moveTo>
                  <a:cubicBezTo>
                    <a:pt x="5419" y="1393"/>
                    <a:pt x="5577" y="1551"/>
                    <a:pt x="5577" y="1740"/>
                  </a:cubicBezTo>
                  <a:lnTo>
                    <a:pt x="5577" y="1960"/>
                  </a:lnTo>
                  <a:cubicBezTo>
                    <a:pt x="5703" y="2023"/>
                    <a:pt x="5829" y="2086"/>
                    <a:pt x="5923" y="2181"/>
                  </a:cubicBezTo>
                  <a:lnTo>
                    <a:pt x="6144" y="2055"/>
                  </a:lnTo>
                  <a:cubicBezTo>
                    <a:pt x="6194" y="2025"/>
                    <a:pt x="6251" y="2011"/>
                    <a:pt x="6308" y="2011"/>
                  </a:cubicBezTo>
                  <a:cubicBezTo>
                    <a:pt x="6430" y="2011"/>
                    <a:pt x="6552" y="2074"/>
                    <a:pt x="6616" y="2181"/>
                  </a:cubicBezTo>
                  <a:lnTo>
                    <a:pt x="7309" y="3410"/>
                  </a:lnTo>
                  <a:cubicBezTo>
                    <a:pt x="7467" y="3725"/>
                    <a:pt x="7246" y="3819"/>
                    <a:pt x="6963" y="3977"/>
                  </a:cubicBezTo>
                  <a:lnTo>
                    <a:pt x="6963" y="4386"/>
                  </a:lnTo>
                  <a:cubicBezTo>
                    <a:pt x="7246" y="4544"/>
                    <a:pt x="7467" y="4670"/>
                    <a:pt x="7309" y="4985"/>
                  </a:cubicBezTo>
                  <a:lnTo>
                    <a:pt x="6616" y="6182"/>
                  </a:lnTo>
                  <a:cubicBezTo>
                    <a:pt x="6531" y="6289"/>
                    <a:pt x="6417" y="6366"/>
                    <a:pt x="6303" y="6366"/>
                  </a:cubicBezTo>
                  <a:cubicBezTo>
                    <a:pt x="6249" y="6366"/>
                    <a:pt x="6195" y="6349"/>
                    <a:pt x="6144" y="6308"/>
                  </a:cubicBezTo>
                  <a:lnTo>
                    <a:pt x="5923" y="6182"/>
                  </a:lnTo>
                  <a:cubicBezTo>
                    <a:pt x="5829" y="6277"/>
                    <a:pt x="5703" y="6340"/>
                    <a:pt x="5577" y="6403"/>
                  </a:cubicBezTo>
                  <a:lnTo>
                    <a:pt x="5577" y="6623"/>
                  </a:lnTo>
                  <a:cubicBezTo>
                    <a:pt x="5577" y="6812"/>
                    <a:pt x="5419" y="6970"/>
                    <a:pt x="5230" y="6970"/>
                  </a:cubicBezTo>
                  <a:lnTo>
                    <a:pt x="3812" y="6970"/>
                  </a:lnTo>
                  <a:cubicBezTo>
                    <a:pt x="3623" y="6970"/>
                    <a:pt x="3466" y="6812"/>
                    <a:pt x="3466" y="6623"/>
                  </a:cubicBezTo>
                  <a:lnTo>
                    <a:pt x="3466" y="6403"/>
                  </a:lnTo>
                  <a:cubicBezTo>
                    <a:pt x="3340" y="6340"/>
                    <a:pt x="3214" y="6277"/>
                    <a:pt x="3119" y="6182"/>
                  </a:cubicBezTo>
                  <a:lnTo>
                    <a:pt x="2899" y="6308"/>
                  </a:lnTo>
                  <a:cubicBezTo>
                    <a:pt x="2848" y="6338"/>
                    <a:pt x="2791" y="6352"/>
                    <a:pt x="2734" y="6352"/>
                  </a:cubicBezTo>
                  <a:cubicBezTo>
                    <a:pt x="2613" y="6352"/>
                    <a:pt x="2490" y="6289"/>
                    <a:pt x="2426" y="6182"/>
                  </a:cubicBezTo>
                  <a:lnTo>
                    <a:pt x="1733" y="4985"/>
                  </a:lnTo>
                  <a:cubicBezTo>
                    <a:pt x="1638" y="4827"/>
                    <a:pt x="1670" y="4575"/>
                    <a:pt x="1859" y="4512"/>
                  </a:cubicBezTo>
                  <a:lnTo>
                    <a:pt x="2048" y="4386"/>
                  </a:lnTo>
                  <a:lnTo>
                    <a:pt x="2048" y="3977"/>
                  </a:lnTo>
                  <a:lnTo>
                    <a:pt x="1859" y="3882"/>
                  </a:lnTo>
                  <a:cubicBezTo>
                    <a:pt x="1702" y="3788"/>
                    <a:pt x="1607" y="3536"/>
                    <a:pt x="1733" y="3410"/>
                  </a:cubicBezTo>
                  <a:lnTo>
                    <a:pt x="2426" y="2181"/>
                  </a:lnTo>
                  <a:cubicBezTo>
                    <a:pt x="2490" y="2074"/>
                    <a:pt x="2612" y="1997"/>
                    <a:pt x="2733" y="1997"/>
                  </a:cubicBezTo>
                  <a:cubicBezTo>
                    <a:pt x="2790" y="1997"/>
                    <a:pt x="2848" y="2014"/>
                    <a:pt x="2899" y="2055"/>
                  </a:cubicBezTo>
                  <a:lnTo>
                    <a:pt x="3119" y="2181"/>
                  </a:lnTo>
                  <a:cubicBezTo>
                    <a:pt x="3214" y="2086"/>
                    <a:pt x="3340" y="2023"/>
                    <a:pt x="3466" y="1960"/>
                  </a:cubicBezTo>
                  <a:lnTo>
                    <a:pt x="3466" y="1740"/>
                  </a:lnTo>
                  <a:cubicBezTo>
                    <a:pt x="3466" y="1551"/>
                    <a:pt x="3623" y="1393"/>
                    <a:pt x="3812" y="1393"/>
                  </a:cubicBezTo>
                  <a:close/>
                  <a:moveTo>
                    <a:pt x="4547" y="0"/>
                  </a:moveTo>
                  <a:cubicBezTo>
                    <a:pt x="3499" y="0"/>
                    <a:pt x="2484" y="337"/>
                    <a:pt x="1670" y="984"/>
                  </a:cubicBezTo>
                  <a:cubicBezTo>
                    <a:pt x="630" y="1866"/>
                    <a:pt x="0" y="3158"/>
                    <a:pt x="0" y="4544"/>
                  </a:cubicBezTo>
                  <a:cubicBezTo>
                    <a:pt x="0" y="5804"/>
                    <a:pt x="504" y="6970"/>
                    <a:pt x="1418" y="7852"/>
                  </a:cubicBezTo>
                  <a:lnTo>
                    <a:pt x="1418" y="11632"/>
                  </a:lnTo>
                  <a:cubicBezTo>
                    <a:pt x="1418" y="11821"/>
                    <a:pt x="1575" y="11979"/>
                    <a:pt x="1765" y="11979"/>
                  </a:cubicBezTo>
                  <a:lnTo>
                    <a:pt x="5986" y="11979"/>
                  </a:lnTo>
                  <a:cubicBezTo>
                    <a:pt x="6175" y="11979"/>
                    <a:pt x="6333" y="11821"/>
                    <a:pt x="6333" y="11632"/>
                  </a:cubicBezTo>
                  <a:lnTo>
                    <a:pt x="6333" y="10530"/>
                  </a:lnTo>
                  <a:lnTo>
                    <a:pt x="8097" y="10530"/>
                  </a:lnTo>
                  <a:cubicBezTo>
                    <a:pt x="8286" y="10530"/>
                    <a:pt x="8444" y="10372"/>
                    <a:pt x="8444" y="10183"/>
                  </a:cubicBezTo>
                  <a:lnTo>
                    <a:pt x="8444" y="8387"/>
                  </a:lnTo>
                  <a:lnTo>
                    <a:pt x="9042" y="8387"/>
                  </a:lnTo>
                  <a:cubicBezTo>
                    <a:pt x="9389" y="8387"/>
                    <a:pt x="9767" y="8198"/>
                    <a:pt x="9956" y="7883"/>
                  </a:cubicBezTo>
                  <a:cubicBezTo>
                    <a:pt x="10082" y="7568"/>
                    <a:pt x="10082" y="7190"/>
                    <a:pt x="9924" y="6875"/>
                  </a:cubicBezTo>
                  <a:lnTo>
                    <a:pt x="9042" y="5237"/>
                  </a:lnTo>
                  <a:cubicBezTo>
                    <a:pt x="9137" y="4701"/>
                    <a:pt x="9137" y="4134"/>
                    <a:pt x="9011" y="3599"/>
                  </a:cubicBezTo>
                  <a:cubicBezTo>
                    <a:pt x="8664" y="1866"/>
                    <a:pt x="7246" y="480"/>
                    <a:pt x="5545" y="102"/>
                  </a:cubicBezTo>
                  <a:cubicBezTo>
                    <a:pt x="5213" y="34"/>
                    <a:pt x="4878" y="0"/>
                    <a:pt x="4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-48170050" y="3622650"/>
              <a:ext cx="100050" cy="103225"/>
            </a:xfrm>
            <a:custGeom>
              <a:avLst/>
              <a:gdLst/>
              <a:ahLst/>
              <a:cxnLst/>
              <a:rect l="l" t="t" r="r" b="b"/>
              <a:pathLst>
                <a:path w="4002" h="4129" extrusionOk="0">
                  <a:moveTo>
                    <a:pt x="1985" y="1009"/>
                  </a:moveTo>
                  <a:cubicBezTo>
                    <a:pt x="2584" y="1009"/>
                    <a:pt x="3057" y="1482"/>
                    <a:pt x="3057" y="2080"/>
                  </a:cubicBezTo>
                  <a:cubicBezTo>
                    <a:pt x="3057" y="2647"/>
                    <a:pt x="2584" y="3120"/>
                    <a:pt x="1985" y="3120"/>
                  </a:cubicBezTo>
                  <a:cubicBezTo>
                    <a:pt x="1418" y="3120"/>
                    <a:pt x="946" y="2647"/>
                    <a:pt x="946" y="2080"/>
                  </a:cubicBezTo>
                  <a:cubicBezTo>
                    <a:pt x="946" y="1482"/>
                    <a:pt x="1418" y="1009"/>
                    <a:pt x="1985" y="1009"/>
                  </a:cubicBezTo>
                  <a:close/>
                  <a:moveTo>
                    <a:pt x="1639" y="1"/>
                  </a:moveTo>
                  <a:lnTo>
                    <a:pt x="1639" y="127"/>
                  </a:lnTo>
                  <a:cubicBezTo>
                    <a:pt x="1639" y="284"/>
                    <a:pt x="1576" y="410"/>
                    <a:pt x="1418" y="442"/>
                  </a:cubicBezTo>
                  <a:cubicBezTo>
                    <a:pt x="1198" y="537"/>
                    <a:pt x="1009" y="631"/>
                    <a:pt x="851" y="757"/>
                  </a:cubicBezTo>
                  <a:cubicBezTo>
                    <a:pt x="770" y="818"/>
                    <a:pt x="689" y="853"/>
                    <a:pt x="607" y="853"/>
                  </a:cubicBezTo>
                  <a:cubicBezTo>
                    <a:pt x="562" y="853"/>
                    <a:pt x="518" y="842"/>
                    <a:pt x="473" y="820"/>
                  </a:cubicBezTo>
                  <a:lnTo>
                    <a:pt x="347" y="726"/>
                  </a:lnTo>
                  <a:lnTo>
                    <a:pt x="1" y="1324"/>
                  </a:lnTo>
                  <a:lnTo>
                    <a:pt x="127" y="1387"/>
                  </a:lnTo>
                  <a:cubicBezTo>
                    <a:pt x="221" y="1482"/>
                    <a:pt x="316" y="1639"/>
                    <a:pt x="253" y="1765"/>
                  </a:cubicBezTo>
                  <a:cubicBezTo>
                    <a:pt x="221" y="1986"/>
                    <a:pt x="221" y="2143"/>
                    <a:pt x="253" y="2395"/>
                  </a:cubicBezTo>
                  <a:cubicBezTo>
                    <a:pt x="316" y="2553"/>
                    <a:pt x="221" y="2647"/>
                    <a:pt x="127" y="2742"/>
                  </a:cubicBezTo>
                  <a:lnTo>
                    <a:pt x="1" y="2805"/>
                  </a:lnTo>
                  <a:lnTo>
                    <a:pt x="347" y="3403"/>
                  </a:lnTo>
                  <a:lnTo>
                    <a:pt x="473" y="3340"/>
                  </a:lnTo>
                  <a:cubicBezTo>
                    <a:pt x="532" y="3297"/>
                    <a:pt x="590" y="3273"/>
                    <a:pt x="649" y="3273"/>
                  </a:cubicBezTo>
                  <a:cubicBezTo>
                    <a:pt x="716" y="3273"/>
                    <a:pt x="784" y="3304"/>
                    <a:pt x="851" y="3372"/>
                  </a:cubicBezTo>
                  <a:cubicBezTo>
                    <a:pt x="1009" y="3529"/>
                    <a:pt x="1198" y="3592"/>
                    <a:pt x="1418" y="3687"/>
                  </a:cubicBezTo>
                  <a:cubicBezTo>
                    <a:pt x="1576" y="3718"/>
                    <a:pt x="1639" y="3876"/>
                    <a:pt x="1639" y="4002"/>
                  </a:cubicBezTo>
                  <a:lnTo>
                    <a:pt x="1639" y="4128"/>
                  </a:lnTo>
                  <a:lnTo>
                    <a:pt x="2364" y="4128"/>
                  </a:lnTo>
                  <a:lnTo>
                    <a:pt x="2364" y="4002"/>
                  </a:lnTo>
                  <a:cubicBezTo>
                    <a:pt x="2364" y="3845"/>
                    <a:pt x="2427" y="3718"/>
                    <a:pt x="2584" y="3687"/>
                  </a:cubicBezTo>
                  <a:cubicBezTo>
                    <a:pt x="2805" y="3592"/>
                    <a:pt x="2994" y="3498"/>
                    <a:pt x="3151" y="3372"/>
                  </a:cubicBezTo>
                  <a:cubicBezTo>
                    <a:pt x="3224" y="3317"/>
                    <a:pt x="3298" y="3283"/>
                    <a:pt x="3371" y="3283"/>
                  </a:cubicBezTo>
                  <a:cubicBezTo>
                    <a:pt x="3424" y="3283"/>
                    <a:pt x="3476" y="3301"/>
                    <a:pt x="3529" y="3340"/>
                  </a:cubicBezTo>
                  <a:lnTo>
                    <a:pt x="3655" y="3403"/>
                  </a:lnTo>
                  <a:lnTo>
                    <a:pt x="4002" y="2805"/>
                  </a:lnTo>
                  <a:lnTo>
                    <a:pt x="3876" y="2742"/>
                  </a:lnTo>
                  <a:cubicBezTo>
                    <a:pt x="3781" y="2647"/>
                    <a:pt x="3687" y="2490"/>
                    <a:pt x="3750" y="2395"/>
                  </a:cubicBezTo>
                  <a:cubicBezTo>
                    <a:pt x="3781" y="2143"/>
                    <a:pt x="3781" y="1986"/>
                    <a:pt x="3750" y="1765"/>
                  </a:cubicBezTo>
                  <a:cubicBezTo>
                    <a:pt x="3687" y="1608"/>
                    <a:pt x="3781" y="1482"/>
                    <a:pt x="3876" y="1387"/>
                  </a:cubicBezTo>
                  <a:lnTo>
                    <a:pt x="4002" y="1324"/>
                  </a:lnTo>
                  <a:lnTo>
                    <a:pt x="3655" y="726"/>
                  </a:lnTo>
                  <a:lnTo>
                    <a:pt x="3529" y="820"/>
                  </a:lnTo>
                  <a:cubicBezTo>
                    <a:pt x="3477" y="846"/>
                    <a:pt x="3425" y="861"/>
                    <a:pt x="3373" y="861"/>
                  </a:cubicBezTo>
                  <a:cubicBezTo>
                    <a:pt x="3299" y="861"/>
                    <a:pt x="3225" y="831"/>
                    <a:pt x="3151" y="757"/>
                  </a:cubicBezTo>
                  <a:cubicBezTo>
                    <a:pt x="2994" y="600"/>
                    <a:pt x="2805" y="537"/>
                    <a:pt x="2584" y="442"/>
                  </a:cubicBezTo>
                  <a:cubicBezTo>
                    <a:pt x="2427" y="410"/>
                    <a:pt x="2364" y="253"/>
                    <a:pt x="2364" y="127"/>
                  </a:cubicBezTo>
                  <a:lnTo>
                    <a:pt x="23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-48129100" y="36652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68" y="725"/>
                    <a:pt x="726" y="567"/>
                    <a:pt x="726" y="378"/>
                  </a:cubicBezTo>
                  <a:cubicBezTo>
                    <a:pt x="726" y="158"/>
                    <a:pt x="568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9" name="Google Shape;339;p40"/>
          <p:cNvGrpSpPr/>
          <p:nvPr/>
        </p:nvGrpSpPr>
        <p:grpSpPr>
          <a:xfrm>
            <a:off x="1189260" y="1308215"/>
            <a:ext cx="330936" cy="330743"/>
            <a:chOff x="-49764975" y="3183375"/>
            <a:chExt cx="299300" cy="299125"/>
          </a:xfrm>
        </p:grpSpPr>
        <p:sp>
          <p:nvSpPr>
            <p:cNvPr id="340" name="Google Shape;340;p40"/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40"/>
          <p:cNvGrpSpPr/>
          <p:nvPr/>
        </p:nvGrpSpPr>
        <p:grpSpPr>
          <a:xfrm>
            <a:off x="4414286" y="1311087"/>
            <a:ext cx="332677" cy="330964"/>
            <a:chOff x="-47155575" y="3200500"/>
            <a:chExt cx="300875" cy="299325"/>
          </a:xfrm>
        </p:grpSpPr>
        <p:sp>
          <p:nvSpPr>
            <p:cNvPr id="350" name="Google Shape;350;p40"/>
            <p:cNvSpPr/>
            <p:nvPr/>
          </p:nvSpPr>
          <p:spPr>
            <a:xfrm>
              <a:off x="-46943725" y="3206000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-47118575" y="3200500"/>
              <a:ext cx="228450" cy="89025"/>
            </a:xfrm>
            <a:custGeom>
              <a:avLst/>
              <a:gdLst/>
              <a:ahLst/>
              <a:cxnLst/>
              <a:rect l="l" t="t" r="r" b="b"/>
              <a:pathLst>
                <a:path w="9138" h="3561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2143"/>
                  </a:lnTo>
                  <a:lnTo>
                    <a:pt x="2017" y="2143"/>
                  </a:lnTo>
                  <a:cubicBezTo>
                    <a:pt x="2679" y="2143"/>
                    <a:pt x="3246" y="2489"/>
                    <a:pt x="3561" y="3119"/>
                  </a:cubicBezTo>
                  <a:lnTo>
                    <a:pt x="3813" y="3560"/>
                  </a:lnTo>
                  <a:lnTo>
                    <a:pt x="9137" y="3560"/>
                  </a:lnTo>
                  <a:lnTo>
                    <a:pt x="9137" y="2836"/>
                  </a:lnTo>
                  <a:lnTo>
                    <a:pt x="6680" y="2836"/>
                  </a:lnTo>
                  <a:cubicBezTo>
                    <a:pt x="6491" y="2836"/>
                    <a:pt x="6333" y="2678"/>
                    <a:pt x="6333" y="2489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-47013825" y="33950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04"/>
                    <a:pt x="536" y="252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-47049250" y="33596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13"/>
                    <a:pt x="284" y="1891"/>
                    <a:pt x="725" y="2048"/>
                  </a:cubicBezTo>
                  <a:lnTo>
                    <a:pt x="725" y="1040"/>
                  </a:lnTo>
                  <a:cubicBezTo>
                    <a:pt x="725" y="851"/>
                    <a:pt x="882" y="693"/>
                    <a:pt x="1071" y="693"/>
                  </a:cubicBezTo>
                  <a:lnTo>
                    <a:pt x="2048" y="693"/>
                  </a:lnTo>
                  <a:cubicBezTo>
                    <a:pt x="1890" y="252"/>
                    <a:pt x="1512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-47013025" y="33934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355" y="0"/>
                  </a:moveTo>
                  <a:cubicBezTo>
                    <a:pt x="1198" y="725"/>
                    <a:pt x="662" y="1260"/>
                    <a:pt x="0" y="1386"/>
                  </a:cubicBezTo>
                  <a:lnTo>
                    <a:pt x="0" y="2142"/>
                  </a:lnTo>
                  <a:lnTo>
                    <a:pt x="2111" y="2142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-47155575" y="3270600"/>
              <a:ext cx="300875" cy="229225"/>
            </a:xfrm>
            <a:custGeom>
              <a:avLst/>
              <a:gdLst/>
              <a:ahLst/>
              <a:cxnLst/>
              <a:rect l="l" t="t" r="r" b="b"/>
              <a:pathLst>
                <a:path w="12035" h="9169" extrusionOk="0">
                  <a:moveTo>
                    <a:pt x="5324" y="2804"/>
                  </a:moveTo>
                  <a:cubicBezTo>
                    <a:pt x="6206" y="2804"/>
                    <a:pt x="6900" y="3403"/>
                    <a:pt x="7057" y="4222"/>
                  </a:cubicBezTo>
                  <a:lnTo>
                    <a:pt x="8160" y="4222"/>
                  </a:lnTo>
                  <a:cubicBezTo>
                    <a:pt x="8349" y="4222"/>
                    <a:pt x="8506" y="4379"/>
                    <a:pt x="8506" y="4568"/>
                  </a:cubicBezTo>
                  <a:lnTo>
                    <a:pt x="8506" y="7404"/>
                  </a:lnTo>
                  <a:lnTo>
                    <a:pt x="8475" y="7404"/>
                  </a:lnTo>
                  <a:cubicBezTo>
                    <a:pt x="8475" y="7593"/>
                    <a:pt x="8317" y="7750"/>
                    <a:pt x="8128" y="7750"/>
                  </a:cubicBezTo>
                  <a:lnTo>
                    <a:pt x="5324" y="7750"/>
                  </a:lnTo>
                  <a:cubicBezTo>
                    <a:pt x="5135" y="7750"/>
                    <a:pt x="4978" y="7593"/>
                    <a:pt x="4978" y="7404"/>
                  </a:cubicBezTo>
                  <a:lnTo>
                    <a:pt x="4978" y="6301"/>
                  </a:lnTo>
                  <a:cubicBezTo>
                    <a:pt x="4190" y="6144"/>
                    <a:pt x="3560" y="5451"/>
                    <a:pt x="3560" y="4568"/>
                  </a:cubicBezTo>
                  <a:cubicBezTo>
                    <a:pt x="3560" y="3592"/>
                    <a:pt x="4348" y="2804"/>
                    <a:pt x="5324" y="2804"/>
                  </a:cubicBezTo>
                  <a:close/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8097"/>
                  </a:lnTo>
                  <a:cubicBezTo>
                    <a:pt x="0" y="8696"/>
                    <a:pt x="473" y="9168"/>
                    <a:pt x="1071" y="9168"/>
                  </a:cubicBezTo>
                  <a:lnTo>
                    <a:pt x="10964" y="9168"/>
                  </a:lnTo>
                  <a:cubicBezTo>
                    <a:pt x="11562" y="9168"/>
                    <a:pt x="12035" y="8696"/>
                    <a:pt x="12035" y="8097"/>
                  </a:cubicBezTo>
                  <a:lnTo>
                    <a:pt x="12035" y="2489"/>
                  </a:lnTo>
                  <a:cubicBezTo>
                    <a:pt x="12035" y="1891"/>
                    <a:pt x="11562" y="1418"/>
                    <a:pt x="10964" y="1418"/>
                  </a:cubicBezTo>
                  <a:lnTo>
                    <a:pt x="4820" y="1418"/>
                  </a:lnTo>
                  <a:lnTo>
                    <a:pt x="4411" y="599"/>
                  </a:lnTo>
                  <a:cubicBezTo>
                    <a:pt x="4222" y="252"/>
                    <a:pt x="3875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40"/>
          <p:cNvGrpSpPr/>
          <p:nvPr/>
        </p:nvGrpSpPr>
        <p:grpSpPr>
          <a:xfrm>
            <a:off x="4856859" y="3035478"/>
            <a:ext cx="330936" cy="330107"/>
            <a:chOff x="-47154000" y="3939275"/>
            <a:chExt cx="299300" cy="298550"/>
          </a:xfrm>
        </p:grpSpPr>
        <p:sp>
          <p:nvSpPr>
            <p:cNvPr id="357" name="Google Shape;357;p40"/>
            <p:cNvSpPr/>
            <p:nvPr/>
          </p:nvSpPr>
          <p:spPr>
            <a:xfrm>
              <a:off x="-47084700" y="4131475"/>
              <a:ext cx="159125" cy="106350"/>
            </a:xfrm>
            <a:custGeom>
              <a:avLst/>
              <a:gdLst/>
              <a:ahLst/>
              <a:cxnLst/>
              <a:rect l="l" t="t" r="r" b="b"/>
              <a:pathLst>
                <a:path w="6365" h="4254" extrusionOk="0">
                  <a:moveTo>
                    <a:pt x="4569" y="693"/>
                  </a:moveTo>
                  <a:cubicBezTo>
                    <a:pt x="4789" y="693"/>
                    <a:pt x="4947" y="851"/>
                    <a:pt x="4947" y="1040"/>
                  </a:cubicBezTo>
                  <a:cubicBezTo>
                    <a:pt x="4947" y="1260"/>
                    <a:pt x="4789" y="1418"/>
                    <a:pt x="4569" y="1418"/>
                  </a:cubicBezTo>
                  <a:lnTo>
                    <a:pt x="1796" y="1418"/>
                  </a:lnTo>
                  <a:cubicBezTo>
                    <a:pt x="1576" y="1418"/>
                    <a:pt x="1418" y="1260"/>
                    <a:pt x="1418" y="1040"/>
                  </a:cubicBezTo>
                  <a:cubicBezTo>
                    <a:pt x="1418" y="851"/>
                    <a:pt x="1576" y="693"/>
                    <a:pt x="1796" y="693"/>
                  </a:cubicBezTo>
                  <a:close/>
                  <a:moveTo>
                    <a:pt x="4569" y="2111"/>
                  </a:moveTo>
                  <a:cubicBezTo>
                    <a:pt x="4789" y="2111"/>
                    <a:pt x="4947" y="2268"/>
                    <a:pt x="4947" y="2457"/>
                  </a:cubicBezTo>
                  <a:cubicBezTo>
                    <a:pt x="4947" y="2678"/>
                    <a:pt x="4789" y="2835"/>
                    <a:pt x="4569" y="2835"/>
                  </a:cubicBezTo>
                  <a:lnTo>
                    <a:pt x="1796" y="2835"/>
                  </a:lnTo>
                  <a:cubicBezTo>
                    <a:pt x="1576" y="2835"/>
                    <a:pt x="1418" y="2678"/>
                    <a:pt x="1418" y="2457"/>
                  </a:cubicBezTo>
                  <a:cubicBezTo>
                    <a:pt x="1418" y="2268"/>
                    <a:pt x="1576" y="2111"/>
                    <a:pt x="1796" y="2111"/>
                  </a:cubicBezTo>
                  <a:close/>
                  <a:moveTo>
                    <a:pt x="0" y="0"/>
                  </a:moveTo>
                  <a:lnTo>
                    <a:pt x="0" y="1418"/>
                  </a:lnTo>
                  <a:lnTo>
                    <a:pt x="0" y="3875"/>
                  </a:lnTo>
                  <a:cubicBezTo>
                    <a:pt x="0" y="4096"/>
                    <a:pt x="158" y="4253"/>
                    <a:pt x="379" y="4253"/>
                  </a:cubicBezTo>
                  <a:lnTo>
                    <a:pt x="5986" y="4253"/>
                  </a:lnTo>
                  <a:cubicBezTo>
                    <a:pt x="6207" y="4253"/>
                    <a:pt x="6364" y="4096"/>
                    <a:pt x="6364" y="3875"/>
                  </a:cubicBezTo>
                  <a:lnTo>
                    <a:pt x="6364" y="1418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-46979150" y="3943225"/>
              <a:ext cx="48050" cy="47275"/>
            </a:xfrm>
            <a:custGeom>
              <a:avLst/>
              <a:gdLst/>
              <a:ahLst/>
              <a:cxnLst/>
              <a:rect l="l" t="t" r="r" b="b"/>
              <a:pathLst>
                <a:path w="1922" h="1891" extrusionOk="0">
                  <a:moveTo>
                    <a:pt x="0" y="0"/>
                  </a:moveTo>
                  <a:lnTo>
                    <a:pt x="0" y="1891"/>
                  </a:lnTo>
                  <a:lnTo>
                    <a:pt x="1922" y="1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-47154000" y="4026700"/>
              <a:ext cx="299300" cy="141025"/>
            </a:xfrm>
            <a:custGeom>
              <a:avLst/>
              <a:gdLst/>
              <a:ahLst/>
              <a:cxnLst/>
              <a:rect l="l" t="t" r="r" b="b"/>
              <a:pathLst>
                <a:path w="11972" h="5641" extrusionOk="0">
                  <a:moveTo>
                    <a:pt x="3151" y="2080"/>
                  </a:moveTo>
                  <a:cubicBezTo>
                    <a:pt x="3340" y="2080"/>
                    <a:pt x="3497" y="2238"/>
                    <a:pt x="3497" y="2458"/>
                  </a:cubicBezTo>
                  <a:cubicBezTo>
                    <a:pt x="3497" y="2647"/>
                    <a:pt x="3340" y="2805"/>
                    <a:pt x="3151" y="2805"/>
                  </a:cubicBezTo>
                  <a:cubicBezTo>
                    <a:pt x="2930" y="2805"/>
                    <a:pt x="2804" y="2647"/>
                    <a:pt x="2804" y="2458"/>
                  </a:cubicBezTo>
                  <a:cubicBezTo>
                    <a:pt x="2804" y="2238"/>
                    <a:pt x="2930" y="2080"/>
                    <a:pt x="3151" y="2080"/>
                  </a:cubicBezTo>
                  <a:close/>
                  <a:moveTo>
                    <a:pt x="4568" y="2080"/>
                  </a:moveTo>
                  <a:cubicBezTo>
                    <a:pt x="4757" y="2080"/>
                    <a:pt x="4915" y="2238"/>
                    <a:pt x="4915" y="2458"/>
                  </a:cubicBezTo>
                  <a:cubicBezTo>
                    <a:pt x="4915" y="2647"/>
                    <a:pt x="4757" y="2805"/>
                    <a:pt x="4568" y="2805"/>
                  </a:cubicBezTo>
                  <a:cubicBezTo>
                    <a:pt x="4348" y="2805"/>
                    <a:pt x="4190" y="2647"/>
                    <a:pt x="4190" y="2458"/>
                  </a:cubicBezTo>
                  <a:cubicBezTo>
                    <a:pt x="4190" y="2238"/>
                    <a:pt x="4348" y="2080"/>
                    <a:pt x="4568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8"/>
                    <a:pt x="6994" y="2458"/>
                  </a:cubicBezTo>
                  <a:cubicBezTo>
                    <a:pt x="6994" y="2647"/>
                    <a:pt x="6837" y="2805"/>
                    <a:pt x="6648" y="2805"/>
                  </a:cubicBezTo>
                  <a:lnTo>
                    <a:pt x="5923" y="2805"/>
                  </a:lnTo>
                  <a:cubicBezTo>
                    <a:pt x="5734" y="2805"/>
                    <a:pt x="5576" y="2647"/>
                    <a:pt x="5576" y="2458"/>
                  </a:cubicBezTo>
                  <a:cubicBezTo>
                    <a:pt x="5576" y="2238"/>
                    <a:pt x="5734" y="2080"/>
                    <a:pt x="5923" y="2080"/>
                  </a:cubicBezTo>
                  <a:close/>
                  <a:moveTo>
                    <a:pt x="8790" y="2080"/>
                  </a:moveTo>
                  <a:cubicBezTo>
                    <a:pt x="8979" y="2080"/>
                    <a:pt x="9136" y="2238"/>
                    <a:pt x="9136" y="2458"/>
                  </a:cubicBezTo>
                  <a:cubicBezTo>
                    <a:pt x="9136" y="2647"/>
                    <a:pt x="8979" y="2805"/>
                    <a:pt x="8790" y="2805"/>
                  </a:cubicBezTo>
                  <a:lnTo>
                    <a:pt x="8065" y="2805"/>
                  </a:lnTo>
                  <a:cubicBezTo>
                    <a:pt x="7876" y="2805"/>
                    <a:pt x="7719" y="2647"/>
                    <a:pt x="7719" y="2458"/>
                  </a:cubicBezTo>
                  <a:cubicBezTo>
                    <a:pt x="7719" y="2238"/>
                    <a:pt x="7876" y="2080"/>
                    <a:pt x="8065" y="2080"/>
                  </a:cubicBezTo>
                  <a:close/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4569"/>
                  </a:lnTo>
                  <a:cubicBezTo>
                    <a:pt x="0" y="5168"/>
                    <a:pt x="473" y="5640"/>
                    <a:pt x="1071" y="5640"/>
                  </a:cubicBezTo>
                  <a:lnTo>
                    <a:pt x="2111" y="5640"/>
                  </a:lnTo>
                  <a:lnTo>
                    <a:pt x="2111" y="4223"/>
                  </a:lnTo>
                  <a:lnTo>
                    <a:pt x="1764" y="4223"/>
                  </a:lnTo>
                  <a:cubicBezTo>
                    <a:pt x="1575" y="4223"/>
                    <a:pt x="1418" y="4065"/>
                    <a:pt x="1418" y="3876"/>
                  </a:cubicBezTo>
                  <a:cubicBezTo>
                    <a:pt x="1418" y="3655"/>
                    <a:pt x="1575" y="3498"/>
                    <a:pt x="1764" y="3498"/>
                  </a:cubicBezTo>
                  <a:lnTo>
                    <a:pt x="10208" y="3498"/>
                  </a:lnTo>
                  <a:cubicBezTo>
                    <a:pt x="10397" y="3498"/>
                    <a:pt x="10554" y="3655"/>
                    <a:pt x="10554" y="3876"/>
                  </a:cubicBezTo>
                  <a:cubicBezTo>
                    <a:pt x="10554" y="4065"/>
                    <a:pt x="10397" y="4223"/>
                    <a:pt x="10208" y="4223"/>
                  </a:cubicBezTo>
                  <a:lnTo>
                    <a:pt x="9830" y="4223"/>
                  </a:lnTo>
                  <a:lnTo>
                    <a:pt x="9830" y="5640"/>
                  </a:lnTo>
                  <a:lnTo>
                    <a:pt x="10901" y="5640"/>
                  </a:lnTo>
                  <a:cubicBezTo>
                    <a:pt x="11499" y="5640"/>
                    <a:pt x="11972" y="5168"/>
                    <a:pt x="11972" y="4569"/>
                  </a:cubicBezTo>
                  <a:lnTo>
                    <a:pt x="11972" y="1072"/>
                  </a:lnTo>
                  <a:cubicBezTo>
                    <a:pt x="11972" y="473"/>
                    <a:pt x="11499" y="1"/>
                    <a:pt x="10901" y="1"/>
                  </a:cubicBezTo>
                  <a:lnTo>
                    <a:pt x="9830" y="1"/>
                  </a:lnTo>
                  <a:lnTo>
                    <a:pt x="9830" y="1072"/>
                  </a:lnTo>
                  <a:cubicBezTo>
                    <a:pt x="9830" y="1261"/>
                    <a:pt x="9672" y="1419"/>
                    <a:pt x="9483" y="1419"/>
                  </a:cubicBezTo>
                  <a:lnTo>
                    <a:pt x="2489" y="1419"/>
                  </a:lnTo>
                  <a:cubicBezTo>
                    <a:pt x="2268" y="1419"/>
                    <a:pt x="2111" y="1261"/>
                    <a:pt x="2111" y="1072"/>
                  </a:cubicBez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-47083125" y="3939275"/>
              <a:ext cx="158325" cy="106350"/>
            </a:xfrm>
            <a:custGeom>
              <a:avLst/>
              <a:gdLst/>
              <a:ahLst/>
              <a:cxnLst/>
              <a:rect l="l" t="t" r="r" b="b"/>
              <a:pathLst>
                <a:path w="6333" h="425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6333" y="4254"/>
                  </a:lnTo>
                  <a:lnTo>
                    <a:pt x="6333" y="3498"/>
                  </a:lnTo>
                  <a:lnTo>
                    <a:pt x="6301" y="3498"/>
                  </a:lnTo>
                  <a:lnTo>
                    <a:pt x="6301" y="2805"/>
                  </a:lnTo>
                  <a:lnTo>
                    <a:pt x="3844" y="2805"/>
                  </a:lnTo>
                  <a:cubicBezTo>
                    <a:pt x="3655" y="2805"/>
                    <a:pt x="3498" y="2647"/>
                    <a:pt x="3498" y="2427"/>
                  </a:cubicBezTo>
                  <a:lnTo>
                    <a:pt x="34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" name="Google Shape;364;p40"/>
          <p:cNvGrpSpPr/>
          <p:nvPr/>
        </p:nvGrpSpPr>
        <p:grpSpPr>
          <a:xfrm>
            <a:off x="7668344" y="3038367"/>
            <a:ext cx="334924" cy="334820"/>
            <a:chOff x="5642475" y="1435075"/>
            <a:chExt cx="481975" cy="481825"/>
          </a:xfrm>
        </p:grpSpPr>
        <p:sp>
          <p:nvSpPr>
            <p:cNvPr id="365" name="Google Shape;365;p40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4"/>
          <p:cNvSpPr txBox="1">
            <a:spLocks noGrp="1"/>
          </p:cNvSpPr>
          <p:nvPr>
            <p:ph type="ctrTitle"/>
          </p:nvPr>
        </p:nvSpPr>
        <p:spPr>
          <a:xfrm flipH="1">
            <a:off x="2747779" y="2507825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Производство как система</a:t>
            </a:r>
            <a:endParaRPr dirty="0"/>
          </a:p>
        </p:txBody>
      </p:sp>
      <p:sp>
        <p:nvSpPr>
          <p:cNvPr id="216" name="Google Shape;216;p34"/>
          <p:cNvSpPr txBox="1">
            <a:spLocks noGrp="1"/>
          </p:cNvSpPr>
          <p:nvPr>
            <p:ph type="title" idx="2"/>
          </p:nvPr>
        </p:nvSpPr>
        <p:spPr>
          <a:xfrm flipH="1">
            <a:off x="4964179" y="2130575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cxnSp>
        <p:nvCxnSpPr>
          <p:cNvPr id="217" name="Google Shape;217;p34"/>
          <p:cNvCxnSpPr/>
          <p:nvPr/>
        </p:nvCxnSpPr>
        <p:spPr>
          <a:xfrm>
            <a:off x="7578325" y="4028400"/>
            <a:ext cx="1565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 txBox="1">
            <a:spLocks noGrp="1"/>
          </p:cNvSpPr>
          <p:nvPr>
            <p:ph type="ctrTitle"/>
          </p:nvPr>
        </p:nvSpPr>
        <p:spPr>
          <a:xfrm>
            <a:off x="1547664" y="376498"/>
            <a:ext cx="4957986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производство представляет собой определенную систему, т.к.</a:t>
            </a:r>
            <a:endParaRPr dirty="0"/>
          </a:p>
        </p:txBody>
      </p:sp>
      <p:sp>
        <p:nvSpPr>
          <p:cNvPr id="184" name="Google Shape;184;p32"/>
          <p:cNvSpPr txBox="1">
            <a:spLocks noGrp="1"/>
          </p:cNvSpPr>
          <p:nvPr>
            <p:ph type="subTitle" idx="1"/>
          </p:nvPr>
        </p:nvSpPr>
        <p:spPr>
          <a:xfrm>
            <a:off x="755576" y="2211710"/>
            <a:ext cx="5928874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latin typeface="Exo 2"/>
                <a:sym typeface="Exo 2"/>
              </a:rPr>
              <a:t>является совокупностью взаимосвязанных элементов производственного процесса, образующих единое целое и функционирующих в целях производства продукции, выполнения работ или оказания услуг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5" name="Google Shape;185;p32"/>
          <p:cNvCxnSpPr>
            <a:cxnSpLocks/>
          </p:cNvCxnSpPr>
          <p:nvPr/>
        </p:nvCxnSpPr>
        <p:spPr>
          <a:xfrm>
            <a:off x="6300192" y="1494500"/>
            <a:ext cx="2843808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32"/>
          <p:cNvCxnSpPr/>
          <p:nvPr/>
        </p:nvCxnSpPr>
        <p:spPr>
          <a:xfrm>
            <a:off x="0" y="3867894"/>
            <a:ext cx="457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Tech Newsletter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F3F3F3"/>
      </a:accent1>
      <a:accent2>
        <a:srgbClr val="D9D9D9"/>
      </a:accent2>
      <a:accent3>
        <a:srgbClr val="B7B7B7"/>
      </a:accent3>
      <a:accent4>
        <a:srgbClr val="999999"/>
      </a:accent4>
      <a:accent5>
        <a:srgbClr val="666666"/>
      </a:accent5>
      <a:accent6>
        <a:srgbClr val="00000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976</Words>
  <Application>Microsoft Office PowerPoint</Application>
  <PresentationFormat>Экран (16:9)</PresentationFormat>
  <Paragraphs>141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Tech Newsletter by Slidesgo</vt:lpstr>
      <vt:lpstr>Теоретические основы организации производства</vt:lpstr>
      <vt:lpstr>Слайд 2</vt:lpstr>
      <vt:lpstr>Организация производства: понятие, сущность, задачи</vt:lpstr>
      <vt:lpstr>ОРГАНИЗАЦИЯ</vt:lpstr>
      <vt:lpstr>ПРОИЗВОДСТВО</vt:lpstr>
      <vt:lpstr>Взаимосвязь элементов организации производства</vt:lpstr>
      <vt:lpstr>Задачи организации производства</vt:lpstr>
      <vt:lpstr>Производство как система</vt:lpstr>
      <vt:lpstr>производство представляет собой определенную систему, т.к.</vt:lpstr>
      <vt:lpstr>Признаки производственной системы</vt:lpstr>
      <vt:lpstr>Подходы к формированию системы организации производства</vt:lpstr>
      <vt:lpstr>Структурный (элементный) подход: основный подсистемы</vt:lpstr>
      <vt:lpstr>Функциональный подход:  основные подсистемы</vt:lpstr>
      <vt:lpstr>Виды связей производственных систем</vt:lpstr>
      <vt:lpstr>Производство как процесс</vt:lpstr>
      <vt:lpstr>Процесс  (от лат. processus – продвижение)</vt:lpstr>
      <vt:lpstr>Слайд 17</vt:lpstr>
      <vt:lpstr>Производственный процесс</vt:lpstr>
      <vt:lpstr>Принципы организации производства</vt:lpstr>
      <vt:lpstr>Принципы организации производства</vt:lpstr>
      <vt:lpstr>Причины, препятствующие реализации принципов организации производства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 NEWSLETTER</dc:title>
  <dc:creator>Серикова Олеся Юрьевна</dc:creator>
  <cp:lastModifiedBy>Serikova_OY</cp:lastModifiedBy>
  <cp:revision>18</cp:revision>
  <dcterms:modified xsi:type="dcterms:W3CDTF">2021-12-10T04:40:31Z</dcterms:modified>
</cp:coreProperties>
</file>