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82" r:id="rId11"/>
    <p:sldId id="283" r:id="rId12"/>
    <p:sldId id="289" r:id="rId13"/>
    <p:sldId id="290" r:id="rId14"/>
    <p:sldId id="291" r:id="rId15"/>
    <p:sldId id="293" r:id="rId16"/>
    <p:sldId id="292" r:id="rId17"/>
    <p:sldId id="265" r:id="rId18"/>
    <p:sldId id="266" r:id="rId19"/>
    <p:sldId id="267" r:id="rId20"/>
    <p:sldId id="268" r:id="rId21"/>
    <p:sldId id="269" r:id="rId22"/>
    <p:sldId id="284" r:id="rId23"/>
    <p:sldId id="285" r:id="rId24"/>
    <p:sldId id="286" r:id="rId25"/>
    <p:sldId id="287" r:id="rId26"/>
    <p:sldId id="270" r:id="rId27"/>
    <p:sldId id="271" r:id="rId28"/>
    <p:sldId id="272" r:id="rId29"/>
    <p:sldId id="273" r:id="rId30"/>
    <p:sldId id="274" r:id="rId31"/>
    <p:sldId id="275" r:id="rId32"/>
    <p:sldId id="288" r:id="rId33"/>
    <p:sldId id="276" r:id="rId34"/>
    <p:sldId id="277" r:id="rId35"/>
    <p:sldId id="278" r:id="rId36"/>
    <p:sldId id="27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ЛЕКЦИЯ 2. СИСТЕМА УПРАВЛЕНИЯ </a:t>
            </a:r>
            <a:r>
              <a:rPr lang="ru-RU" dirty="0" smtClean="0"/>
              <a:t>ПЕРСОНАЛОМ (2)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ru-RU" dirty="0" smtClean="0"/>
              <a:t>1</a:t>
            </a:r>
            <a:r>
              <a:rPr lang="ru-RU" dirty="0"/>
              <a:t>. Система управления: сущность и </a:t>
            </a:r>
            <a:r>
              <a:rPr lang="ru-RU" dirty="0" smtClean="0"/>
              <a:t>содержание.</a:t>
            </a:r>
            <a:endParaRPr lang="ru-RU" dirty="0"/>
          </a:p>
          <a:p>
            <a:pPr algn="l"/>
            <a:r>
              <a:rPr lang="ru-RU" dirty="0"/>
              <a:t>2. Система управления персоналом.</a:t>
            </a:r>
          </a:p>
          <a:p>
            <a:pPr algn="l"/>
            <a:r>
              <a:rPr lang="ru-RU" dirty="0"/>
              <a:t>3. Организационная структура системы управления </a:t>
            </a:r>
            <a:r>
              <a:rPr lang="ru-RU" dirty="0" smtClean="0"/>
              <a:t>персоналом.</a:t>
            </a:r>
          </a:p>
          <a:p>
            <a:pPr algn="l"/>
            <a:r>
              <a:rPr lang="ru-RU" dirty="0"/>
              <a:t>4. Исследование системы управления персоналом.</a:t>
            </a:r>
          </a:p>
          <a:p>
            <a:pPr algn="l"/>
            <a:r>
              <a:rPr lang="ru-RU" dirty="0"/>
              <a:t>5. Обеспечение системы управления </a:t>
            </a:r>
            <a:r>
              <a:rPr lang="ru-RU" dirty="0" smtClean="0"/>
              <a:t>персоналом.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4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273050">
              <a:buNone/>
            </a:pPr>
            <a:r>
              <a:rPr lang="ru-RU" dirty="0"/>
              <a:t>7. </a:t>
            </a:r>
            <a:r>
              <a:rPr lang="ru-RU" b="1" i="1" dirty="0"/>
              <a:t>Подсистема управления социальным развитием</a:t>
            </a:r>
            <a:r>
              <a:rPr lang="ru-RU" dirty="0"/>
              <a:t> осуществляет</a:t>
            </a:r>
            <a:r>
              <a:rPr lang="ru-RU" dirty="0" smtClean="0"/>
              <a:t>: организацию </a:t>
            </a:r>
            <a:r>
              <a:rPr lang="ru-RU" dirty="0"/>
              <a:t>общественного питания, управление </a:t>
            </a:r>
            <a:r>
              <a:rPr lang="ru-RU" dirty="0" smtClean="0"/>
              <a:t>жилищно-бытовым обслуживанием</a:t>
            </a:r>
            <a:r>
              <a:rPr lang="ru-RU" dirty="0"/>
              <a:t>, развитием культуры и физического воспитания</a:t>
            </a:r>
            <a:r>
              <a:rPr lang="ru-RU" dirty="0" smtClean="0"/>
              <a:t>, обеспечение </a:t>
            </a:r>
            <a:r>
              <a:rPr lang="ru-RU" dirty="0"/>
              <a:t>охраны здоровья и отдыха, обеспечение детскими </a:t>
            </a:r>
            <a:r>
              <a:rPr lang="ru-RU" dirty="0" smtClean="0"/>
              <a:t>учреждениями</a:t>
            </a:r>
            <a:r>
              <a:rPr lang="ru-RU" dirty="0"/>
              <a:t>, управление социальными конфликтами и стрессами</a:t>
            </a:r>
            <a:r>
              <a:rPr lang="ru-RU" dirty="0" smtClean="0"/>
              <a:t>, организацию </a:t>
            </a:r>
            <a:r>
              <a:rPr lang="ru-RU" dirty="0"/>
              <a:t>продажи продуктов питания и товаров </a:t>
            </a:r>
            <a:r>
              <a:rPr lang="ru-RU" dirty="0" smtClean="0"/>
              <a:t>народного потребления</a:t>
            </a:r>
            <a:r>
              <a:rPr lang="ru-RU" dirty="0"/>
              <a:t>, организацию социального страхования.</a:t>
            </a:r>
          </a:p>
          <a:p>
            <a:pPr marL="0" indent="273050">
              <a:buNone/>
            </a:pPr>
            <a:r>
              <a:rPr lang="ru-RU" dirty="0"/>
              <a:t>8. </a:t>
            </a:r>
            <a:r>
              <a:rPr lang="ru-RU" b="1" i="1" dirty="0"/>
              <a:t>Подсистема развития организационной структуры </a:t>
            </a:r>
            <a:r>
              <a:rPr lang="ru-RU" b="1" i="1" dirty="0" smtClean="0"/>
              <a:t>управления </a:t>
            </a:r>
            <a:r>
              <a:rPr lang="ru-RU" dirty="0" smtClean="0"/>
              <a:t>выполняет </a:t>
            </a:r>
            <a:r>
              <a:rPr lang="ru-RU" dirty="0"/>
              <a:t>такие функции, как анализ сложившейся </a:t>
            </a:r>
            <a:r>
              <a:rPr lang="ru-RU" dirty="0" smtClean="0"/>
              <a:t>организационной структуры </a:t>
            </a:r>
            <a:r>
              <a:rPr lang="ru-RU" dirty="0"/>
              <a:t>управления, проектирование новой организационной </a:t>
            </a:r>
            <a:r>
              <a:rPr lang="ru-RU" dirty="0" smtClean="0"/>
              <a:t>структуры управления</a:t>
            </a:r>
            <a:r>
              <a:rPr lang="ru-RU" dirty="0"/>
              <a:t>, разработка штатного расписания, формирование </a:t>
            </a:r>
            <a:r>
              <a:rPr lang="ru-RU" dirty="0" smtClean="0"/>
              <a:t>новой организационной </a:t>
            </a:r>
            <a:r>
              <a:rPr lang="ru-RU" dirty="0"/>
              <a:t>структуры управления, разработка и </a:t>
            </a:r>
            <a:r>
              <a:rPr lang="ru-RU" dirty="0" smtClean="0"/>
              <a:t>реализация рекомендаций </a:t>
            </a:r>
            <a:r>
              <a:rPr lang="ru-RU" dirty="0"/>
              <a:t>по развитию стиля и методов руководства.</a:t>
            </a:r>
          </a:p>
          <a:p>
            <a:pPr marL="0" indent="273050">
              <a:buNone/>
            </a:pPr>
            <a:r>
              <a:rPr lang="ru-RU" dirty="0"/>
              <a:t>9. </a:t>
            </a:r>
            <a:r>
              <a:rPr lang="ru-RU" b="1" i="1" dirty="0"/>
              <a:t>Подсистема правового обеспечения системы управления </a:t>
            </a:r>
            <a:r>
              <a:rPr lang="ru-RU" b="1" i="1" dirty="0" smtClean="0"/>
              <a:t>персоналом </a:t>
            </a:r>
            <a:r>
              <a:rPr lang="ru-RU" dirty="0" smtClean="0"/>
              <a:t>осуществляет</a:t>
            </a:r>
            <a:r>
              <a:rPr lang="ru-RU" dirty="0"/>
              <a:t>: решение правовых вопросов трудовых отношений</a:t>
            </a:r>
            <a:r>
              <a:rPr lang="ru-RU" dirty="0" smtClean="0"/>
              <a:t>, согласование </a:t>
            </a:r>
            <a:r>
              <a:rPr lang="ru-RU" dirty="0"/>
              <a:t>распорядительных и иных документов по </a:t>
            </a:r>
            <a:r>
              <a:rPr lang="ru-RU" dirty="0" smtClean="0"/>
              <a:t>управлению персоналом</a:t>
            </a:r>
            <a:r>
              <a:rPr lang="ru-RU" dirty="0"/>
              <a:t>, решение правовых вопросов хозяйственной деятельности</a:t>
            </a:r>
            <a:r>
              <a:rPr lang="ru-RU" dirty="0" smtClean="0"/>
              <a:t>, проведение </a:t>
            </a:r>
            <a:r>
              <a:rPr lang="ru-RU" dirty="0"/>
              <a:t>консультаций по юридическим вопросам. </a:t>
            </a:r>
          </a:p>
        </p:txBody>
      </p:sp>
    </p:spTree>
    <p:extLst>
      <p:ext uri="{BB962C8B-B14F-4D97-AF65-F5344CB8AC3E}">
        <p14:creationId xmlns:p14="http://schemas.microsoft.com/office/powerpoint/2010/main" val="347647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 smtClean="0"/>
              <a:t>10. </a:t>
            </a:r>
            <a:r>
              <a:rPr lang="ru-RU" b="1" i="1" dirty="0"/>
              <a:t>Подсистема общего и линейного руководства </a:t>
            </a:r>
            <a:r>
              <a:rPr lang="ru-RU" dirty="0"/>
              <a:t>осуществляет</a:t>
            </a:r>
            <a:r>
              <a:rPr lang="ru-RU" dirty="0" smtClean="0"/>
              <a:t>: управление </a:t>
            </a:r>
            <a:r>
              <a:rPr lang="ru-RU" dirty="0"/>
              <a:t>организацией в целом, управление </a:t>
            </a:r>
            <a:r>
              <a:rPr lang="ru-RU" dirty="0" smtClean="0"/>
              <a:t>отдельными функциональными </a:t>
            </a:r>
            <a:r>
              <a:rPr lang="ru-RU" dirty="0"/>
              <a:t>и производственными подразделениями. Функции </a:t>
            </a:r>
            <a:r>
              <a:rPr lang="ru-RU" dirty="0" smtClean="0"/>
              <a:t>этой подсистемы </a:t>
            </a:r>
            <a:r>
              <a:rPr lang="ru-RU" dirty="0"/>
              <a:t>выполняют: руководитель организации, его заместители</a:t>
            </a:r>
            <a:r>
              <a:rPr lang="ru-RU" dirty="0" smtClean="0"/>
              <a:t>, руководители </a:t>
            </a:r>
            <a:r>
              <a:rPr lang="ru-RU" dirty="0"/>
              <a:t>функциональных и производственных подразделений, </a:t>
            </a:r>
            <a:r>
              <a:rPr lang="ru-RU" dirty="0" smtClean="0"/>
              <a:t>их заместители</a:t>
            </a:r>
            <a:r>
              <a:rPr lang="ru-RU" dirty="0"/>
              <a:t>, мастера, бригадиры.</a:t>
            </a:r>
          </a:p>
          <a:p>
            <a:pPr marL="0" indent="355600">
              <a:buNone/>
            </a:pPr>
            <a:r>
              <a:rPr lang="ru-RU" dirty="0" smtClean="0"/>
              <a:t>11. </a:t>
            </a:r>
            <a:r>
              <a:rPr lang="ru-RU" b="1" i="1" dirty="0"/>
              <a:t>Подсистема информационного обеспечения </a:t>
            </a:r>
            <a:r>
              <a:rPr lang="ru-RU" b="1" i="1" dirty="0" smtClean="0"/>
              <a:t>СУП </a:t>
            </a:r>
            <a:r>
              <a:rPr lang="ru-RU" dirty="0"/>
              <a:t>выполняет следующие функции: ведение учета и </a:t>
            </a:r>
            <a:r>
              <a:rPr lang="ru-RU" dirty="0" smtClean="0"/>
              <a:t>статистики персонала</a:t>
            </a:r>
            <a:r>
              <a:rPr lang="ru-RU" dirty="0"/>
              <a:t>, информационное и техническое обеспечение </a:t>
            </a:r>
            <a:r>
              <a:rPr lang="ru-RU" dirty="0" smtClean="0"/>
              <a:t>системы управления </a:t>
            </a:r>
            <a:r>
              <a:rPr lang="ru-RU" dirty="0"/>
              <a:t>персоналом, обеспечение персонала </a:t>
            </a:r>
            <a:r>
              <a:rPr lang="ru-RU" dirty="0" smtClean="0"/>
              <a:t>научно-технической информацией</a:t>
            </a:r>
            <a:r>
              <a:rPr lang="ru-RU" dirty="0"/>
              <a:t>, организация работы органов массовой </a:t>
            </a:r>
            <a:r>
              <a:rPr lang="ru-RU" dirty="0" smtClean="0"/>
              <a:t>информации организации</a:t>
            </a:r>
            <a:r>
              <a:rPr lang="ru-RU" dirty="0"/>
              <a:t>, проведение патентно-лицензионной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68232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Система управления персоналом </a:t>
            </a:r>
            <a:br>
              <a:rPr lang="ru-RU" sz="4000" dirty="0" smtClean="0"/>
            </a:br>
            <a:r>
              <a:rPr lang="ru-RU" sz="4000" dirty="0" smtClean="0"/>
              <a:t>(по А.Я. </a:t>
            </a:r>
            <a:r>
              <a:rPr lang="ru-RU" sz="4000" dirty="0" err="1" smtClean="0"/>
              <a:t>Кибанову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это совокупность принципов и методов управления кадрами рабочих и служащих в организации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92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899553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8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5" y="116632"/>
            <a:ext cx="770395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44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500" b="1" dirty="0">
                <a:solidFill>
                  <a:prstClr val="black"/>
                </a:solidFill>
              </a:rPr>
              <a:t>Концепции управления персоналом </a:t>
            </a:r>
            <a:r>
              <a:rPr lang="ru-RU" sz="2500" dirty="0">
                <a:solidFill>
                  <a:prstClr val="black"/>
                </a:solidFill>
              </a:rPr>
              <a:t>рассматривают рынок трудовых ресурсов, классификацию персонала по категориям и взаимосвязь подсистем.</a:t>
            </a:r>
          </a:p>
          <a:p>
            <a:pPr marL="0" lvl="0" indent="0">
              <a:buNone/>
            </a:pPr>
            <a:r>
              <a:rPr lang="ru-RU" sz="2500" b="1" dirty="0">
                <a:solidFill>
                  <a:prstClr val="black"/>
                </a:solidFill>
              </a:rPr>
              <a:t>Кадровая политика </a:t>
            </a:r>
            <a:r>
              <a:rPr lang="ru-RU" sz="2500" dirty="0">
                <a:solidFill>
                  <a:prstClr val="black"/>
                </a:solidFill>
              </a:rPr>
              <a:t>определяет генеральную линию и принципиальные установки в работе с персоналом на длительную перспективу.</a:t>
            </a:r>
          </a:p>
          <a:p>
            <a:pPr marL="0" lvl="0" indent="0">
              <a:buNone/>
            </a:pPr>
            <a:r>
              <a:rPr lang="ru-RU" sz="2500" b="1" dirty="0">
                <a:solidFill>
                  <a:prstClr val="black"/>
                </a:solidFill>
              </a:rPr>
              <a:t>Подбор персонала </a:t>
            </a:r>
            <a:r>
              <a:rPr lang="ru-RU" sz="2500" dirty="0">
                <a:solidFill>
                  <a:prstClr val="black"/>
                </a:solidFill>
              </a:rPr>
              <a:t>заключается в формировании резерва кадров на замещение вакантных рабочих мест.</a:t>
            </a:r>
          </a:p>
          <a:p>
            <a:pPr marL="0" lvl="0" indent="0">
              <a:buNone/>
            </a:pPr>
            <a:r>
              <a:rPr lang="ru-RU" sz="2500" b="1" dirty="0">
                <a:solidFill>
                  <a:prstClr val="black"/>
                </a:solidFill>
              </a:rPr>
              <a:t>Оценка персонала </a:t>
            </a:r>
            <a:r>
              <a:rPr lang="ru-RU" sz="2500" dirty="0">
                <a:solidFill>
                  <a:prstClr val="black"/>
                </a:solidFill>
              </a:rPr>
              <a:t>осуществляется для определения соответствия работника вакантной или занимаемой должности на основе разнообразных методов.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1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Расстановка персонала </a:t>
            </a:r>
            <a:r>
              <a:rPr lang="ru-RU" dirty="0"/>
              <a:t>должна обеспечивать постоянное движение кадров исходя из результатов оценки потенциала, планируемой карьеры и наличия вакантных должностей.</a:t>
            </a:r>
          </a:p>
          <a:p>
            <a:pPr marL="0" indent="0">
              <a:buNone/>
            </a:pPr>
            <a:r>
              <a:rPr lang="ru-RU" b="1" dirty="0"/>
              <a:t>Адаптация персонала </a:t>
            </a:r>
            <a:r>
              <a:rPr lang="ru-RU" dirty="0"/>
              <a:t>— это процесс приспособления коллектива (индивидуума) к изменяющимся условиям внешней и внутренней среды организации, а также к рабочему месту.</a:t>
            </a:r>
          </a:p>
          <a:p>
            <a:pPr marL="0" indent="0">
              <a:buNone/>
            </a:pPr>
            <a:r>
              <a:rPr lang="ru-RU" b="1" dirty="0"/>
              <a:t>Обучение персонала </a:t>
            </a:r>
            <a:r>
              <a:rPr lang="ru-RU" dirty="0"/>
              <a:t>предназначено для обеспечения соответствия профессиональных знаний и умений работников современному уровню производства и управления.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7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Организационная структура системы управления персоналом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55600">
              <a:buNone/>
            </a:pPr>
            <a:r>
              <a:rPr lang="ru-RU" dirty="0"/>
              <a:t>Конкретное построение службы управления персоналом и распределение должностных обязанностей между </a:t>
            </a:r>
            <a:r>
              <a:rPr lang="ru-RU" dirty="0" smtClean="0"/>
              <a:t>соответствующими </a:t>
            </a:r>
            <a:r>
              <a:rPr lang="ru-RU" dirty="0"/>
              <a:t>подразделениями может варьировать в </a:t>
            </a:r>
            <a:r>
              <a:rPr lang="ru-RU" dirty="0" smtClean="0"/>
              <a:t>достаточно большом </a:t>
            </a:r>
            <a:r>
              <a:rPr lang="ru-RU" dirty="0"/>
              <a:t>диапазоне, так как зависит от размеров организации и численности занятого на ней персонала, стиля и методов работы руководства компании, финансовых возможностей по содержанию штата управления.</a:t>
            </a:r>
          </a:p>
          <a:p>
            <a:pPr marL="0" indent="355600">
              <a:buNone/>
            </a:pPr>
            <a:r>
              <a:rPr lang="ru-RU" dirty="0" smtClean="0"/>
              <a:t>Существуют </a:t>
            </a:r>
            <a:r>
              <a:rPr lang="ru-RU" dirty="0"/>
              <a:t>определенные стандарты </a:t>
            </a:r>
            <a:r>
              <a:rPr lang="ru-RU" dirty="0" smtClean="0"/>
              <a:t>численности аппарата </a:t>
            </a:r>
            <a:r>
              <a:rPr lang="ru-RU" dirty="0"/>
              <a:t>управления в зависимости от численности персонала для </a:t>
            </a:r>
            <a:r>
              <a:rPr lang="ru-RU" dirty="0" smtClean="0"/>
              <a:t>разных отраслей </a:t>
            </a:r>
            <a:r>
              <a:rPr lang="ru-RU" dirty="0"/>
              <a:t>экономики. </a:t>
            </a:r>
          </a:p>
        </p:txBody>
      </p:sp>
    </p:spTree>
    <p:extLst>
      <p:ext uri="{BB962C8B-B14F-4D97-AF65-F5344CB8AC3E}">
        <p14:creationId xmlns:p14="http://schemas.microsoft.com/office/powerpoint/2010/main" val="1849122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Штаб служб управления персоналом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6816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39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Структурная подчиненность кадровой </a:t>
            </a:r>
            <a:r>
              <a:rPr lang="ru-RU" sz="3200" dirty="0" smtClean="0"/>
              <a:t>службы руководителю </a:t>
            </a:r>
            <a:r>
              <a:rPr lang="ru-RU" sz="3200" dirty="0"/>
              <a:t>по администрированию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5183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4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Система управления: сущность и 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Система</a:t>
            </a:r>
            <a:r>
              <a:rPr lang="ru-RU" dirty="0"/>
              <a:t> – комплекс элементов, находящихся во взаимодействии </a:t>
            </a:r>
            <a:r>
              <a:rPr lang="ru-RU" dirty="0" smtClean="0"/>
              <a:t>и единстве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Система управления </a:t>
            </a:r>
            <a:r>
              <a:rPr lang="ru-RU" dirty="0"/>
              <a:t>- совокупность взаимосвязанных </a:t>
            </a:r>
            <a:r>
              <a:rPr lang="ru-RU" dirty="0" smtClean="0"/>
              <a:t>управляемой и </a:t>
            </a:r>
            <a:r>
              <a:rPr lang="ru-RU" dirty="0"/>
              <a:t>управляющей подсистем, взаимодействующих между собой и </a:t>
            </a:r>
            <a:r>
              <a:rPr lang="ru-RU" dirty="0" smtClean="0"/>
              <a:t>внешней средой </a:t>
            </a:r>
            <a:r>
              <a:rPr lang="ru-RU" dirty="0"/>
              <a:t>и участвующих в процессе функционирования по </a:t>
            </a:r>
            <a:r>
              <a:rPr lang="ru-RU" dirty="0" smtClean="0"/>
              <a:t>достижению установленных </a:t>
            </a:r>
            <a:r>
              <a:rPr lang="ru-RU" dirty="0"/>
              <a:t>целей.</a:t>
            </a:r>
          </a:p>
        </p:txBody>
      </p:sp>
    </p:spTree>
    <p:extLst>
      <p:ext uri="{BB962C8B-B14F-4D97-AF65-F5344CB8AC3E}">
        <p14:creationId xmlns:p14="http://schemas.microsoft.com/office/powerpoint/2010/main" val="343827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Структурное подчинение службы управления </a:t>
            </a:r>
            <a:r>
              <a:rPr lang="ru-RU" sz="3200" dirty="0" smtClean="0"/>
              <a:t>персоналом в </a:t>
            </a:r>
            <a:r>
              <a:rPr lang="ru-RU" sz="3200" dirty="0"/>
              <a:t>качестве штабного отдела общему руководству организации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7" y="1988840"/>
            <a:ext cx="88145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02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Структурная подчиненность кадровой службы </a:t>
            </a:r>
            <a:r>
              <a:rPr lang="ru-RU" sz="3600" dirty="0" smtClean="0"/>
              <a:t>в качестве </a:t>
            </a:r>
            <a:r>
              <a:rPr lang="ru-RU" sz="3600" dirty="0"/>
              <a:t>штабного органа высшему руководству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4577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Организационное включение службы </a:t>
            </a:r>
            <a:r>
              <a:rPr lang="ru-RU" sz="3600" dirty="0" smtClean="0"/>
              <a:t>управления персоналом </a:t>
            </a:r>
            <a:r>
              <a:rPr lang="ru-RU" sz="3600" dirty="0"/>
              <a:t>в руководство организацией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820472" cy="155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4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формирования </a:t>
            </a:r>
            <a:r>
              <a:rPr lang="ru-RU" dirty="0"/>
              <a:t>внутренней </a:t>
            </a:r>
            <a:r>
              <a:rPr lang="ru-RU" dirty="0" err="1"/>
              <a:t>оргструктуры</a:t>
            </a:r>
            <a:r>
              <a:rPr lang="ru-RU" dirty="0"/>
              <a:t> </a:t>
            </a:r>
            <a:r>
              <a:rPr lang="ru-RU" dirty="0" smtClean="0"/>
              <a:t>СУП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структуризация целей системы управления персоналом;</a:t>
            </a:r>
          </a:p>
          <a:p>
            <a:pPr marL="0" indent="0">
              <a:buNone/>
            </a:pPr>
            <a:r>
              <a:rPr lang="ru-RU" dirty="0"/>
              <a:t>- определение состава функций управления, позволяющих </a:t>
            </a:r>
            <a:r>
              <a:rPr lang="ru-RU" dirty="0" smtClean="0"/>
              <a:t>реализовать цели </a:t>
            </a:r>
            <a:r>
              <a:rPr lang="ru-RU" dirty="0"/>
              <a:t>системы;</a:t>
            </a:r>
          </a:p>
          <a:p>
            <a:pPr marL="0" indent="0">
              <a:buNone/>
            </a:pPr>
            <a:r>
              <a:rPr lang="ru-RU" dirty="0"/>
              <a:t>- формирование состава подсистемы </a:t>
            </a:r>
            <a:r>
              <a:rPr lang="ru-RU" dirty="0" err="1"/>
              <a:t>оргструктуры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установление связей между подсистемами </a:t>
            </a:r>
            <a:r>
              <a:rPr lang="ru-RU" dirty="0" err="1"/>
              <a:t>оргструктуры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определение прав и ответственности подсистем;</a:t>
            </a:r>
          </a:p>
          <a:p>
            <a:pPr marL="0" indent="0">
              <a:buNone/>
            </a:pPr>
            <a:r>
              <a:rPr lang="ru-RU" dirty="0"/>
              <a:t>- расчет трудоемкости функций и численности подсистем;</a:t>
            </a:r>
          </a:p>
          <a:p>
            <a:pPr marL="0" indent="0">
              <a:buNone/>
            </a:pPr>
            <a:r>
              <a:rPr lang="ru-RU" dirty="0"/>
              <a:t>- построение конфигурации </a:t>
            </a:r>
            <a:r>
              <a:rPr lang="ru-RU" dirty="0" err="1"/>
              <a:t>оргструктуры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697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640960" cy="557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549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355600">
              <a:buNone/>
            </a:pPr>
            <a:r>
              <a:rPr lang="ru-RU" dirty="0"/>
              <a:t>В процессе формирование связей между подсистемами </a:t>
            </a:r>
            <a:r>
              <a:rPr lang="ru-RU" dirty="0" err="1" smtClean="0"/>
              <a:t>оргструктуры</a:t>
            </a:r>
            <a:r>
              <a:rPr lang="ru-RU" dirty="0" smtClean="0"/>
              <a:t> должны </a:t>
            </a:r>
            <a:r>
              <a:rPr lang="ru-RU" dirty="0"/>
              <a:t>четко фиксироваться: вид связи, ее содержание, периодичность</a:t>
            </a:r>
            <a:r>
              <a:rPr lang="ru-RU" dirty="0" smtClean="0"/>
              <a:t>, материальные </a:t>
            </a:r>
            <a:r>
              <a:rPr lang="ru-RU" dirty="0"/>
              <a:t>носители.</a:t>
            </a:r>
          </a:p>
          <a:p>
            <a:pPr marL="0" indent="355600">
              <a:buNone/>
            </a:pPr>
            <a:r>
              <a:rPr lang="ru-RU" dirty="0"/>
              <a:t>Выделяют четыре вида структурной связи:</a:t>
            </a:r>
          </a:p>
          <a:p>
            <a:pPr marL="0" indent="355600">
              <a:buNone/>
            </a:pPr>
            <a:r>
              <a:rPr lang="ru-RU" dirty="0"/>
              <a:t>- линейное (непосредственное административное) подчинение;</a:t>
            </a:r>
          </a:p>
          <a:p>
            <a:pPr marL="0" indent="355600">
              <a:buNone/>
            </a:pPr>
            <a:r>
              <a:rPr lang="ru-RU" dirty="0"/>
              <a:t>- функциональное руководство (методическое обеспечение</a:t>
            </a:r>
            <a:r>
              <a:rPr lang="ru-RU" dirty="0" smtClean="0"/>
              <a:t>, консультирование </a:t>
            </a:r>
            <a:r>
              <a:rPr lang="ru-RU" dirty="0"/>
              <a:t>смежного подразделения);</a:t>
            </a:r>
          </a:p>
          <a:p>
            <a:pPr marL="0" indent="355600">
              <a:buNone/>
            </a:pPr>
            <a:r>
              <a:rPr lang="ru-RU" dirty="0"/>
              <a:t>- </a:t>
            </a:r>
            <a:r>
              <a:rPr lang="ru-RU" dirty="0" err="1"/>
              <a:t>соисполнительство</a:t>
            </a:r>
            <a:r>
              <a:rPr lang="ru-RU" dirty="0"/>
              <a:t> (совместное выполнение работ);</a:t>
            </a:r>
          </a:p>
          <a:p>
            <a:pPr marL="0" indent="355600">
              <a:buNone/>
            </a:pPr>
            <a:r>
              <a:rPr lang="ru-RU" dirty="0"/>
              <a:t>- функциональное обслуживание (подготовка информации или </a:t>
            </a:r>
            <a:r>
              <a:rPr lang="ru-RU" dirty="0" smtClean="0"/>
              <a:t>иная работа </a:t>
            </a:r>
            <a:r>
              <a:rPr lang="ru-RU" dirty="0"/>
              <a:t>смежного подразделения по обеспечению процесса </a:t>
            </a:r>
            <a:r>
              <a:rPr lang="ru-RU" dirty="0" smtClean="0"/>
              <a:t>принятия решения</a:t>
            </a:r>
            <a:r>
              <a:rPr lang="ru-RU" dirty="0"/>
              <a:t>).</a:t>
            </a:r>
          </a:p>
          <a:p>
            <a:pPr marL="0" indent="355600">
              <a:buNone/>
            </a:pPr>
            <a:r>
              <a:rPr lang="ru-RU" dirty="0"/>
              <a:t>При распределении прав и ответственности между </a:t>
            </a:r>
            <a:r>
              <a:rPr lang="ru-RU" dirty="0" smtClean="0"/>
              <a:t>подсистемами </a:t>
            </a:r>
            <a:r>
              <a:rPr lang="ru-RU" dirty="0" err="1" smtClean="0"/>
              <a:t>оргструктуры</a:t>
            </a:r>
            <a:r>
              <a:rPr lang="ru-RU" dirty="0" smtClean="0"/>
              <a:t> </a:t>
            </a:r>
            <a:r>
              <a:rPr lang="ru-RU" dirty="0"/>
              <a:t>важно соблюдать правило: для каждого исполнителя </a:t>
            </a:r>
            <a:r>
              <a:rPr lang="ru-RU" dirty="0" smtClean="0"/>
              <a:t>его права </a:t>
            </a:r>
            <a:r>
              <a:rPr lang="ru-RU" dirty="0"/>
              <a:t>должны быть связаны с ответственностью того исполнителя, </a:t>
            </a:r>
            <a:r>
              <a:rPr lang="ru-RU" dirty="0" smtClean="0"/>
              <a:t>который обеспечивает </a:t>
            </a:r>
            <a:r>
              <a:rPr lang="ru-RU" dirty="0"/>
              <a:t>реализацию этих прав. </a:t>
            </a:r>
          </a:p>
        </p:txBody>
      </p:sp>
    </p:spTree>
    <p:extLst>
      <p:ext uri="{BB962C8B-B14F-4D97-AF65-F5344CB8AC3E}">
        <p14:creationId xmlns:p14="http://schemas.microsoft.com/office/powerpoint/2010/main" val="326812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4. Исследование </a:t>
            </a:r>
            <a:r>
              <a:rPr lang="ru-RU" dirty="0" smtClean="0"/>
              <a:t>СУП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675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6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4091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031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етоды </a:t>
            </a:r>
            <a:r>
              <a:rPr lang="ru-RU" dirty="0"/>
              <a:t>изучения состояния</a:t>
            </a:r>
            <a:br>
              <a:rPr lang="ru-RU" dirty="0"/>
            </a:br>
            <a:r>
              <a:rPr lang="ru-RU" dirty="0" smtClean="0"/>
              <a:t>СУП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 marL="0" indent="273050">
              <a:buNone/>
            </a:pPr>
            <a:r>
              <a:rPr lang="ru-RU" dirty="0"/>
              <a:t>1. </a:t>
            </a:r>
            <a:r>
              <a:rPr lang="ru-RU" b="1" i="1" dirty="0"/>
              <a:t>Системный анализ </a:t>
            </a:r>
            <a:r>
              <a:rPr lang="ru-RU" dirty="0"/>
              <a:t>служит методическим </a:t>
            </a:r>
            <a:r>
              <a:rPr lang="ru-RU" dirty="0" smtClean="0"/>
              <a:t>средством системного </a:t>
            </a:r>
            <a:r>
              <a:rPr lang="ru-RU" dirty="0"/>
              <a:t>подхода к решению проблем совершенствования </a:t>
            </a:r>
            <a:r>
              <a:rPr lang="ru-RU" dirty="0" smtClean="0"/>
              <a:t>системы управления </a:t>
            </a:r>
            <a:r>
              <a:rPr lang="ru-RU" dirty="0"/>
              <a:t>персоналом</a:t>
            </a:r>
            <a:r>
              <a:rPr lang="ru-RU" dirty="0" smtClean="0"/>
              <a:t>.</a:t>
            </a:r>
          </a:p>
          <a:p>
            <a:pPr marL="0" indent="273050">
              <a:buNone/>
            </a:pPr>
            <a:r>
              <a:rPr lang="ru-RU" dirty="0"/>
              <a:t>2. </a:t>
            </a:r>
            <a:r>
              <a:rPr lang="ru-RU" b="1" i="1" dirty="0"/>
              <a:t>Метод декомпозиции </a:t>
            </a:r>
            <a:r>
              <a:rPr lang="ru-RU" dirty="0"/>
              <a:t>позволяет расчленить сложные </a:t>
            </a:r>
            <a:r>
              <a:rPr lang="ru-RU" dirty="0" smtClean="0"/>
              <a:t>явления на </a:t>
            </a:r>
            <a:r>
              <a:rPr lang="ru-RU" dirty="0"/>
              <a:t>более простые. Чем проще элементы, тем полнее можно </a:t>
            </a:r>
            <a:r>
              <a:rPr lang="ru-RU" dirty="0" smtClean="0"/>
              <a:t>изучить сущность </a:t>
            </a:r>
            <a:r>
              <a:rPr lang="ru-RU" dirty="0"/>
              <a:t>организации. </a:t>
            </a:r>
            <a:endParaRPr lang="ru-RU" dirty="0" smtClean="0"/>
          </a:p>
          <a:p>
            <a:pPr marL="0" indent="27305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b="1" i="1" dirty="0"/>
              <a:t>Метод последовательной подстановки </a:t>
            </a:r>
            <a:r>
              <a:rPr lang="ru-RU" dirty="0"/>
              <a:t>позволяет </a:t>
            </a:r>
            <a:r>
              <a:rPr lang="ru-RU" dirty="0" smtClean="0"/>
              <a:t>изучить влияние </a:t>
            </a:r>
            <a:r>
              <a:rPr lang="ru-RU" dirty="0"/>
              <a:t>на формирование системы управления персоналом </a:t>
            </a:r>
            <a:r>
              <a:rPr lang="ru-RU" dirty="0" smtClean="0"/>
              <a:t>каждого фактора </a:t>
            </a:r>
            <a:r>
              <a:rPr lang="ru-RU" dirty="0"/>
              <a:t>в отдельности, под действием которого сложилось ее состояние</a:t>
            </a:r>
            <a:r>
              <a:rPr lang="ru-RU" dirty="0" smtClean="0"/>
              <a:t>, исключая </a:t>
            </a:r>
            <a:r>
              <a:rPr lang="ru-RU" dirty="0"/>
              <a:t>действия других факторов. Факторы ранжируются, </a:t>
            </a:r>
            <a:r>
              <a:rPr lang="ru-RU" dirty="0" smtClean="0"/>
              <a:t>и отбираются </a:t>
            </a:r>
            <a:r>
              <a:rPr lang="ru-RU" dirty="0"/>
              <a:t>наиболее существенные.</a:t>
            </a:r>
          </a:p>
          <a:p>
            <a:pPr marL="0" indent="273050">
              <a:buNone/>
            </a:pPr>
            <a:r>
              <a:rPr lang="ru-RU" dirty="0"/>
              <a:t>4. </a:t>
            </a:r>
            <a:r>
              <a:rPr lang="ru-RU" b="1" i="1" dirty="0"/>
              <a:t>Метод сравнений </a:t>
            </a:r>
            <a:r>
              <a:rPr lang="ru-RU" dirty="0"/>
              <a:t>позволяет сравнить существующую </a:t>
            </a:r>
            <a:r>
              <a:rPr lang="ru-RU" dirty="0" smtClean="0"/>
              <a:t>систему управления </a:t>
            </a:r>
            <a:r>
              <a:rPr lang="ru-RU" dirty="0"/>
              <a:t>персоналом с подобной системой передовой организации, </a:t>
            </a:r>
            <a:r>
              <a:rPr lang="ru-RU" dirty="0" smtClean="0"/>
              <a:t>с нормативным </a:t>
            </a:r>
            <a:r>
              <a:rPr lang="ru-RU" dirty="0"/>
              <a:t>состоянием или состоянием в прошлом периоде. </a:t>
            </a:r>
            <a:endParaRPr lang="ru-RU" dirty="0" smtClean="0"/>
          </a:p>
          <a:p>
            <a:pPr marL="0" indent="27305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b="1" i="1" dirty="0"/>
              <a:t>Динамический метод </a:t>
            </a:r>
            <a:r>
              <a:rPr lang="ru-RU" dirty="0"/>
              <a:t>предусматривает расположение </a:t>
            </a:r>
            <a:r>
              <a:rPr lang="ru-RU" dirty="0" smtClean="0"/>
              <a:t>данных в </a:t>
            </a:r>
            <a:r>
              <a:rPr lang="ru-RU" dirty="0"/>
              <a:t>динамическом ряду и исключение из него случайных отклонений. </a:t>
            </a:r>
            <a:r>
              <a:rPr lang="ru-RU" dirty="0" smtClean="0"/>
              <a:t>Тогда ряд </a:t>
            </a:r>
            <a:r>
              <a:rPr lang="ru-RU" dirty="0"/>
              <a:t>отражает устойчивые тенденции. Этот метод используется </a:t>
            </a:r>
            <a:r>
              <a:rPr lang="ru-RU" dirty="0" smtClean="0"/>
              <a:t>при исследовании </a:t>
            </a:r>
            <a:r>
              <a:rPr lang="ru-RU" dirty="0"/>
              <a:t>количественных показателей, характеризующих </a:t>
            </a:r>
            <a:r>
              <a:rPr lang="ru-RU" dirty="0" smtClean="0"/>
              <a:t>СУП.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75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273050">
              <a:buNone/>
            </a:pPr>
            <a:r>
              <a:rPr lang="ru-RU" dirty="0"/>
              <a:t>6. </a:t>
            </a:r>
            <a:r>
              <a:rPr lang="ru-RU" b="1" i="1" dirty="0"/>
              <a:t>Метод структуризации целей </a:t>
            </a:r>
            <a:r>
              <a:rPr lang="ru-RU" dirty="0" smtClean="0"/>
              <a:t>предусматривает количественное </a:t>
            </a:r>
            <a:r>
              <a:rPr lang="ru-RU" dirty="0"/>
              <a:t>и качественное обоснование целей организации в целом </a:t>
            </a:r>
            <a:r>
              <a:rPr lang="ru-RU" dirty="0" smtClean="0"/>
              <a:t>и целей </a:t>
            </a:r>
            <a:r>
              <a:rPr lang="ru-RU" dirty="0"/>
              <a:t>системы управления персоналом с точки зрения их </a:t>
            </a:r>
            <a:r>
              <a:rPr lang="ru-RU" dirty="0" smtClean="0"/>
              <a:t>соответствия целям </a:t>
            </a:r>
            <a:r>
              <a:rPr lang="ru-RU" dirty="0"/>
              <a:t>организации</a:t>
            </a:r>
            <a:r>
              <a:rPr lang="ru-RU" dirty="0" smtClean="0"/>
              <a:t>. </a:t>
            </a:r>
            <a:endParaRPr lang="ru-RU" dirty="0"/>
          </a:p>
          <a:p>
            <a:pPr marL="0" indent="273050">
              <a:buNone/>
            </a:pPr>
            <a:r>
              <a:rPr lang="ru-RU" dirty="0"/>
              <a:t>7. </a:t>
            </a:r>
            <a:r>
              <a:rPr lang="ru-RU" b="1" i="1" dirty="0"/>
              <a:t>Экспертно-аналитический метод </a:t>
            </a:r>
            <a:r>
              <a:rPr lang="ru-RU" dirty="0" smtClean="0"/>
              <a:t>совершенствования управления </a:t>
            </a:r>
            <a:r>
              <a:rPr lang="ru-RU" dirty="0"/>
              <a:t>персоналом основывается на </a:t>
            </a:r>
            <a:r>
              <a:rPr lang="ru-RU" dirty="0" smtClean="0"/>
              <a:t>привлечении высококвалифицированных </a:t>
            </a:r>
            <a:r>
              <a:rPr lang="ru-RU" dirty="0"/>
              <a:t>специалистов по управлению персоналом</a:t>
            </a:r>
            <a:r>
              <a:rPr lang="ru-RU" dirty="0" smtClean="0"/>
              <a:t>, управленческого </a:t>
            </a:r>
            <a:r>
              <a:rPr lang="ru-RU" dirty="0"/>
              <a:t>персонала предприятия к этому процессу. </a:t>
            </a:r>
          </a:p>
          <a:p>
            <a:pPr marL="0" indent="273050">
              <a:buNone/>
            </a:pPr>
            <a:r>
              <a:rPr lang="ru-RU" dirty="0"/>
              <a:t>8. </a:t>
            </a:r>
            <a:r>
              <a:rPr lang="ru-RU" b="1" i="1" dirty="0"/>
              <a:t>Нормативный метод </a:t>
            </a:r>
            <a:r>
              <a:rPr lang="ru-RU" dirty="0"/>
              <a:t>предусматривает применение </a:t>
            </a:r>
            <a:r>
              <a:rPr lang="ru-RU" dirty="0" smtClean="0"/>
              <a:t>системы нормативов</a:t>
            </a:r>
            <a:r>
              <a:rPr lang="ru-RU" dirty="0"/>
              <a:t>, которые определяют состав и содержание функций </a:t>
            </a:r>
            <a:r>
              <a:rPr lang="ru-RU" dirty="0" smtClean="0"/>
              <a:t>по управлению </a:t>
            </a:r>
            <a:r>
              <a:rPr lang="ru-RU" dirty="0"/>
              <a:t>персоналом: численность работников по функциям, </a:t>
            </a:r>
            <a:r>
              <a:rPr lang="ru-RU" dirty="0" smtClean="0"/>
              <a:t>тип организационной </a:t>
            </a:r>
            <a:r>
              <a:rPr lang="ru-RU" dirty="0"/>
              <a:t>структуры, критерии построения структуры </a:t>
            </a:r>
            <a:r>
              <a:rPr lang="ru-RU" dirty="0" smtClean="0"/>
              <a:t>аппарата управления </a:t>
            </a:r>
            <a:r>
              <a:rPr lang="ru-RU" dirty="0"/>
              <a:t>организации в целом и системы управления </a:t>
            </a:r>
            <a:r>
              <a:rPr lang="ru-RU" dirty="0" smtClean="0"/>
              <a:t>персоналом (</a:t>
            </a:r>
            <a:r>
              <a:rPr lang="ru-RU" dirty="0"/>
              <a:t>норма управляемости, степень централизации функций, </a:t>
            </a:r>
            <a:r>
              <a:rPr lang="ru-RU" dirty="0" smtClean="0"/>
              <a:t>количество ступеней </a:t>
            </a:r>
            <a:r>
              <a:rPr lang="ru-RU" dirty="0"/>
              <a:t>управления, число звеньев, размеры подразделений, </a:t>
            </a:r>
            <a:r>
              <a:rPr lang="ru-RU" dirty="0" smtClean="0"/>
              <a:t>порядок подчиненности </a:t>
            </a:r>
            <a:r>
              <a:rPr lang="ru-RU" dirty="0"/>
              <a:t>и взаимосвязи подразделений), разделение и </a:t>
            </a:r>
            <a:r>
              <a:rPr lang="ru-RU" dirty="0" smtClean="0"/>
              <a:t>кооперацию труда </a:t>
            </a:r>
            <a:r>
              <a:rPr lang="ru-RU" dirty="0"/>
              <a:t>руководителей и специалистов управления персоналом.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2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988840"/>
            <a:ext cx="2890664" cy="1143000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организацией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688632" cy="661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21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273050">
              <a:buNone/>
            </a:pPr>
            <a:r>
              <a:rPr lang="ru-RU" dirty="0"/>
              <a:t>9. </a:t>
            </a:r>
            <a:r>
              <a:rPr lang="ru-RU" b="1" i="1" dirty="0"/>
              <a:t>Параметрический метод </a:t>
            </a:r>
            <a:r>
              <a:rPr lang="ru-RU" dirty="0"/>
              <a:t>- устанавливает </a:t>
            </a:r>
            <a:r>
              <a:rPr lang="ru-RU" dirty="0" smtClean="0"/>
              <a:t>функциональные зависимости </a:t>
            </a:r>
            <a:r>
              <a:rPr lang="ru-RU" dirty="0"/>
              <a:t>между параметрами элементов производственной системы </a:t>
            </a:r>
            <a:r>
              <a:rPr lang="ru-RU" dirty="0" smtClean="0"/>
              <a:t>и системы </a:t>
            </a:r>
            <a:r>
              <a:rPr lang="ru-RU" dirty="0"/>
              <a:t>управления персоналом для выявления степени их соответствия.</a:t>
            </a:r>
          </a:p>
          <a:p>
            <a:pPr marL="0" indent="273050">
              <a:buNone/>
            </a:pPr>
            <a:r>
              <a:rPr lang="ru-RU" dirty="0"/>
              <a:t>10. </a:t>
            </a:r>
            <a:r>
              <a:rPr lang="ru-RU" b="1" i="1" dirty="0"/>
              <a:t>Функционально-стоимостный метод </a:t>
            </a:r>
            <a:r>
              <a:rPr lang="ru-RU" dirty="0"/>
              <a:t>анализа. Этот </a:t>
            </a:r>
            <a:r>
              <a:rPr lang="ru-RU" dirty="0" smtClean="0"/>
              <a:t>метод позволяет </a:t>
            </a:r>
            <a:r>
              <a:rPr lang="ru-RU" dirty="0"/>
              <a:t>выбрать такой вариант построения системы </a:t>
            </a:r>
            <a:r>
              <a:rPr lang="ru-RU" dirty="0" smtClean="0"/>
              <a:t>управления персоналом </a:t>
            </a:r>
            <a:r>
              <a:rPr lang="ru-RU" dirty="0"/>
              <a:t>или выполнения той или иной функции </a:t>
            </a:r>
            <a:r>
              <a:rPr lang="ru-RU" dirty="0" smtClean="0"/>
              <a:t>управления персоналом</a:t>
            </a:r>
            <a:r>
              <a:rPr lang="ru-RU" dirty="0"/>
              <a:t>, который требует наименьших затрат и является </a:t>
            </a:r>
            <a:r>
              <a:rPr lang="ru-RU" dirty="0" smtClean="0"/>
              <a:t>наиболее эффективным </a:t>
            </a:r>
            <a:r>
              <a:rPr lang="ru-RU" dirty="0"/>
              <a:t>с точки зрения конечных результатов. </a:t>
            </a:r>
            <a:endParaRPr lang="ru-RU" dirty="0" smtClean="0"/>
          </a:p>
          <a:p>
            <a:pPr marL="0" indent="273050">
              <a:buNone/>
            </a:pPr>
            <a:r>
              <a:rPr lang="ru-RU" dirty="0" smtClean="0"/>
              <a:t>11</a:t>
            </a:r>
            <a:r>
              <a:rPr lang="ru-RU" dirty="0"/>
              <a:t>. </a:t>
            </a:r>
            <a:r>
              <a:rPr lang="ru-RU" b="1" i="1" dirty="0"/>
              <a:t>Метод главных компонент </a:t>
            </a:r>
            <a:r>
              <a:rPr lang="ru-RU" dirty="0"/>
              <a:t>позволяет отразить в </a:t>
            </a:r>
            <a:r>
              <a:rPr lang="ru-RU" dirty="0" smtClean="0"/>
              <a:t>одном показателе </a:t>
            </a:r>
            <a:r>
              <a:rPr lang="ru-RU" dirty="0"/>
              <a:t>(компоненте) свойства десятков показателей. Это </a:t>
            </a:r>
            <a:r>
              <a:rPr lang="ru-RU" dirty="0" smtClean="0"/>
              <a:t>дает возможность </a:t>
            </a:r>
            <a:r>
              <a:rPr lang="ru-RU" dirty="0"/>
              <a:t>сравнивать не множество показателей одной </a:t>
            </a:r>
            <a:r>
              <a:rPr lang="ru-RU" dirty="0" smtClean="0"/>
              <a:t>системы управления </a:t>
            </a:r>
            <a:r>
              <a:rPr lang="ru-RU" dirty="0"/>
              <a:t>персоналом с множеством показателей другой </a:t>
            </a:r>
            <a:r>
              <a:rPr lang="ru-RU" dirty="0" smtClean="0"/>
              <a:t>подобной системы</a:t>
            </a:r>
            <a:r>
              <a:rPr lang="ru-RU" dirty="0"/>
              <a:t>, а только один (1, 2, или 3-ю компоненту). </a:t>
            </a:r>
          </a:p>
          <a:p>
            <a:pPr marL="0" indent="273050">
              <a:buNone/>
            </a:pPr>
            <a:r>
              <a:rPr lang="ru-RU" dirty="0" smtClean="0"/>
              <a:t>12</a:t>
            </a:r>
            <a:r>
              <a:rPr lang="ru-RU" dirty="0"/>
              <a:t>. </a:t>
            </a:r>
            <a:r>
              <a:rPr lang="ru-RU" b="1" i="1" dirty="0"/>
              <a:t>Балансовый метод </a:t>
            </a:r>
            <a:r>
              <a:rPr lang="ru-RU" dirty="0"/>
              <a:t>позволяет провести </a:t>
            </a:r>
            <a:r>
              <a:rPr lang="ru-RU" dirty="0" smtClean="0"/>
              <a:t>балансовые сопоставления</a:t>
            </a:r>
            <a:r>
              <a:rPr lang="ru-RU" dirty="0"/>
              <a:t>, увязки. Например, сравнить результаты </a:t>
            </a:r>
            <a:r>
              <a:rPr lang="ru-RU" dirty="0" smtClean="0"/>
              <a:t>обработки фотографий </a:t>
            </a:r>
            <a:r>
              <a:rPr lang="ru-RU" dirty="0"/>
              <a:t>рабочего дня и технологических карт </a:t>
            </a:r>
            <a:r>
              <a:rPr lang="ru-RU" dirty="0" smtClean="0"/>
              <a:t>выполнения управленческих </a:t>
            </a:r>
            <a:r>
              <a:rPr lang="ru-RU" dirty="0"/>
              <a:t>операций и процедур с действительным фондом </a:t>
            </a:r>
            <a:r>
              <a:rPr lang="ru-RU" dirty="0" smtClean="0"/>
              <a:t>рабочего времени </a:t>
            </a:r>
            <a:r>
              <a:rPr lang="ru-RU" dirty="0"/>
              <a:t>их выполнения.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25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273050">
              <a:buNone/>
            </a:pPr>
            <a:r>
              <a:rPr lang="ru-RU" dirty="0"/>
              <a:t>13. </a:t>
            </a:r>
            <a:r>
              <a:rPr lang="ru-RU" b="1" i="1" dirty="0"/>
              <a:t>Опытный метод </a:t>
            </a:r>
            <a:r>
              <a:rPr lang="ru-RU" dirty="0"/>
              <a:t>базируется на опыте </a:t>
            </a:r>
            <a:r>
              <a:rPr lang="ru-RU" dirty="0" smtClean="0"/>
              <a:t>предшествующего периода </a:t>
            </a:r>
            <a:r>
              <a:rPr lang="ru-RU" dirty="0"/>
              <a:t>данной системы управления персоналом и опыте </a:t>
            </a:r>
            <a:r>
              <a:rPr lang="ru-RU" dirty="0" smtClean="0"/>
              <a:t>другой аналогичной </a:t>
            </a:r>
            <a:r>
              <a:rPr lang="ru-RU" dirty="0"/>
              <a:t>системы.</a:t>
            </a:r>
          </a:p>
          <a:p>
            <a:pPr marL="0" indent="273050">
              <a:buNone/>
            </a:pPr>
            <a:r>
              <a:rPr lang="ru-RU" dirty="0"/>
              <a:t>14. </a:t>
            </a:r>
            <a:r>
              <a:rPr lang="ru-RU" b="1" i="1" dirty="0"/>
              <a:t>Метод аналогий </a:t>
            </a:r>
            <a:r>
              <a:rPr lang="ru-RU" dirty="0"/>
              <a:t>заключается в применении </a:t>
            </a:r>
            <a:r>
              <a:rPr lang="ru-RU" dirty="0" smtClean="0"/>
              <a:t>организационных форм</a:t>
            </a:r>
            <a:r>
              <a:rPr lang="ru-RU" dirty="0"/>
              <a:t>, которые оправдали себя в функционирующих системах </a:t>
            </a:r>
            <a:r>
              <a:rPr lang="ru-RU" dirty="0" smtClean="0"/>
              <a:t>управления персоналом </a:t>
            </a:r>
            <a:r>
              <a:rPr lang="ru-RU" dirty="0"/>
              <a:t>со сходными (аналогичными) экономическими </a:t>
            </a:r>
            <a:r>
              <a:rPr lang="ru-RU" dirty="0" smtClean="0"/>
              <a:t>и организационными </a:t>
            </a:r>
            <a:r>
              <a:rPr lang="ru-RU" dirty="0"/>
              <a:t>характеристиками. </a:t>
            </a:r>
            <a:endParaRPr lang="ru-RU" dirty="0" smtClean="0"/>
          </a:p>
          <a:p>
            <a:pPr marL="0" indent="273050">
              <a:buNone/>
            </a:pPr>
            <a:r>
              <a:rPr lang="ru-RU" dirty="0" smtClean="0"/>
              <a:t>15</a:t>
            </a:r>
            <a:r>
              <a:rPr lang="ru-RU" dirty="0"/>
              <a:t>. </a:t>
            </a:r>
            <a:r>
              <a:rPr lang="ru-RU" b="1" i="1" dirty="0"/>
              <a:t>Блочный метод типизации подсистем </a:t>
            </a:r>
            <a:r>
              <a:rPr lang="ru-RU" dirty="0" smtClean="0"/>
              <a:t>линейно-функциональных </a:t>
            </a:r>
            <a:r>
              <a:rPr lang="ru-RU" dirty="0"/>
              <a:t>и программно-целевых структур является </a:t>
            </a:r>
            <a:r>
              <a:rPr lang="ru-RU" dirty="0" smtClean="0"/>
              <a:t>эффективным методом </a:t>
            </a:r>
            <a:r>
              <a:rPr lang="ru-RU" dirty="0"/>
              <a:t>использования типовых решений при </a:t>
            </a:r>
            <a:r>
              <a:rPr lang="ru-RU" dirty="0" smtClean="0"/>
              <a:t>совершенствовании управления </a:t>
            </a:r>
            <a:r>
              <a:rPr lang="ru-RU" dirty="0"/>
              <a:t>персоналом. </a:t>
            </a:r>
            <a:endParaRPr lang="ru-RU" dirty="0" smtClean="0"/>
          </a:p>
          <a:p>
            <a:pPr marL="0" indent="273050">
              <a:buNone/>
            </a:pPr>
            <a:r>
              <a:rPr lang="ru-RU" dirty="0" smtClean="0"/>
              <a:t>16</a:t>
            </a:r>
            <a:r>
              <a:rPr lang="ru-RU" dirty="0"/>
              <a:t>. </a:t>
            </a:r>
            <a:r>
              <a:rPr lang="ru-RU" b="1" i="1" dirty="0"/>
              <a:t>Метод творческих совещаний </a:t>
            </a:r>
            <a:r>
              <a:rPr lang="ru-RU" dirty="0"/>
              <a:t>предполагает </a:t>
            </a:r>
            <a:r>
              <a:rPr lang="ru-RU" dirty="0" smtClean="0"/>
              <a:t>коллективное обсуждение </a:t>
            </a:r>
            <a:r>
              <a:rPr lang="ru-RU" dirty="0"/>
              <a:t>направлений развития системы управления </a:t>
            </a:r>
            <a:r>
              <a:rPr lang="ru-RU" dirty="0" smtClean="0"/>
              <a:t>персоналом группой </a:t>
            </a:r>
            <a:r>
              <a:rPr lang="ru-RU" dirty="0"/>
              <a:t>специалистов и руководителей.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258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/>
          </a:bodyPr>
          <a:lstStyle/>
          <a:p>
            <a:pPr marL="0" indent="273050">
              <a:buNone/>
            </a:pPr>
            <a:r>
              <a:rPr lang="ru-RU" sz="1600" dirty="0"/>
              <a:t>17. </a:t>
            </a:r>
            <a:r>
              <a:rPr lang="ru-RU" sz="1600" b="1" i="1" dirty="0"/>
              <a:t>Метод коллективного блокнота </a:t>
            </a:r>
            <a:r>
              <a:rPr lang="ru-RU" sz="1600" dirty="0"/>
              <a:t>(“банка” идей) </a:t>
            </a:r>
            <a:r>
              <a:rPr lang="ru-RU" sz="1600" dirty="0" smtClean="0"/>
              <a:t>позволяет сочетать </a:t>
            </a:r>
            <a:r>
              <a:rPr lang="ru-RU" sz="1600" dirty="0"/>
              <a:t>независимое выдвижение идей каждым экспертом с </a:t>
            </a:r>
            <a:r>
              <a:rPr lang="ru-RU" sz="1600" dirty="0" smtClean="0"/>
              <a:t>последующей их </a:t>
            </a:r>
            <a:r>
              <a:rPr lang="ru-RU" sz="1600" dirty="0"/>
              <a:t>коллективной оценкой на совещании по поиску </a:t>
            </a:r>
            <a:r>
              <a:rPr lang="ru-RU" sz="1600" dirty="0" smtClean="0"/>
              <a:t>путей совершенствования </a:t>
            </a:r>
            <a:r>
              <a:rPr lang="ru-RU" sz="1600" dirty="0"/>
              <a:t>системы управления персоналом.</a:t>
            </a:r>
          </a:p>
          <a:p>
            <a:pPr marL="0" indent="273050">
              <a:buNone/>
            </a:pPr>
            <a:r>
              <a:rPr lang="ru-RU" sz="1600" dirty="0"/>
              <a:t>18. </a:t>
            </a:r>
            <a:r>
              <a:rPr lang="ru-RU" sz="1600" b="1" i="1" dirty="0"/>
              <a:t>Метод контрольных вопросов </a:t>
            </a:r>
            <a:r>
              <a:rPr lang="ru-RU" sz="1600" dirty="0"/>
              <a:t>заключается в </a:t>
            </a:r>
            <a:r>
              <a:rPr lang="ru-RU" sz="1600" dirty="0" smtClean="0"/>
              <a:t>активизации творческого </a:t>
            </a:r>
            <a:r>
              <a:rPr lang="ru-RU" sz="1600" dirty="0"/>
              <a:t>поиска решения задачи совершенствования </a:t>
            </a:r>
            <a:r>
              <a:rPr lang="ru-RU" sz="1600" dirty="0" smtClean="0"/>
              <a:t>системы управления персоналом </a:t>
            </a:r>
            <a:r>
              <a:rPr lang="ru-RU" sz="1600" dirty="0"/>
              <a:t>с помощью заранее подготовленного списка </a:t>
            </a:r>
            <a:r>
              <a:rPr lang="ru-RU" sz="1600" dirty="0" smtClean="0"/>
              <a:t>наводящих </a:t>
            </a:r>
            <a:r>
              <a:rPr lang="ru-RU" sz="1600" dirty="0"/>
              <a:t>вопросов. Форма вопросов должна быть такой, чтобы в </a:t>
            </a:r>
            <a:r>
              <a:rPr lang="ru-RU" sz="1600" dirty="0" smtClean="0"/>
              <a:t>них имелась </a:t>
            </a:r>
            <a:r>
              <a:rPr lang="ru-RU" sz="1600" dirty="0"/>
              <a:t>“подсказка” о том, что и как следует сделать для решения задачи.</a:t>
            </a:r>
          </a:p>
          <a:p>
            <a:pPr marL="0" indent="273050">
              <a:buNone/>
            </a:pPr>
            <a:r>
              <a:rPr lang="ru-RU" sz="1600" dirty="0"/>
              <a:t>19. </a:t>
            </a:r>
            <a:r>
              <a:rPr lang="ru-RU" sz="1600" b="1" i="1" dirty="0"/>
              <a:t>Метод 6-5-3 </a:t>
            </a:r>
            <a:r>
              <a:rPr lang="ru-RU" sz="1600" dirty="0"/>
              <a:t>предназначен для систематизации </a:t>
            </a:r>
            <a:r>
              <a:rPr lang="ru-RU" sz="1600" dirty="0" smtClean="0"/>
              <a:t>процесса нахождения </a:t>
            </a:r>
            <a:r>
              <a:rPr lang="ru-RU" sz="1600" dirty="0"/>
              <a:t>идей по развитию системы управления персоналом. </a:t>
            </a:r>
            <a:r>
              <a:rPr lang="ru-RU" sz="1600" dirty="0" smtClean="0"/>
              <a:t>Суть этого </a:t>
            </a:r>
            <a:r>
              <a:rPr lang="ru-RU" sz="1600" dirty="0"/>
              <a:t>метода заключается в том, что каждый из шести членов </a:t>
            </a:r>
            <a:r>
              <a:rPr lang="ru-RU" sz="1600" dirty="0" smtClean="0"/>
              <a:t>экспертной группы </a:t>
            </a:r>
            <a:r>
              <a:rPr lang="ru-RU" sz="1600" dirty="0"/>
              <a:t>пишет на отдельном листе бумаги по три идеи и передает </a:t>
            </a:r>
            <a:r>
              <a:rPr lang="ru-RU" sz="1600" dirty="0" smtClean="0"/>
              <a:t>их остальным </a:t>
            </a:r>
            <a:r>
              <a:rPr lang="ru-RU" sz="1600" dirty="0"/>
              <a:t>членам группы, которые в свою очередь на основе </a:t>
            </a:r>
            <a:r>
              <a:rPr lang="ru-RU" sz="1600" dirty="0" smtClean="0"/>
              <a:t>уже предложенных </a:t>
            </a:r>
            <a:r>
              <a:rPr lang="ru-RU" sz="1600" dirty="0"/>
              <a:t>вариантов пишут еще по три идеи и т.д. По окончании </a:t>
            </a:r>
            <a:r>
              <a:rPr lang="ru-RU" sz="1600" dirty="0" smtClean="0"/>
              <a:t>этой процедуры </a:t>
            </a:r>
            <a:r>
              <a:rPr lang="ru-RU" sz="1600" dirty="0"/>
              <a:t>на каждом из шести листов будет записано по 18 </a:t>
            </a:r>
            <a:r>
              <a:rPr lang="ru-RU" sz="1600" dirty="0" smtClean="0"/>
              <a:t>вариантов решений</a:t>
            </a:r>
            <a:r>
              <a:rPr lang="ru-RU" sz="1600" dirty="0"/>
              <a:t>, а всего будет 108 вариантов.</a:t>
            </a:r>
          </a:p>
          <a:p>
            <a:pPr marL="0" indent="273050">
              <a:buNone/>
            </a:pPr>
            <a:r>
              <a:rPr lang="ru-RU" sz="1600" dirty="0"/>
              <a:t>20. </a:t>
            </a:r>
            <a:r>
              <a:rPr lang="ru-RU" sz="1600" b="1" i="1" dirty="0"/>
              <a:t>Морфологический анализ </a:t>
            </a:r>
            <a:r>
              <a:rPr lang="ru-RU" sz="1600" dirty="0"/>
              <a:t>как метод является </a:t>
            </a:r>
            <a:r>
              <a:rPr lang="ru-RU" sz="1600" dirty="0" smtClean="0"/>
              <a:t>средством изучения </a:t>
            </a:r>
            <a:r>
              <a:rPr lang="ru-RU" sz="1600" dirty="0"/>
              <a:t>всевозможных комбинаций вариантов </a:t>
            </a:r>
            <a:r>
              <a:rPr lang="ru-RU" sz="1600" dirty="0" smtClean="0"/>
              <a:t>организационных решений</a:t>
            </a:r>
            <a:r>
              <a:rPr lang="ru-RU" sz="1600" dirty="0"/>
              <a:t>, предлагаемых для осуществления отдельных </a:t>
            </a:r>
            <a:r>
              <a:rPr lang="ru-RU" sz="1600" dirty="0" smtClean="0"/>
              <a:t>функций управления </a:t>
            </a:r>
            <a:r>
              <a:rPr lang="ru-RU" sz="1600" dirty="0"/>
              <a:t>персоналом. Если записать столбиком все функции, а </a:t>
            </a:r>
            <a:r>
              <a:rPr lang="ru-RU" sz="1600" dirty="0" smtClean="0"/>
              <a:t>затем напротив </a:t>
            </a:r>
            <a:r>
              <a:rPr lang="ru-RU" sz="1600" dirty="0"/>
              <a:t>каждой функции построчно указать все возможные варианты </a:t>
            </a:r>
            <a:r>
              <a:rPr lang="ru-RU" sz="1600" dirty="0" smtClean="0"/>
              <a:t>ее выполнения</a:t>
            </a:r>
            <a:r>
              <a:rPr lang="ru-RU" sz="1600" dirty="0"/>
              <a:t>, то получим морфологическую таблицу. Идея этого </a:t>
            </a:r>
            <a:r>
              <a:rPr lang="ru-RU" sz="1600" dirty="0" smtClean="0"/>
              <a:t>метода заключается </a:t>
            </a:r>
            <a:r>
              <a:rPr lang="ru-RU" sz="1600" dirty="0"/>
              <a:t>в том, чтобы разбить сложную задачу на мелкие подзадачи</a:t>
            </a:r>
            <a:r>
              <a:rPr lang="ru-RU" sz="1600" dirty="0" smtClean="0"/>
              <a:t>, которые </a:t>
            </a:r>
            <a:r>
              <a:rPr lang="ru-RU" sz="1600" dirty="0"/>
              <a:t>легче решать по отдельности. При этом предполагается, </a:t>
            </a:r>
            <a:r>
              <a:rPr lang="ru-RU" sz="1600" dirty="0" smtClean="0"/>
              <a:t>что решение </a:t>
            </a:r>
            <a:r>
              <a:rPr lang="ru-RU" sz="1600" dirty="0"/>
              <a:t>сложной задачи складывается из решения подзадач. </a:t>
            </a:r>
          </a:p>
        </p:txBody>
      </p:sp>
    </p:spTree>
    <p:extLst>
      <p:ext uri="{BB962C8B-B14F-4D97-AF65-F5344CB8AC3E}">
        <p14:creationId xmlns:p14="http://schemas.microsoft.com/office/powerpoint/2010/main" val="23913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Обеспечение системы управления персоналом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273050">
              <a:buNone/>
            </a:pPr>
            <a:r>
              <a:rPr lang="ru-RU" sz="1600" dirty="0"/>
              <a:t>1. </a:t>
            </a:r>
            <a:r>
              <a:rPr lang="ru-RU" sz="1600" b="1" i="1" dirty="0"/>
              <a:t>Кадровое обеспечение </a:t>
            </a:r>
            <a:r>
              <a:rPr lang="ru-RU" sz="1600" b="1" i="1" dirty="0" smtClean="0"/>
              <a:t>СУП </a:t>
            </a:r>
            <a:r>
              <a:rPr lang="ru-RU" sz="1600" dirty="0" smtClean="0"/>
              <a:t>– это необходимый </a:t>
            </a:r>
            <a:r>
              <a:rPr lang="ru-RU" sz="1600" dirty="0"/>
              <a:t>количественный и качественный состав </a:t>
            </a:r>
            <a:r>
              <a:rPr lang="ru-RU" sz="1600" dirty="0" smtClean="0"/>
              <a:t>работников кадровой </a:t>
            </a:r>
            <a:r>
              <a:rPr lang="ru-RU" sz="1600" dirty="0"/>
              <a:t>службы организации.</a:t>
            </a:r>
          </a:p>
          <a:p>
            <a:pPr marL="0" indent="273050">
              <a:buNone/>
            </a:pPr>
            <a:r>
              <a:rPr lang="ru-RU" sz="1600" dirty="0"/>
              <a:t>2. </a:t>
            </a:r>
            <a:r>
              <a:rPr lang="ru-RU" sz="1600" b="1" i="1" dirty="0"/>
              <a:t>Делопроизводственное обеспечение</a:t>
            </a:r>
            <a:r>
              <a:rPr lang="ru-RU" sz="1600" dirty="0"/>
              <a:t>, т.е. организация </a:t>
            </a:r>
            <a:r>
              <a:rPr lang="ru-RU" sz="1600" dirty="0" smtClean="0"/>
              <a:t>работы с </a:t>
            </a:r>
            <a:r>
              <a:rPr lang="ru-RU" sz="1600" dirty="0"/>
              <a:t>документами, обращающимися в системе управления персоналом (</a:t>
            </a:r>
            <a:r>
              <a:rPr lang="ru-RU" sz="1600" dirty="0" smtClean="0"/>
              <a:t>так например</a:t>
            </a:r>
            <a:r>
              <a:rPr lang="ru-RU" sz="1600" dirty="0"/>
              <a:t>, каждое подразделение службы управления персоналом ведет </a:t>
            </a:r>
            <a:r>
              <a:rPr lang="ru-RU" sz="1600" dirty="0" smtClean="0"/>
              <a:t> соответствующий </a:t>
            </a:r>
            <a:r>
              <a:rPr lang="ru-RU" sz="1600" dirty="0"/>
              <a:t>документооборот, которая соответствует </a:t>
            </a:r>
            <a:r>
              <a:rPr lang="ru-RU" sz="1600" dirty="0" smtClean="0"/>
              <a:t>его функциональному </a:t>
            </a:r>
            <a:r>
              <a:rPr lang="ru-RU" sz="1600" dirty="0"/>
              <a:t>назначению).</a:t>
            </a:r>
          </a:p>
          <a:p>
            <a:pPr marL="0" indent="273050">
              <a:buNone/>
            </a:pPr>
            <a:r>
              <a:rPr lang="ru-RU" sz="1600" dirty="0"/>
              <a:t>3. </a:t>
            </a:r>
            <a:r>
              <a:rPr lang="ru-RU" sz="1600" b="1" i="1" dirty="0"/>
              <a:t>Информационное обеспечение </a:t>
            </a:r>
            <a:r>
              <a:rPr lang="ru-RU" sz="1600" dirty="0"/>
              <a:t>- совокупность </a:t>
            </a:r>
            <a:r>
              <a:rPr lang="ru-RU" sz="1600" dirty="0" smtClean="0"/>
              <a:t>реализованных решений </a:t>
            </a:r>
            <a:r>
              <a:rPr lang="ru-RU" sz="1600" dirty="0"/>
              <a:t>по объему, размещению и формам организации информации</a:t>
            </a:r>
            <a:r>
              <a:rPr lang="ru-RU" sz="1600" dirty="0" smtClean="0"/>
              <a:t>, циркулирующей </a:t>
            </a:r>
            <a:r>
              <a:rPr lang="ru-RU" sz="1600" dirty="0"/>
              <a:t>в системе управления при ее функционировании. </a:t>
            </a:r>
            <a:r>
              <a:rPr lang="ru-RU" sz="1600" dirty="0" smtClean="0"/>
              <a:t>При проектировании </a:t>
            </a:r>
            <a:r>
              <a:rPr lang="ru-RU" sz="1600" dirty="0"/>
              <a:t>и разработке информационного обеспечения </a:t>
            </a:r>
            <a:r>
              <a:rPr lang="ru-RU" sz="1600" dirty="0" smtClean="0"/>
              <a:t>системы управления </a:t>
            </a:r>
            <a:r>
              <a:rPr lang="ru-RU" sz="1600" dirty="0"/>
              <a:t>наиболее актуальным является установление </a:t>
            </a:r>
            <a:r>
              <a:rPr lang="ru-RU" sz="1600" dirty="0" smtClean="0"/>
              <a:t>состава и структуры </a:t>
            </a:r>
            <a:r>
              <a:rPr lang="ru-RU" sz="1600" dirty="0"/>
              <a:t>информации, необходимой и достаточной для </a:t>
            </a:r>
            <a:r>
              <a:rPr lang="ru-RU" sz="1600" dirty="0" smtClean="0"/>
              <a:t>принятой технологии </a:t>
            </a:r>
            <a:r>
              <a:rPr lang="ru-RU" sz="1600" dirty="0"/>
              <a:t>управления. </a:t>
            </a:r>
            <a:endParaRPr lang="ru-RU" sz="1600" dirty="0" smtClean="0"/>
          </a:p>
          <a:p>
            <a:pPr marL="0" indent="273050">
              <a:buNone/>
            </a:pPr>
            <a:r>
              <a:rPr lang="ru-RU" sz="1600" dirty="0"/>
              <a:t>4. </a:t>
            </a:r>
            <a:r>
              <a:rPr lang="ru-RU" sz="1600" b="1" i="1" dirty="0"/>
              <a:t>Техническое обеспечение </a:t>
            </a:r>
            <a:r>
              <a:rPr lang="ru-RU" sz="1600" dirty="0"/>
              <a:t>системы управления </a:t>
            </a:r>
            <a:r>
              <a:rPr lang="ru-RU" sz="1600" dirty="0" smtClean="0"/>
              <a:t>персоналом организации </a:t>
            </a:r>
            <a:r>
              <a:rPr lang="ru-RU" sz="1600" dirty="0"/>
              <a:t>– это комплекс технических средств – </a:t>
            </a:r>
            <a:r>
              <a:rPr lang="ru-RU" sz="1600" dirty="0" smtClean="0"/>
              <a:t>совокупность взаимосвязанных </a:t>
            </a:r>
            <a:r>
              <a:rPr lang="ru-RU" sz="1600" dirty="0"/>
              <a:t>единым управлением и (или) автономных </a:t>
            </a:r>
            <a:r>
              <a:rPr lang="ru-RU" sz="1600" dirty="0" smtClean="0"/>
              <a:t>технических средств </a:t>
            </a:r>
            <a:r>
              <a:rPr lang="ru-RU" sz="1600" dirty="0"/>
              <a:t>сбора, регистрации, накопления, передачи, обработки, вывода </a:t>
            </a:r>
            <a:r>
              <a:rPr lang="ru-RU" sz="1600" dirty="0" smtClean="0"/>
              <a:t>и представления </a:t>
            </a:r>
            <a:r>
              <a:rPr lang="ru-RU" sz="1600" dirty="0"/>
              <a:t>информации, а также средств оргтехники. </a:t>
            </a:r>
          </a:p>
        </p:txBody>
      </p:sp>
    </p:spTree>
    <p:extLst>
      <p:ext uri="{BB962C8B-B14F-4D97-AF65-F5344CB8AC3E}">
        <p14:creationId xmlns:p14="http://schemas.microsoft.com/office/powerpoint/2010/main" val="99698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marL="0" indent="273050">
              <a:buNone/>
            </a:pPr>
            <a:r>
              <a:rPr lang="ru-RU" dirty="0"/>
              <a:t>5. </a:t>
            </a:r>
            <a:r>
              <a:rPr lang="ru-RU" b="1" i="1" dirty="0"/>
              <a:t>Нормативно-методическое обеспечение </a:t>
            </a:r>
            <a:r>
              <a:rPr lang="ru-RU" b="1" i="1" dirty="0" smtClean="0"/>
              <a:t>СУП </a:t>
            </a:r>
            <a:r>
              <a:rPr lang="ru-RU" dirty="0" smtClean="0"/>
              <a:t>– </a:t>
            </a:r>
            <a:r>
              <a:rPr lang="ru-RU" dirty="0"/>
              <a:t>это совокупность документов организационного</a:t>
            </a:r>
            <a:r>
              <a:rPr lang="ru-RU" dirty="0" smtClean="0"/>
              <a:t>, организационно-методического</a:t>
            </a:r>
            <a:r>
              <a:rPr lang="ru-RU" dirty="0"/>
              <a:t>, организационно-распорядительного</a:t>
            </a:r>
            <a:r>
              <a:rPr lang="ru-RU" dirty="0" smtClean="0"/>
              <a:t>, технического</a:t>
            </a:r>
            <a:r>
              <a:rPr lang="ru-RU" dirty="0"/>
              <a:t>, нормативно-технического, технико-экономического </a:t>
            </a:r>
            <a:r>
              <a:rPr lang="ru-RU" dirty="0" smtClean="0"/>
              <a:t>и экономического </a:t>
            </a:r>
            <a:r>
              <a:rPr lang="ru-RU" dirty="0"/>
              <a:t>характера, а также нормативно-справочные материалы</a:t>
            </a:r>
            <a:r>
              <a:rPr lang="ru-RU" dirty="0" smtClean="0"/>
              <a:t>, устанавливающие </a:t>
            </a:r>
            <a:r>
              <a:rPr lang="ru-RU" dirty="0"/>
              <a:t>нормы, правила, требования, характеристики, методы </a:t>
            </a:r>
            <a:r>
              <a:rPr lang="ru-RU" dirty="0" smtClean="0"/>
              <a:t>и другие </a:t>
            </a:r>
            <a:r>
              <a:rPr lang="ru-RU" dirty="0"/>
              <a:t>данные, используемые при решении задач организации труда </a:t>
            </a:r>
            <a:r>
              <a:rPr lang="ru-RU" dirty="0" smtClean="0"/>
              <a:t>и управления </a:t>
            </a:r>
            <a:r>
              <a:rPr lang="ru-RU" dirty="0"/>
              <a:t>персоналом и утвержденные в установленном </a:t>
            </a:r>
            <a:r>
              <a:rPr lang="ru-RU" dirty="0" smtClean="0"/>
              <a:t>порядке компетентным </a:t>
            </a:r>
            <a:r>
              <a:rPr lang="ru-RU" dirty="0"/>
              <a:t>соответствующим органом или руководством организации.</a:t>
            </a:r>
          </a:p>
          <a:p>
            <a:pPr marL="0" indent="273050">
              <a:buNone/>
            </a:pPr>
            <a:r>
              <a:rPr lang="ru-RU" dirty="0" smtClean="0"/>
              <a:t>Важными организационно-распорядительными документами </a:t>
            </a:r>
            <a:r>
              <a:rPr lang="ru-RU" dirty="0"/>
              <a:t>являются:</a:t>
            </a:r>
          </a:p>
          <a:p>
            <a:pPr marL="0" indent="273050">
              <a:buNone/>
            </a:pPr>
            <a:r>
              <a:rPr lang="ru-RU" dirty="0"/>
              <a:t>• Правила внутреннего трудового распорядка,</a:t>
            </a:r>
          </a:p>
          <a:p>
            <a:pPr marL="0" indent="273050">
              <a:buNone/>
            </a:pPr>
            <a:r>
              <a:rPr lang="ru-RU" dirty="0"/>
              <a:t>• Коллективный договор, документы регламентирующие </a:t>
            </a:r>
            <a:r>
              <a:rPr lang="ru-RU" dirty="0" smtClean="0"/>
              <a:t>выполнение функций </a:t>
            </a:r>
            <a:r>
              <a:rPr lang="ru-RU" dirty="0"/>
              <a:t>службы управления персоналом (положение </a:t>
            </a:r>
            <a:r>
              <a:rPr lang="ru-RU" dirty="0" smtClean="0"/>
              <a:t>по формированию </a:t>
            </a:r>
            <a:r>
              <a:rPr lang="ru-RU" dirty="0"/>
              <a:t>кадрового резерва в организации; </a:t>
            </a:r>
          </a:p>
          <a:p>
            <a:pPr marL="0" indent="273050">
              <a:buNone/>
            </a:pPr>
            <a:r>
              <a:rPr lang="ru-RU" dirty="0" smtClean="0"/>
              <a:t>• </a:t>
            </a:r>
            <a:r>
              <a:rPr lang="ru-RU" dirty="0"/>
              <a:t>Положение по организации адаптации работников;</a:t>
            </a:r>
          </a:p>
          <a:p>
            <a:pPr marL="0" indent="273050">
              <a:buNone/>
            </a:pPr>
            <a:r>
              <a:rPr lang="ru-RU" dirty="0"/>
              <a:t>• Рекомендации по организации подбора и отбора персонала;</a:t>
            </a:r>
          </a:p>
          <a:p>
            <a:pPr marL="0" indent="273050">
              <a:buNone/>
            </a:pPr>
            <a:r>
              <a:rPr lang="ru-RU" dirty="0"/>
              <a:t>• Положение по урегулированию взаимоотношений в коллективе;</a:t>
            </a:r>
          </a:p>
          <a:p>
            <a:pPr marL="0" indent="273050">
              <a:buNone/>
            </a:pPr>
            <a:r>
              <a:rPr lang="ru-RU" dirty="0"/>
              <a:t>• Положение по оплате и стимулированию труда;</a:t>
            </a:r>
          </a:p>
          <a:p>
            <a:pPr marL="0" indent="273050">
              <a:buNone/>
            </a:pPr>
            <a:r>
              <a:rPr lang="ru-RU" dirty="0"/>
              <a:t>• Инструкция по соблюдению правил техники безопасности). </a:t>
            </a:r>
          </a:p>
        </p:txBody>
      </p:sp>
    </p:spTree>
    <p:extLst>
      <p:ext uri="{BB962C8B-B14F-4D97-AF65-F5344CB8AC3E}">
        <p14:creationId xmlns:p14="http://schemas.microsoft.com/office/powerpoint/2010/main" val="2791799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273050">
              <a:buNone/>
            </a:pPr>
            <a:r>
              <a:rPr lang="ru-RU" dirty="0" smtClean="0"/>
              <a:t>Важнейшими внутренними </a:t>
            </a:r>
            <a:r>
              <a:rPr lang="ru-RU" dirty="0"/>
              <a:t>организационно-регламентирующими </a:t>
            </a:r>
            <a:r>
              <a:rPr lang="ru-RU" dirty="0" smtClean="0"/>
              <a:t>документами являются</a:t>
            </a:r>
            <a:r>
              <a:rPr lang="ru-RU" dirty="0"/>
              <a:t>:</a:t>
            </a:r>
          </a:p>
          <a:p>
            <a:pPr marL="0" indent="273050">
              <a:buNone/>
            </a:pPr>
            <a:r>
              <a:rPr lang="ru-RU" dirty="0"/>
              <a:t>• Положение о подразделении (отделе, бюро, группе и т.п.) </a:t>
            </a:r>
            <a:r>
              <a:rPr lang="ru-RU" dirty="0" smtClean="0"/>
              <a:t>– документ</a:t>
            </a:r>
            <a:r>
              <a:rPr lang="ru-RU" dirty="0"/>
              <a:t>, регламентирующий деятельность </a:t>
            </a:r>
            <a:r>
              <a:rPr lang="ru-RU" dirty="0" smtClean="0"/>
              <a:t>какого-либо структурного подразделения;</a:t>
            </a:r>
            <a:endParaRPr lang="ru-RU" dirty="0"/>
          </a:p>
          <a:p>
            <a:pPr marL="0" indent="273050">
              <a:buNone/>
            </a:pPr>
            <a:r>
              <a:rPr lang="ru-RU" dirty="0"/>
              <a:t>• Должностная инструкция – документ, </a:t>
            </a:r>
            <a:r>
              <a:rPr lang="ru-RU" dirty="0" smtClean="0"/>
              <a:t>регламентирующий деятельность </a:t>
            </a:r>
            <a:r>
              <a:rPr lang="ru-RU" dirty="0"/>
              <a:t>какого-либо должности, его функционала.</a:t>
            </a:r>
          </a:p>
          <a:p>
            <a:pPr marL="0" indent="273050">
              <a:buNone/>
            </a:pPr>
            <a:r>
              <a:rPr lang="ru-RU" dirty="0"/>
              <a:t>6. </a:t>
            </a:r>
            <a:r>
              <a:rPr lang="ru-RU" b="1" i="1" dirty="0"/>
              <a:t>Правовое обеспечение </a:t>
            </a:r>
            <a:r>
              <a:rPr lang="ru-RU" b="1" i="1" dirty="0" smtClean="0"/>
              <a:t>СУП </a:t>
            </a:r>
            <a:r>
              <a:rPr lang="ru-RU" dirty="0" smtClean="0"/>
              <a:t>заключается </a:t>
            </a:r>
            <a:r>
              <a:rPr lang="ru-RU" dirty="0"/>
              <a:t>в использовании средств и форм юридического </a:t>
            </a:r>
            <a:r>
              <a:rPr lang="ru-RU" dirty="0" smtClean="0"/>
              <a:t>воздействия на </a:t>
            </a:r>
            <a:r>
              <a:rPr lang="ru-RU" dirty="0"/>
              <a:t>органы и объекты управления персоналом с целью </a:t>
            </a:r>
            <a:r>
              <a:rPr lang="ru-RU" dirty="0" smtClean="0"/>
              <a:t>достижения эффективной </a:t>
            </a:r>
            <a:r>
              <a:rPr lang="ru-RU" dirty="0"/>
              <a:t>деятельности организации. В трудовом </a:t>
            </a:r>
            <a:r>
              <a:rPr lang="ru-RU" dirty="0" smtClean="0"/>
              <a:t>законодательстве преобладающее </a:t>
            </a:r>
            <a:r>
              <a:rPr lang="ru-RU" dirty="0"/>
              <a:t>место занимают акты централизованного регулирования </a:t>
            </a:r>
            <a:r>
              <a:rPr lang="ru-RU" dirty="0" smtClean="0"/>
              <a:t>– Трудовой </a:t>
            </a:r>
            <a:r>
              <a:rPr lang="ru-RU" dirty="0"/>
              <a:t>кодекс, постановления правительства РФ, акты Минтруда РФ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56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273050">
              <a:buNone/>
            </a:pPr>
            <a:r>
              <a:rPr lang="ru-RU" dirty="0" smtClean="0"/>
              <a:t>1</a:t>
            </a:r>
            <a:r>
              <a:rPr lang="ru-RU" dirty="0"/>
              <a:t>. Что такое «система управления персоналом», и какие </a:t>
            </a:r>
            <a:r>
              <a:rPr lang="ru-RU" dirty="0" smtClean="0"/>
              <a:t>подсистемы входят </a:t>
            </a:r>
            <a:r>
              <a:rPr lang="ru-RU" dirty="0"/>
              <a:t>в ее состав?</a:t>
            </a:r>
          </a:p>
          <a:p>
            <a:pPr marL="0" indent="273050">
              <a:buNone/>
            </a:pPr>
            <a:r>
              <a:rPr lang="ru-RU" dirty="0"/>
              <a:t>2. Охарактеризуйте программу исследования системы </a:t>
            </a:r>
            <a:r>
              <a:rPr lang="ru-RU" dirty="0" smtClean="0"/>
              <a:t>управления персоналом</a:t>
            </a:r>
            <a:r>
              <a:rPr lang="ru-RU" dirty="0"/>
              <a:t>?</a:t>
            </a:r>
          </a:p>
          <a:p>
            <a:pPr marL="0" indent="273050">
              <a:buNone/>
            </a:pPr>
            <a:r>
              <a:rPr lang="ru-RU" dirty="0"/>
              <a:t>3. Какие методы изучения состояния действующей системы </a:t>
            </a:r>
            <a:r>
              <a:rPr lang="ru-RU" dirty="0" smtClean="0"/>
              <a:t>управления персоналом </a:t>
            </a:r>
            <a:r>
              <a:rPr lang="ru-RU" dirty="0"/>
              <a:t>организации существует?</a:t>
            </a:r>
          </a:p>
          <a:p>
            <a:pPr marL="0" indent="273050">
              <a:buNone/>
            </a:pPr>
            <a:r>
              <a:rPr lang="ru-RU" dirty="0"/>
              <a:t>4. От чего зависит численность кадровой </a:t>
            </a:r>
            <a:r>
              <a:rPr lang="ru-RU" dirty="0" smtClean="0"/>
              <a:t>службы? </a:t>
            </a:r>
          </a:p>
          <a:p>
            <a:pPr marL="0" indent="273050">
              <a:buNone/>
            </a:pPr>
            <a:r>
              <a:rPr lang="ru-RU" dirty="0" smtClean="0"/>
              <a:t>5</a:t>
            </a:r>
            <a:r>
              <a:rPr lang="ru-RU" dirty="0"/>
              <a:t>. От чего зависит организационный статус кадровой </a:t>
            </a:r>
            <a:r>
              <a:rPr lang="ru-RU" dirty="0" smtClean="0"/>
              <a:t>службы?</a:t>
            </a:r>
            <a:endParaRPr lang="ru-RU" dirty="0"/>
          </a:p>
          <a:p>
            <a:pPr marL="0" indent="273050">
              <a:buNone/>
            </a:pPr>
            <a:r>
              <a:rPr lang="ru-RU" dirty="0"/>
              <a:t>6. Почему структурное местоположение кадровой службы может </a:t>
            </a:r>
            <a:r>
              <a:rPr lang="ru-RU" dirty="0" smtClean="0"/>
              <a:t>быть различным</a:t>
            </a:r>
            <a:r>
              <a:rPr lang="ru-RU" dirty="0"/>
              <a:t>. Приведите </a:t>
            </a:r>
            <a:r>
              <a:rPr lang="ru-RU" dirty="0" smtClean="0"/>
              <a:t>примеры.</a:t>
            </a:r>
            <a:endParaRPr lang="ru-RU" dirty="0"/>
          </a:p>
          <a:p>
            <a:pPr marL="0" indent="273050">
              <a:buNone/>
            </a:pPr>
            <a:r>
              <a:rPr lang="ru-RU" dirty="0"/>
              <a:t>7. Зачем проводить исследование (анализ, диагностику) </a:t>
            </a:r>
            <a:r>
              <a:rPr lang="ru-RU" dirty="0" smtClean="0"/>
              <a:t>системы управления </a:t>
            </a:r>
            <a:r>
              <a:rPr lang="ru-RU" dirty="0"/>
              <a:t>персоналом.</a:t>
            </a:r>
          </a:p>
          <a:p>
            <a:pPr marL="0" indent="273050">
              <a:buNone/>
            </a:pPr>
            <a:r>
              <a:rPr lang="ru-RU" dirty="0"/>
              <a:t>8. Какие из описанных методов исследования системы </a:t>
            </a:r>
            <a:r>
              <a:rPr lang="ru-RU" dirty="0" smtClean="0"/>
              <a:t>управления персоналом </a:t>
            </a:r>
            <a:r>
              <a:rPr lang="ru-RU" dirty="0"/>
              <a:t>на Ваш взгляд легче применять.</a:t>
            </a:r>
          </a:p>
          <a:p>
            <a:pPr marL="0" indent="273050">
              <a:buNone/>
            </a:pPr>
            <a:r>
              <a:rPr lang="ru-RU" dirty="0"/>
              <a:t>9. Что входит в обеспечение системы управления </a:t>
            </a:r>
            <a:r>
              <a:rPr lang="ru-RU" dirty="0" smtClean="0"/>
              <a:t>персоналом.</a:t>
            </a:r>
            <a:endParaRPr lang="ru-RU" dirty="0"/>
          </a:p>
          <a:p>
            <a:pPr marL="0" indent="273050">
              <a:buNone/>
            </a:pPr>
            <a:r>
              <a:rPr lang="ru-RU" dirty="0"/>
              <a:t>10. Какие элементы обеспечение системы управления персоналом </a:t>
            </a:r>
            <a:r>
              <a:rPr lang="ru-RU" dirty="0" smtClean="0"/>
              <a:t>на Ваш </a:t>
            </a:r>
            <a:r>
              <a:rPr lang="ru-RU" dirty="0"/>
              <a:t>взгляд являются наиболее значимыми. Ответ аргументируйте. </a:t>
            </a:r>
          </a:p>
        </p:txBody>
      </p:sp>
    </p:spTree>
    <p:extLst>
      <p:ext uri="{BB962C8B-B14F-4D97-AF65-F5344CB8AC3E}">
        <p14:creationId xmlns:p14="http://schemas.microsoft.com/office/powerpoint/2010/main" val="256065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Зависимость элементов обеспечивающей подсистемы</a:t>
            </a:r>
            <a:br>
              <a:rPr lang="ru-RU" dirty="0"/>
            </a:br>
            <a:r>
              <a:rPr lang="ru-RU" dirty="0"/>
              <a:t>в системе управления предприятия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4384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3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Система управления персоналом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55600">
              <a:buNone/>
            </a:pPr>
            <a:r>
              <a:rPr lang="ru-RU" dirty="0"/>
              <a:t>Система управления персоналом организации — система, в </a:t>
            </a:r>
            <a:r>
              <a:rPr lang="ru-RU" dirty="0" smtClean="0"/>
              <a:t>которой реализуются </a:t>
            </a:r>
            <a:r>
              <a:rPr lang="ru-RU" dirty="0"/>
              <a:t>функции управления персоналом. </a:t>
            </a:r>
            <a:endParaRPr lang="ru-RU" dirty="0" smtClean="0"/>
          </a:p>
          <a:p>
            <a:pPr marL="0" indent="355600">
              <a:buNone/>
            </a:pPr>
            <a:r>
              <a:rPr lang="ru-RU" dirty="0" smtClean="0"/>
              <a:t>Она </a:t>
            </a:r>
            <a:r>
              <a:rPr lang="ru-RU" dirty="0"/>
              <a:t>включает </a:t>
            </a:r>
            <a:r>
              <a:rPr lang="ru-RU" dirty="0" smtClean="0"/>
              <a:t>подсистему общего </a:t>
            </a:r>
            <a:r>
              <a:rPr lang="ru-RU" dirty="0"/>
              <a:t>и линейного руководства, а также ряд функциональных подсистем</a:t>
            </a:r>
            <a:r>
              <a:rPr lang="ru-RU" dirty="0" smtClean="0"/>
              <a:t>, специализирующихся </a:t>
            </a:r>
            <a:r>
              <a:rPr lang="ru-RU" dirty="0"/>
              <a:t>на выполнении однородных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14019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управления персоналом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329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25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/>
              <a:t>1. </a:t>
            </a:r>
            <a:r>
              <a:rPr lang="ru-RU" b="1" i="1" dirty="0"/>
              <a:t>Подсистема планирования и маркетинга персонала </a:t>
            </a:r>
            <a:r>
              <a:rPr lang="ru-RU" dirty="0" smtClean="0"/>
              <a:t>выполняет следующие </a:t>
            </a:r>
            <a:r>
              <a:rPr lang="ru-RU" dirty="0"/>
              <a:t>функции: разработка кадровой политики и стратегии </a:t>
            </a:r>
            <a:r>
              <a:rPr lang="ru-RU" dirty="0" smtClean="0"/>
              <a:t>управления </a:t>
            </a:r>
            <a:r>
              <a:rPr lang="ru-RU" dirty="0"/>
              <a:t>персоналом, анализ кадрового потенциала, анализ </a:t>
            </a:r>
            <a:r>
              <a:rPr lang="ru-RU" dirty="0" smtClean="0"/>
              <a:t>рынка труда</a:t>
            </a:r>
            <a:r>
              <a:rPr lang="ru-RU" dirty="0"/>
              <a:t>, организацию кадрового планирования, планирование </a:t>
            </a:r>
            <a:r>
              <a:rPr lang="ru-RU" dirty="0" smtClean="0"/>
              <a:t>и прогнозирование </a:t>
            </a:r>
            <a:r>
              <a:rPr lang="ru-RU" dirty="0"/>
              <a:t>потребности в персонале, организацию рекламы</a:t>
            </a:r>
            <a:r>
              <a:rPr lang="ru-RU" dirty="0" smtClean="0"/>
              <a:t>, поддержание </a:t>
            </a:r>
            <a:r>
              <a:rPr lang="ru-RU" dirty="0"/>
              <a:t>взаимосвязи с внешними источниками, </a:t>
            </a:r>
            <a:r>
              <a:rPr lang="ru-RU" dirty="0" smtClean="0"/>
              <a:t>обеспечивающими организацию </a:t>
            </a:r>
            <a:r>
              <a:rPr lang="ru-RU" dirty="0"/>
              <a:t>кадрами.</a:t>
            </a:r>
          </a:p>
          <a:p>
            <a:pPr marL="0" indent="355600">
              <a:buNone/>
            </a:pPr>
            <a:r>
              <a:rPr lang="ru-RU" dirty="0"/>
              <a:t>2. </a:t>
            </a:r>
            <a:r>
              <a:rPr lang="ru-RU" b="1" i="1" dirty="0"/>
              <a:t>Подсистема управления и учета персонала </a:t>
            </a:r>
            <a:r>
              <a:rPr lang="ru-RU" dirty="0"/>
              <a:t>осуществляет</a:t>
            </a:r>
            <a:r>
              <a:rPr lang="ru-RU" dirty="0" smtClean="0"/>
              <a:t>: организацию </a:t>
            </a:r>
            <a:r>
              <a:rPr lang="ru-RU" dirty="0"/>
              <a:t>найма персонала, организацию собеседования, оценки</a:t>
            </a:r>
            <a:r>
              <a:rPr lang="ru-RU" dirty="0" smtClean="0"/>
              <a:t>, отбора </a:t>
            </a:r>
            <a:r>
              <a:rPr lang="ru-RU" dirty="0"/>
              <a:t>и приема персонала, учет приема, перемещений, поощрений </a:t>
            </a:r>
            <a:r>
              <a:rPr lang="ru-RU" dirty="0" smtClean="0"/>
              <a:t>и увольнения </a:t>
            </a:r>
            <a:r>
              <a:rPr lang="ru-RU" dirty="0"/>
              <a:t>персонала, профессиональную ориентацию и </a:t>
            </a:r>
            <a:r>
              <a:rPr lang="ru-RU" dirty="0" smtClean="0"/>
              <a:t>организацию рационального </a:t>
            </a:r>
            <a:r>
              <a:rPr lang="ru-RU" dirty="0"/>
              <a:t>использования персонала, управление занятостью</a:t>
            </a:r>
            <a:r>
              <a:rPr lang="ru-RU" dirty="0" smtClean="0"/>
              <a:t>, делопроизводственное </a:t>
            </a:r>
            <a:r>
              <a:rPr lang="ru-RU" dirty="0"/>
              <a:t>обеспечение системы управления персоналом. </a:t>
            </a:r>
          </a:p>
        </p:txBody>
      </p:sp>
    </p:spTree>
    <p:extLst>
      <p:ext uri="{BB962C8B-B14F-4D97-AF65-F5344CB8AC3E}">
        <p14:creationId xmlns:p14="http://schemas.microsoft.com/office/powerpoint/2010/main" val="280674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355600">
              <a:buNone/>
            </a:pPr>
            <a:r>
              <a:rPr lang="ru-RU" dirty="0"/>
              <a:t>3. </a:t>
            </a:r>
            <a:r>
              <a:rPr lang="ru-RU" b="1" i="1" dirty="0"/>
              <a:t>Подсистема управления трудовыми отношениями </a:t>
            </a:r>
            <a:r>
              <a:rPr lang="ru-RU" dirty="0"/>
              <a:t>проводит: </a:t>
            </a:r>
            <a:r>
              <a:rPr lang="ru-RU" dirty="0" smtClean="0"/>
              <a:t>анализ и </a:t>
            </a:r>
            <a:r>
              <a:rPr lang="ru-RU" dirty="0"/>
              <a:t>регулирование групповых и личностных взаимоотношений, анализ </a:t>
            </a:r>
            <a:r>
              <a:rPr lang="ru-RU" dirty="0" smtClean="0"/>
              <a:t>и регулирование </a:t>
            </a:r>
            <a:r>
              <a:rPr lang="ru-RU" dirty="0"/>
              <a:t>отношений руководства, управление </a:t>
            </a:r>
            <a:r>
              <a:rPr lang="ru-RU" dirty="0" smtClean="0"/>
              <a:t>производственными конфликтами </a:t>
            </a:r>
            <a:r>
              <a:rPr lang="ru-RU" dirty="0"/>
              <a:t>и стрессами, социально-психологическую диагностику</a:t>
            </a:r>
            <a:r>
              <a:rPr lang="ru-RU" dirty="0" smtClean="0"/>
              <a:t>, соблюдение </a:t>
            </a:r>
            <a:r>
              <a:rPr lang="ru-RU" dirty="0"/>
              <a:t>этических норм взаимоотношений, </a:t>
            </a:r>
            <a:r>
              <a:rPr lang="ru-RU" dirty="0" smtClean="0"/>
              <a:t>управление взаимодействием </a:t>
            </a:r>
            <a:r>
              <a:rPr lang="ru-RU" dirty="0"/>
              <a:t>с профсоюзами.</a:t>
            </a:r>
          </a:p>
          <a:p>
            <a:pPr marL="0" indent="355600">
              <a:buNone/>
            </a:pPr>
            <a:r>
              <a:rPr lang="ru-RU" dirty="0"/>
              <a:t>4. </a:t>
            </a:r>
            <a:r>
              <a:rPr lang="ru-RU" b="1" i="1" dirty="0"/>
              <a:t>Подсистема обеспечения нормальных условий труда </a:t>
            </a:r>
            <a:r>
              <a:rPr lang="ru-RU" dirty="0" smtClean="0"/>
              <a:t>выполняет такие </a:t>
            </a:r>
            <a:r>
              <a:rPr lang="ru-RU" dirty="0"/>
              <a:t>функции, как соблюдение требований психофизиологии </a:t>
            </a:r>
            <a:r>
              <a:rPr lang="ru-RU" dirty="0" smtClean="0"/>
              <a:t>и эргономики </a:t>
            </a:r>
            <a:r>
              <a:rPr lang="ru-RU" dirty="0"/>
              <a:t>труда, соблюдение требований технической эстетики, </a:t>
            </a:r>
            <a:r>
              <a:rPr lang="ru-RU" dirty="0" smtClean="0"/>
              <a:t>охраны труда </a:t>
            </a:r>
            <a:r>
              <a:rPr lang="ru-RU" dirty="0"/>
              <a:t>и окружающей среды, военизированной охраны организации </a:t>
            </a:r>
            <a:r>
              <a:rPr lang="ru-RU" dirty="0" smtClean="0"/>
              <a:t>и отдельных </a:t>
            </a:r>
            <a:r>
              <a:rPr lang="ru-RU" dirty="0"/>
              <a:t>должностных лиц. </a:t>
            </a:r>
          </a:p>
        </p:txBody>
      </p:sp>
    </p:spTree>
    <p:extLst>
      <p:ext uri="{BB962C8B-B14F-4D97-AF65-F5344CB8AC3E}">
        <p14:creationId xmlns:p14="http://schemas.microsoft.com/office/powerpoint/2010/main" val="181587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/>
              <a:t>5. </a:t>
            </a:r>
            <a:r>
              <a:rPr lang="ru-RU" b="1" i="1" dirty="0"/>
              <a:t>Подсистема управления развитием персонала </a:t>
            </a:r>
            <a:r>
              <a:rPr lang="ru-RU" dirty="0"/>
              <a:t>осуществляет</a:t>
            </a:r>
            <a:r>
              <a:rPr lang="ru-RU" dirty="0" smtClean="0"/>
              <a:t>: обучение</a:t>
            </a:r>
            <a:r>
              <a:rPr lang="ru-RU" dirty="0"/>
              <a:t>, переподготовку и повышение квалификации, введение </a:t>
            </a:r>
            <a:r>
              <a:rPr lang="ru-RU" dirty="0" smtClean="0"/>
              <a:t>в должность </a:t>
            </a:r>
            <a:r>
              <a:rPr lang="ru-RU" dirty="0"/>
              <a:t>и адаптацию новых работников, оценку кандидатов </a:t>
            </a:r>
            <a:r>
              <a:rPr lang="ru-RU" dirty="0" smtClean="0"/>
              <a:t>на вакантную </a:t>
            </a:r>
            <a:r>
              <a:rPr lang="ru-RU" dirty="0"/>
              <a:t>должность, текущую периодическую оценку кадров</a:t>
            </a:r>
            <a:r>
              <a:rPr lang="ru-RU" dirty="0" smtClean="0"/>
              <a:t>, организацию </a:t>
            </a:r>
            <a:r>
              <a:rPr lang="ru-RU" dirty="0"/>
              <a:t>рационализаторской и изобретательской деятельности</a:t>
            </a:r>
            <a:r>
              <a:rPr lang="ru-RU" dirty="0" smtClean="0"/>
              <a:t>, реализацию </a:t>
            </a:r>
            <a:r>
              <a:rPr lang="ru-RU" dirty="0"/>
              <a:t>деловой карьеры и </a:t>
            </a:r>
            <a:r>
              <a:rPr lang="ru-RU" dirty="0" smtClean="0"/>
              <a:t>служебно-профессионального продвижения</a:t>
            </a:r>
            <a:r>
              <a:rPr lang="ru-RU" dirty="0"/>
              <a:t>, организацию работы с кадровым резервом.</a:t>
            </a:r>
          </a:p>
          <a:p>
            <a:pPr marL="0" indent="355600">
              <a:buNone/>
            </a:pPr>
            <a:r>
              <a:rPr lang="ru-RU" dirty="0"/>
              <a:t>6. </a:t>
            </a:r>
            <a:r>
              <a:rPr lang="ru-RU" b="1" i="1" dirty="0"/>
              <a:t>Подсистема управления мотивацией поведения персонала </a:t>
            </a:r>
            <a:r>
              <a:rPr lang="ru-RU" dirty="0" smtClean="0"/>
              <a:t>выполняет следующие </a:t>
            </a:r>
            <a:r>
              <a:rPr lang="ru-RU" dirty="0"/>
              <a:t>функции: управление мотивацией трудового поведения</a:t>
            </a:r>
            <a:r>
              <a:rPr lang="ru-RU" dirty="0" smtClean="0"/>
              <a:t>, нормирование </a:t>
            </a:r>
            <a:r>
              <a:rPr lang="ru-RU" dirty="0"/>
              <a:t>и тарификация трудового процесса, разработка </a:t>
            </a:r>
            <a:r>
              <a:rPr lang="ru-RU" dirty="0" smtClean="0"/>
              <a:t>систем оплаты </a:t>
            </a:r>
            <a:r>
              <a:rPr lang="ru-RU" dirty="0"/>
              <a:t>труда, разработка форм участия персонала в прибылях и капитале</a:t>
            </a:r>
            <a:r>
              <a:rPr lang="ru-RU" dirty="0" smtClean="0"/>
              <a:t>, разработка </a:t>
            </a:r>
            <a:r>
              <a:rPr lang="ru-RU" dirty="0"/>
              <a:t>форм морального поощрения персонала, </a:t>
            </a:r>
            <a:r>
              <a:rPr lang="ru-RU" dirty="0" smtClean="0"/>
              <a:t>организация нормативно-методического </a:t>
            </a:r>
            <a:r>
              <a:rPr lang="ru-RU" dirty="0"/>
              <a:t>обеспечения системы управления персоналом. </a:t>
            </a:r>
          </a:p>
        </p:txBody>
      </p:sp>
    </p:spTree>
    <p:extLst>
      <p:ext uri="{BB962C8B-B14F-4D97-AF65-F5344CB8AC3E}">
        <p14:creationId xmlns:p14="http://schemas.microsoft.com/office/powerpoint/2010/main" val="3058152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2301</Words>
  <Application>Microsoft Office PowerPoint</Application>
  <PresentationFormat>Экран (4:3)</PresentationFormat>
  <Paragraphs>109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ЛЕКЦИЯ 2. СИСТЕМА УПРАВЛЕНИЯ ПЕРСОНАЛОМ (2)</vt:lpstr>
      <vt:lpstr>1. Система управления: сущность и содержание</vt:lpstr>
      <vt:lpstr>Система управления организацией</vt:lpstr>
      <vt:lpstr>Зависимость элементов обеспечивающей подсистемы в системе управления предприятия</vt:lpstr>
      <vt:lpstr>2. Система управления персоналом</vt:lpstr>
      <vt:lpstr>Система управления персоналом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управления персоналом  (по А.Я. Кибанову)</vt:lpstr>
      <vt:lpstr>Презентация PowerPoint</vt:lpstr>
      <vt:lpstr>Презентация PowerPoint</vt:lpstr>
      <vt:lpstr>Презентация PowerPoint</vt:lpstr>
      <vt:lpstr>Презентация PowerPoint</vt:lpstr>
      <vt:lpstr>3. Организационная структура системы управления персоналом</vt:lpstr>
      <vt:lpstr>Штаб служб управления персоналом</vt:lpstr>
      <vt:lpstr>Структурная подчиненность кадровой службы руководителю по администрированию</vt:lpstr>
      <vt:lpstr>Структурное подчинение службы управления персоналом в качестве штабного отдела общему руководству организации</vt:lpstr>
      <vt:lpstr>Структурная подчиненность кадровой службы в качестве штабного органа высшему руководству</vt:lpstr>
      <vt:lpstr>Организационное включение службы управления персоналом в руководство организацией</vt:lpstr>
      <vt:lpstr>Этапы формирования внутренней оргструктуры СУП</vt:lpstr>
      <vt:lpstr>Презентация PowerPoint</vt:lpstr>
      <vt:lpstr>Презентация PowerPoint</vt:lpstr>
      <vt:lpstr>4. Исследование СУП</vt:lpstr>
      <vt:lpstr>Презентация PowerPoint</vt:lpstr>
      <vt:lpstr>Методы изучения состояния СУП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5. Обеспечение системы управления персоналом</vt:lpstr>
      <vt:lpstr>Презентация PowerPoint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Трудовой потенциал: сущность, структура.</dc:title>
  <dc:creator>Admin</dc:creator>
  <cp:lastModifiedBy>Admin</cp:lastModifiedBy>
  <cp:revision>14</cp:revision>
  <dcterms:created xsi:type="dcterms:W3CDTF">2022-01-04T03:28:58Z</dcterms:created>
  <dcterms:modified xsi:type="dcterms:W3CDTF">2023-09-20T04:36:22Z</dcterms:modified>
</cp:coreProperties>
</file>