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107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96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455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06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5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37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6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80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445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628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93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FDF7A-45AC-4E6C-A1D7-B12E4FE76F1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C0944-4BBA-4A59-A166-06278C5DF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96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использования локомотивов и вагонов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52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динамическая нагрузка гружёного вагона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эксплуатационный грузооборот нетто к пробегу гружёных вагонов рабочего парка: </a:t>
            </a:r>
          </a:p>
          <a:p>
            <a:pPr marL="0" indent="0" algn="ctr">
              <a:buNone/>
            </a:pP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порожнего пробега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 доля порожнего пробега в общем</a:t>
            </a:r>
          </a:p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100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соотношение  порожнего пробега к гружёному</a:t>
            </a:r>
          </a:p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w-gr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 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s) 100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среднесуточный пробег грузового вагона,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пробега вагонов  к рабочему парку :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среднесуточный пробег пассажирского вагона,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пробега вагонов к рабочему парку 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137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среднее время оборота грузового вагона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время полного производственного цикла работы вагона от погрузки до погрузки , затраты времени рабочего парка (в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-сутках) к числу погруженных вагонов 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сети: 			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дороги или отделения: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/(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54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оборота вагона: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 движении:   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простой на промежуточных станциях: 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простой на технических станциях под транзитными операциями: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простой под грузовыми операциями: 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85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23493"/>
            <a:ext cx="10515600" cy="4953470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рейс вагона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расстояние, которое грузовой вагон проходит в гружёном и порожнем состоянии за время оборота,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т.е.за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полный перевозочный цикл. 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рейс делится на гружёный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порожний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дороги или отделения: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/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/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74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простой под одной технической операцией,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делением затраты времени вагона на технических станциях к числу транзитных вагонов: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Аналогично рассчитывается средний простой транзитного вагона с переработкой и без переработки.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число технических операций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транзитным вагоном за оборот</a:t>
            </a: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363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5313"/>
            <a:ext cx="10515600" cy="4721650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вагонное плечо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расстояние, которое проходит вагон между техническими станциями за время оборота, определяется делением общего пробега вагонов на число транзитных операций: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		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простой под одной грузовой операцией,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определяется отношением затраты времени вагонов под грузовыми операциями к числу грузовых операций:  		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228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0766"/>
            <a:ext cx="10515600" cy="48761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грузовых операций определяется как сумма занятых и освобождённых вагонов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среднее число грузовых операций с вагоном за оборот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делением числа грузовых операций на работу: </a:t>
            </a: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сети железных дорог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2,  для отдельной железной дороги может принимать значения от 0 до 2.  Характеризует степень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чем он ниже, тем большую долю занимает транзитный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вагонопоток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902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3645"/>
            <a:ext cx="10515600" cy="486331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простой местного вагона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отношение простоя местных вагонов на станции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числу этих вагонов 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buFont typeface="Symbol" panose="05050102010706020507" pitchFamily="18" charset="2"/>
              <a:buChar char="`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¯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Symbol" panose="05050102010706020507" pitchFamily="18" charset="2"/>
              <a:buChar char="`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коэффициент сдвоенных операций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числа грузовых операций к количеству местных вагонов на станции:  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изменяется от 1 до 2. Чем он ближе к 2, тем меньше порожний пробег и порожний рейс, следовательно и среднее время оборота вагона.</a:t>
            </a:r>
          </a:p>
        </p:txBody>
      </p:sp>
    </p:spTree>
    <p:extLst>
      <p:ext uri="{BB962C8B-B14F-4D97-AF65-F5344CB8AC3E}">
        <p14:creationId xmlns:p14="http://schemas.microsoft.com/office/powerpoint/2010/main" val="738928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среднесуточная производительность локомотива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грузовом движении 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грузооборот брутто,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-сутки эксплуатационного парка.</a:t>
            </a:r>
          </a:p>
        </p:txBody>
      </p:sp>
    </p:spTree>
    <p:extLst>
      <p:ext uri="{BB962C8B-B14F-4D97-AF65-F5344CB8AC3E}">
        <p14:creationId xmlns:p14="http://schemas.microsoft.com/office/powerpoint/2010/main" val="401207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532" y="1220212"/>
            <a:ext cx="10515600" cy="1613579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32" y="3423103"/>
            <a:ext cx="10515600" cy="24654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62412" y="1220212"/>
            <a:ext cx="56913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450215" algn="just">
              <a:spcAft>
                <a:spcPts val="0"/>
              </a:spcAft>
            </a:pPr>
            <a:r>
              <a:rPr lang="en-US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b="1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b="1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масса поезда брутто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>
              <a:spcAft>
                <a:spcPts val="0"/>
              </a:spcAft>
            </a:pPr>
            <a:r>
              <a:rPr lang="en-US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b="1" i="1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b="1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 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b="1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/ 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где: 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>
              <a:spcAft>
                <a:spcPts val="0"/>
              </a:spcAft>
            </a:pP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b="1" i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-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грузооборот брутто,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ткм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>
              <a:spcAft>
                <a:spcPts val="0"/>
              </a:spcAft>
            </a:pP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поездо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-км.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224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Среднесуточный пробег локомотива -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отношение линейного пробега локомотива к величине эксплуатируемого парка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-сутках: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где: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линейный пробег локомотивов;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-сутки эксплуатируемого парка.</a:t>
            </a:r>
          </a:p>
        </p:txBody>
      </p:sp>
    </p:spTree>
    <p:extLst>
      <p:ext uri="{BB962C8B-B14F-4D97-AF65-F5344CB8AC3E}">
        <p14:creationId xmlns:p14="http://schemas.microsoft.com/office/powerpoint/2010/main" val="1342491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err="1"/>
              <a:t>v</a:t>
            </a:r>
            <a:r>
              <a:rPr lang="en-US" b="1" i="1" baseline="30000" dirty="0" err="1"/>
              <a:t>lok</a:t>
            </a:r>
            <a:r>
              <a:rPr lang="en-US" b="1" i="1" baseline="-25000" dirty="0" err="1"/>
              <a:t>u</a:t>
            </a:r>
            <a:r>
              <a:rPr lang="ru-RU" b="1" i="1" dirty="0"/>
              <a:t>	</a:t>
            </a:r>
            <a:r>
              <a:rPr lang="ru-RU" dirty="0"/>
              <a:t>- средняя участковая скорость движения локомотивов  и</a:t>
            </a:r>
          </a:p>
          <a:p>
            <a:pPr marL="0" indent="0">
              <a:buNone/>
            </a:pPr>
            <a:r>
              <a:rPr lang="en-US" b="1" i="1" dirty="0"/>
              <a:t>v</a:t>
            </a:r>
            <a:r>
              <a:rPr lang="en-US" b="1" i="1" baseline="-25000" dirty="0"/>
              <a:t>u </a:t>
            </a:r>
            <a:r>
              <a:rPr lang="ru-RU" b="1" i="1" dirty="0"/>
              <a:t> - </a:t>
            </a:r>
            <a:r>
              <a:rPr lang="ru-RU" dirty="0"/>
              <a:t>средняя участковая скорость движения поезда  определяются делением пробега соответственно локомотивов и поездов на затрату их времени на участках, включая простои на промежуточных станциях:</a:t>
            </a:r>
          </a:p>
          <a:p>
            <a:pPr marL="0" indent="0" algn="ctr">
              <a:buNone/>
            </a:pPr>
            <a:r>
              <a:rPr lang="en-US" b="1" i="1" dirty="0" err="1"/>
              <a:t>v</a:t>
            </a:r>
            <a:r>
              <a:rPr lang="en-US" b="1" i="1" baseline="30000" dirty="0" err="1"/>
              <a:t>lok</a:t>
            </a:r>
            <a:r>
              <a:rPr lang="en-US" b="1" i="1" baseline="-25000" dirty="0" err="1"/>
              <a:t>u</a:t>
            </a:r>
            <a:r>
              <a:rPr lang="en-US" b="1" i="1" baseline="-25000" dirty="0"/>
              <a:t> </a:t>
            </a:r>
            <a:r>
              <a:rPr lang="en-US" b="1" i="1" dirty="0"/>
              <a:t>=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en-US" b="1" i="1" baseline="-25000" dirty="0"/>
              <a:t>l</a:t>
            </a:r>
            <a:r>
              <a:rPr lang="en-US" b="1" i="1" dirty="0"/>
              <a:t> s /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mt</a:t>
            </a:r>
            <a:r>
              <a:rPr lang="en-US" b="1" i="1" baseline="30000" dirty="0" err="1"/>
              <a:t>lok</a:t>
            </a:r>
            <a:r>
              <a:rPr lang="en-US" b="1" i="1" baseline="-25000" dirty="0" err="1"/>
              <a:t>u</a:t>
            </a:r>
            <a:r>
              <a:rPr lang="en-US" b="1" i="1" baseline="-25000" dirty="0"/>
              <a:t> </a:t>
            </a:r>
            <a:r>
              <a:rPr lang="en-US" b="1" i="1" dirty="0"/>
              <a:t> </a:t>
            </a:r>
            <a:r>
              <a:rPr lang="en-US" dirty="0"/>
              <a:t>;           </a:t>
            </a:r>
            <a:r>
              <a:rPr lang="en-US" b="1" i="1" dirty="0"/>
              <a:t>v</a:t>
            </a:r>
            <a:r>
              <a:rPr lang="en-US" b="1" i="1" baseline="-25000" dirty="0"/>
              <a:t>u </a:t>
            </a:r>
            <a:r>
              <a:rPr lang="en-US" b="1" i="1" dirty="0"/>
              <a:t>=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ms</a:t>
            </a:r>
            <a:r>
              <a:rPr lang="en-US" b="1" i="1" dirty="0"/>
              <a:t> / (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mt</a:t>
            </a:r>
            <a:r>
              <a:rPr lang="en-US" b="1" i="1" baseline="-25000" dirty="0" err="1"/>
              <a:t>dv</a:t>
            </a:r>
            <a:r>
              <a:rPr lang="en-US" b="1" i="1" baseline="-25000" dirty="0"/>
              <a:t> </a:t>
            </a:r>
            <a:r>
              <a:rPr lang="en-US" dirty="0"/>
              <a:t> +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mt</a:t>
            </a:r>
            <a:r>
              <a:rPr lang="en-US" b="1" i="1" baseline="-25000" dirty="0" err="1"/>
              <a:t>st</a:t>
            </a:r>
            <a:r>
              <a:rPr lang="en-US" b="1" i="1" baseline="-25000" dirty="0"/>
              <a:t> </a:t>
            </a:r>
            <a:r>
              <a:rPr lang="en-US" dirty="0"/>
              <a:t>).</a:t>
            </a:r>
            <a:endParaRPr lang="ru-RU" dirty="0"/>
          </a:p>
          <a:p>
            <a:pPr marL="0" indent="0">
              <a:buNone/>
            </a:pPr>
            <a:r>
              <a:rPr lang="en-US" b="1" i="1" dirty="0" err="1"/>
              <a:t>v</a:t>
            </a:r>
            <a:r>
              <a:rPr lang="en-US" b="1" i="1" baseline="30000" dirty="0" err="1"/>
              <a:t>lok</a:t>
            </a:r>
            <a:r>
              <a:rPr lang="en-US" b="1" i="1" baseline="-25000" dirty="0" err="1"/>
              <a:t>t</a:t>
            </a:r>
            <a:r>
              <a:rPr lang="ru-RU" b="1" i="1" dirty="0"/>
              <a:t>	</a:t>
            </a:r>
            <a:r>
              <a:rPr lang="ru-RU" dirty="0"/>
              <a:t>- средняя техническая скорость движения локомотивов  и</a:t>
            </a:r>
          </a:p>
          <a:p>
            <a:pPr marL="0" indent="0">
              <a:buNone/>
            </a:pPr>
            <a:r>
              <a:rPr lang="en-US" b="1" i="1" dirty="0" err="1"/>
              <a:t>v</a:t>
            </a:r>
            <a:r>
              <a:rPr lang="en-US" b="1" i="1" baseline="-25000" dirty="0" err="1"/>
              <a:t>t</a:t>
            </a:r>
            <a:r>
              <a:rPr lang="en-US" b="1" i="1" baseline="-25000" dirty="0"/>
              <a:t> </a:t>
            </a:r>
            <a:r>
              <a:rPr lang="ru-RU" b="1" i="1" dirty="0"/>
              <a:t> - </a:t>
            </a:r>
            <a:r>
              <a:rPr lang="ru-RU" dirty="0"/>
              <a:t>средняя техническая  скорость движения поезда  определяются делением пробега соответственно локомотивов и поездов на затрату времени на перегонах:</a:t>
            </a:r>
          </a:p>
          <a:p>
            <a:pPr marL="0" indent="0" algn="ctr">
              <a:buNone/>
            </a:pPr>
            <a:r>
              <a:rPr lang="en-US" b="1" i="1" dirty="0" err="1"/>
              <a:t>v</a:t>
            </a:r>
            <a:r>
              <a:rPr lang="en-US" b="1" i="1" baseline="30000" dirty="0" err="1"/>
              <a:t>lok</a:t>
            </a:r>
            <a:r>
              <a:rPr lang="en-US" b="1" i="1" baseline="-25000" dirty="0" err="1"/>
              <a:t>t</a:t>
            </a:r>
            <a:r>
              <a:rPr lang="en-US" b="1" i="1" baseline="-25000" dirty="0"/>
              <a:t>  </a:t>
            </a:r>
            <a:r>
              <a:rPr lang="en-US" b="1" i="1" dirty="0"/>
              <a:t>=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en-US" b="1" i="1" baseline="-25000" dirty="0"/>
              <a:t>l</a:t>
            </a:r>
            <a:r>
              <a:rPr lang="en-US" b="1" i="1" dirty="0"/>
              <a:t> s /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mt</a:t>
            </a:r>
            <a:r>
              <a:rPr lang="en-US" b="1" i="1" baseline="30000" dirty="0" err="1"/>
              <a:t>lok</a:t>
            </a:r>
            <a:r>
              <a:rPr lang="en-US" b="1" i="1" baseline="-25000" dirty="0" err="1"/>
              <a:t>dv</a:t>
            </a:r>
            <a:r>
              <a:rPr lang="en-US" b="1" i="1" baseline="-25000" dirty="0"/>
              <a:t> </a:t>
            </a:r>
            <a:r>
              <a:rPr lang="en-US" b="1" i="1" dirty="0"/>
              <a:t> </a:t>
            </a:r>
            <a:r>
              <a:rPr lang="en-US" dirty="0"/>
              <a:t>;           </a:t>
            </a:r>
            <a:r>
              <a:rPr lang="en-US" b="1" i="1" dirty="0"/>
              <a:t>v</a:t>
            </a:r>
            <a:r>
              <a:rPr lang="en-US" b="1" i="1" baseline="-25000" dirty="0"/>
              <a:t> t  </a:t>
            </a:r>
            <a:r>
              <a:rPr lang="en-US" b="1" i="1" dirty="0"/>
              <a:t>=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ms</a:t>
            </a:r>
            <a:r>
              <a:rPr lang="en-US" b="1" i="1" dirty="0"/>
              <a:t> /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mt</a:t>
            </a:r>
            <a:r>
              <a:rPr lang="en-US" b="1" i="1" baseline="-25000" dirty="0" err="1"/>
              <a:t>dv</a:t>
            </a:r>
            <a:r>
              <a:rPr lang="en-US" b="1" i="1" baseline="-25000" dirty="0"/>
              <a:t> </a:t>
            </a:r>
            <a:r>
              <a:rPr lang="en-US" dirty="0"/>
              <a:t>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747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скорости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отношение участковой скорости движения к технической 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1).</a:t>
            </a: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среднесуточный бюджет времени локомотивов эксплуатируемого парка,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определяется делением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-часов эксплуатируемого парка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-сутки за отчётный период. Всегда = 24 часам.</a:t>
            </a: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движении на перегонах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определяется делением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-часов на перегонах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-сутки эксплуатируемого парка: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2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23493"/>
            <a:ext cx="10515600" cy="49534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промежуточных станциях,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-часов простоя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эксплуатируемого парка: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оборота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делением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-часов простоя на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эксплуатируемого парка: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приписки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делением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-часов простоя на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эксплуатируемого парка: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смены локомотивных бригад,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делением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-часов простоя локомотивов по смене локомотивных бригад на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-сутки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эксплуатируемого парка:</a:t>
            </a:r>
          </a:p>
          <a:p>
            <a:pPr marL="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54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7887"/>
            <a:ext cx="10515600" cy="4889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расчёта средней продолжительности одного случая простоя по приведенным элементам  на станциях приписки, оборота и смены локомотивных бригад применяются формулы:</a:t>
            </a:r>
          </a:p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t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ru-RU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число случаев простоя локомотивов на станциях приписки, оборота и смены локомотивных бригад.</a:t>
            </a:r>
          </a:p>
        </p:txBody>
      </p:sp>
    </p:spTree>
    <p:extLst>
      <p:ext uri="{BB962C8B-B14F-4D97-AF65-F5344CB8AC3E}">
        <p14:creationId xmlns:p14="http://schemas.microsoft.com/office/powerpoint/2010/main" val="2424684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использования вагонов: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err="1"/>
              <a:t>F</a:t>
            </a:r>
            <a:r>
              <a:rPr lang="en-US" b="1" i="1" baseline="-25000" dirty="0" err="1"/>
              <a:t>w</a:t>
            </a:r>
            <a:r>
              <a:rPr lang="ru-RU" b="1" i="1" dirty="0"/>
              <a:t> -</a:t>
            </a:r>
            <a:r>
              <a:rPr lang="ru-RU" dirty="0"/>
              <a:t>  </a:t>
            </a:r>
            <a:r>
              <a:rPr lang="ru-RU" i="1" dirty="0"/>
              <a:t>производительность вагона</a:t>
            </a:r>
            <a:r>
              <a:rPr lang="ru-RU" dirty="0"/>
              <a:t> -отражает среднесуточную выработку вагона рабочего парка, в </a:t>
            </a:r>
            <a:r>
              <a:rPr lang="ru-RU" dirty="0" err="1"/>
              <a:t>ткм</a:t>
            </a:r>
            <a:r>
              <a:rPr lang="ru-RU" dirty="0"/>
              <a:t> нетто эксплуатационных, делением эксплуатационного грузооборота на </a:t>
            </a:r>
            <a:r>
              <a:rPr lang="ru-RU" dirty="0" err="1"/>
              <a:t>вагоно</a:t>
            </a:r>
            <a:r>
              <a:rPr lang="ru-RU" dirty="0"/>
              <a:t>-сутки рабочего парка: </a:t>
            </a:r>
          </a:p>
          <a:p>
            <a:pPr marL="0" indent="0" algn="ctr">
              <a:buNone/>
            </a:pPr>
            <a:r>
              <a:rPr lang="en-US" b="1" i="1" dirty="0" err="1"/>
              <a:t>F</a:t>
            </a:r>
            <a:r>
              <a:rPr lang="en-US" b="1" i="1" baseline="-25000" dirty="0" err="1"/>
              <a:t>w</a:t>
            </a:r>
            <a:r>
              <a:rPr lang="en-US" b="1" i="1" baseline="-25000" dirty="0"/>
              <a:t> </a:t>
            </a:r>
            <a:r>
              <a:rPr lang="ru-RU" b="1" i="1" dirty="0"/>
              <a:t>=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ru-RU" b="1" i="1" dirty="0"/>
              <a:t>(</a:t>
            </a:r>
            <a:r>
              <a:rPr lang="en-US" b="1" i="1" dirty="0" err="1"/>
              <a:t>pl</a:t>
            </a:r>
            <a:r>
              <a:rPr lang="ru-RU" b="1" i="1" dirty="0"/>
              <a:t>)</a:t>
            </a:r>
            <a:r>
              <a:rPr lang="en-US" b="1" i="1" baseline="-25000" dirty="0"/>
              <a:t>n</a:t>
            </a:r>
            <a:r>
              <a:rPr lang="ru-RU" b="1" i="1" dirty="0"/>
              <a:t>  /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n</a:t>
            </a:r>
            <a:r>
              <a:rPr lang="en-US" b="1" i="1" baseline="30000" dirty="0" err="1"/>
              <a:t>g</a:t>
            </a:r>
            <a:r>
              <a:rPr lang="en-US" b="1" i="1" baseline="-25000" dirty="0" err="1"/>
              <a:t>rb</a:t>
            </a:r>
            <a:r>
              <a:rPr lang="en-US" b="1" i="1" dirty="0"/>
              <a:t> t</a:t>
            </a:r>
            <a:endParaRPr lang="ru-RU" dirty="0"/>
          </a:p>
          <a:p>
            <a:pPr marL="0" indent="0">
              <a:buNone/>
            </a:pPr>
            <a:r>
              <a:rPr lang="en-US" b="1" i="1" dirty="0" err="1"/>
              <a:t>q</a:t>
            </a:r>
            <a:r>
              <a:rPr lang="en-US" b="1" i="1" baseline="-25000" dirty="0" err="1"/>
              <a:t>rb</a:t>
            </a:r>
            <a:r>
              <a:rPr lang="en-US" b="1" i="1" baseline="-25000" dirty="0"/>
              <a:t> </a:t>
            </a:r>
            <a:r>
              <a:rPr lang="ru-RU" b="1" i="1" dirty="0"/>
              <a:t>– </a:t>
            </a:r>
            <a:r>
              <a:rPr lang="ru-RU" i="1" dirty="0"/>
              <a:t>динамическая нагрузка вагона рабочего парка,</a:t>
            </a:r>
            <a:r>
              <a:rPr lang="ru-RU" dirty="0"/>
              <a:t> количество грузов на грузовой вагон рабочего парка на всём пути следования:</a:t>
            </a:r>
          </a:p>
          <a:p>
            <a:pPr marL="0" indent="0" algn="ctr">
              <a:buNone/>
            </a:pPr>
            <a:r>
              <a:rPr lang="en-US" b="1" i="1" dirty="0" err="1"/>
              <a:t>q</a:t>
            </a:r>
            <a:r>
              <a:rPr lang="en-US" b="1" i="1" baseline="-25000" dirty="0" err="1"/>
              <a:t>rb</a:t>
            </a:r>
            <a:r>
              <a:rPr lang="ru-RU" b="1" i="1" baseline="-25000" dirty="0"/>
              <a:t>  </a:t>
            </a:r>
            <a:r>
              <a:rPr lang="ru-RU" dirty="0"/>
              <a:t>=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ru-RU" b="1" i="1" dirty="0"/>
              <a:t>(</a:t>
            </a:r>
            <a:r>
              <a:rPr lang="en-US" b="1" i="1" dirty="0" err="1"/>
              <a:t>pl</a:t>
            </a:r>
            <a:r>
              <a:rPr lang="ru-RU" b="1" i="1" dirty="0"/>
              <a:t>)</a:t>
            </a:r>
            <a:r>
              <a:rPr lang="en-US" b="1" i="1" baseline="-25000" dirty="0"/>
              <a:t>n</a:t>
            </a:r>
            <a:r>
              <a:rPr lang="ru-RU" b="1" i="1" dirty="0"/>
              <a:t>  / </a:t>
            </a:r>
            <a:r>
              <a:rPr lang="ru-RU" b="1" i="1" dirty="0">
                <a:sym typeface="Symbol" panose="05050102010706020507" pitchFamily="18" charset="2"/>
              </a:rPr>
              <a:t></a:t>
            </a:r>
            <a:r>
              <a:rPr lang="en-US" b="1" i="1" dirty="0" err="1"/>
              <a:t>n</a:t>
            </a:r>
            <a:r>
              <a:rPr lang="en-US" b="1" i="1" baseline="30000" dirty="0" err="1"/>
              <a:t>g</a:t>
            </a:r>
            <a:r>
              <a:rPr lang="en-US" b="1" i="1" dirty="0" err="1"/>
              <a:t>s</a:t>
            </a:r>
            <a:r>
              <a:rPr lang="ru-RU" b="1" i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190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1207</Words>
  <Application>Microsoft Office PowerPoint</Application>
  <PresentationFormat>Широкоэкранный</PresentationFormat>
  <Paragraphs>90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Тема Office</vt:lpstr>
      <vt:lpstr>Показатели использования локомотивов и вагонов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Показатели использования вагонов:</vt:lpstr>
      <vt:lpstr>Презентация PowerPoint</vt:lpstr>
      <vt:lpstr>Презентация PowerPoint</vt:lpstr>
      <vt:lpstr>Элементы оборота вагона: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Показатели использования локомотивов и вагонов</dc:title>
  <dc:creator>Учетная запись Майкрософт</dc:creator>
  <cp:lastModifiedBy>Серикова Олеся Юрьевна</cp:lastModifiedBy>
  <cp:revision>3</cp:revision>
  <dcterms:created xsi:type="dcterms:W3CDTF">2024-01-25T13:13:04Z</dcterms:created>
  <dcterms:modified xsi:type="dcterms:W3CDTF">2024-01-28T07:47:17Z</dcterms:modified>
</cp:coreProperties>
</file>