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69" r:id="rId3"/>
    <p:sldId id="270" r:id="rId4"/>
    <p:sldId id="271" r:id="rId5"/>
    <p:sldId id="272" r:id="rId6"/>
    <p:sldId id="273" r:id="rId7"/>
    <p:sldId id="284" r:id="rId8"/>
    <p:sldId id="274" r:id="rId9"/>
    <p:sldId id="275" r:id="rId10"/>
    <p:sldId id="276" r:id="rId11"/>
    <p:sldId id="285" r:id="rId12"/>
    <p:sldId id="277" r:id="rId13"/>
    <p:sldId id="286" r:id="rId14"/>
    <p:sldId id="278" r:id="rId15"/>
    <p:sldId id="279" r:id="rId16"/>
    <p:sldId id="280" r:id="rId17"/>
    <p:sldId id="290" r:id="rId18"/>
    <p:sldId id="289" r:id="rId19"/>
    <p:sldId id="291" r:id="rId20"/>
    <p:sldId id="292" r:id="rId21"/>
    <p:sldId id="288" r:id="rId22"/>
    <p:sldId id="282" r:id="rId23"/>
    <p:sldId id="287" r:id="rId24"/>
    <p:sldId id="283" r:id="rId25"/>
    <p:sldId id="297" r:id="rId26"/>
    <p:sldId id="293" r:id="rId27"/>
    <p:sldId id="294" r:id="rId28"/>
    <p:sldId id="295" r:id="rId29"/>
    <p:sldId id="29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60"/>
  </p:normalViewPr>
  <p:slideViewPr>
    <p:cSldViewPr>
      <p:cViewPr varScale="1">
        <p:scale>
          <a:sx n="63" d="100"/>
          <a:sy n="63" d="100"/>
        </p:scale>
        <p:origin x="-12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51E56-9D6D-438E-B244-A2B0D5090040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C73F1-367D-40D8-A619-30A963CA9B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967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B0DD-14C6-4A07-B696-04CF9199401A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3FA9-B6D3-42E2-985E-62CCD982689A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64021-4CAF-457B-8CA8-2348BAE5533F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5B26-6C6C-4CD4-B912-1B483201507D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7ABF-4FE6-4C21-946D-76352B289785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42D35-C243-45C3-9E74-0E972EAD9012}" type="datetime1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C2BD-EFFD-4BC6-865B-08D91E0AE981}" type="datetime1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8D78F-FA4E-4DDC-9553-410FA3AA6240}" type="datetime1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B7534-BF7D-4D9E-BCB0-AB13F7B8A46D}" type="datetime1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FB11-97D2-482B-9093-2429588AAD58}" type="datetime1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A7FF-BF66-45E8-AE1A-67CF875F08C4}" type="datetime1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E7092-DB01-404C-8456-82BA2FEF20E4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r>
              <a:rPr lang="ru-RU" smtClean="0"/>
              <a:t>Типы, уровни и задачи кадровой политики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3200400"/>
            <a:ext cx="8001000" cy="2514600"/>
          </a:xfrm>
        </p:spPr>
        <p:txBody>
          <a:bodyPr>
            <a:normAutofit fontScale="92500" lnSpcReduction="10000"/>
          </a:bodyPr>
          <a:lstStyle/>
          <a:p>
            <a:pPr marL="514350" lvl="0" indent="-514350"/>
            <a:r>
              <a:rPr lang="ru-RU" dirty="0" smtClean="0"/>
              <a:t>План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Типы кадровой политики.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Уровни кадровой политики.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Задачи кадровой </a:t>
            </a:r>
            <a:r>
              <a:rPr lang="ru-RU" dirty="0" smtClean="0"/>
              <a:t>политики.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Этапы формирования кадровой политики.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Открытая кадровая политика</a:t>
            </a:r>
            <a:r>
              <a:rPr lang="ru-RU" dirty="0" smtClean="0"/>
              <a:t> - организация прозрачна для потенциальных сотрудников на любом структурном уровне (для новых организаций, ведущих агрессивную политику завоевания рынка).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i="1" dirty="0" smtClean="0"/>
              <a:t>Закрытая кадровая политика</a:t>
            </a:r>
            <a:r>
              <a:rPr lang="ru-RU" dirty="0" smtClean="0"/>
              <a:t> характеризуется тем, что организация ориентируется на включение в свой состав нового персонала только с низшего должностного уровня, а замещение вакансий высших должностных позиций происходит только из числа сотрудников организации </a:t>
            </a:r>
            <a:r>
              <a:rPr lang="ru-RU" sz="2200" dirty="0" smtClean="0"/>
              <a:t>(для компаний, ориентированных на создание определенной корпоративной атмосферы, формирование особого духа причастности или работающих в условиях дефицита кадровых ресурсов</a:t>
            </a:r>
            <a:r>
              <a:rPr lang="ru-RU" dirty="0" smtClean="0"/>
              <a:t>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2 Уровни кадровой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dirty="0" smtClean="0"/>
              <a:t>На каждом уровне задачи управления персоналом существенно отличаются.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Критерии классификация уровней кадровой политики.</a:t>
            </a:r>
          </a:p>
          <a:p>
            <a:pPr marL="514350" indent="-514350">
              <a:buAutoNum type="arabicParenR"/>
            </a:pPr>
            <a:r>
              <a:rPr lang="ru-RU" b="1" dirty="0" smtClean="0"/>
              <a:t>с</a:t>
            </a:r>
            <a:r>
              <a:rPr lang="ru-RU" dirty="0" smtClean="0"/>
              <a:t> </a:t>
            </a:r>
            <a:r>
              <a:rPr lang="ru-RU" b="1" dirty="0" smtClean="0"/>
              <a:t>точки зрения организации власти</a:t>
            </a:r>
            <a:r>
              <a:rPr lang="ru-RU" dirty="0" smtClean="0"/>
              <a:t>: регулирование макропроцессов в области трудовых ресурсов, занятости населения, политики в области найма, отбора и продвижения государственных и муниципальных служащих.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(продолжение)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ru-RU" b="1" dirty="0" smtClean="0"/>
              <a:t>Цели и задачи </a:t>
            </a:r>
            <a:r>
              <a:rPr lang="ru-RU" dirty="0" smtClean="0"/>
              <a:t>кадровой политики на данном уровне определяются исходя: </a:t>
            </a:r>
          </a:p>
          <a:p>
            <a:pPr marL="514350" indent="-514350"/>
            <a:r>
              <a:rPr lang="ru-RU" dirty="0" smtClean="0"/>
              <a:t>из основных положений Конституции РФ, </a:t>
            </a:r>
          </a:p>
          <a:p>
            <a:pPr marL="514350" indent="-514350"/>
            <a:r>
              <a:rPr lang="ru-RU" dirty="0" smtClean="0"/>
              <a:t>Федерального закона «О государственной гражданской службе в РФ», </a:t>
            </a:r>
          </a:p>
          <a:p>
            <a:pPr marL="514350" indent="-514350"/>
            <a:r>
              <a:rPr lang="ru-RU" dirty="0" smtClean="0"/>
              <a:t>из совокупности целей и решаемых задач по обеспечению эффективного функционирования государственной службы и входящих в нее органов государственного управления.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(продолжение)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2) </a:t>
            </a:r>
            <a:r>
              <a:rPr lang="ru-RU" b="1" dirty="0" smtClean="0"/>
              <a:t>с точки зрения различных форм собственности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b="1" dirty="0" smtClean="0"/>
              <a:t>Цели и задачи </a:t>
            </a:r>
            <a:r>
              <a:rPr lang="ru-RU" dirty="0" smtClean="0"/>
              <a:t>определяются научными принципами подбора, расстановки и развития персонала промышленного производства, персонала коммерческого предпринимательства, персонала аграрного предпринимательства, персонала предпринимательства в сферах науки, образования, культуры.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(продолжение)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953" y="1295400"/>
            <a:ext cx="8229600" cy="144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3) </a:t>
            </a:r>
            <a:r>
              <a:rPr lang="ru-RU" sz="2800" b="1" dirty="0" smtClean="0"/>
              <a:t>с точки зрения </a:t>
            </a:r>
            <a:r>
              <a:rPr lang="ru-RU" sz="2800" dirty="0" smtClean="0"/>
              <a:t>трех уровней управления персоналом </a:t>
            </a:r>
            <a:r>
              <a:rPr lang="ru-RU" sz="2800" b="1" dirty="0" smtClean="0"/>
              <a:t>организации</a:t>
            </a:r>
            <a:r>
              <a:rPr lang="ru-RU" sz="2800" dirty="0" smtClean="0"/>
              <a:t> в зависимости от того, кто является субъектом и объектом управления:</a:t>
            </a:r>
            <a:endParaRPr lang="ru-RU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689" y="2971800"/>
            <a:ext cx="860012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Показатели оценки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Совокупность отдельных групп работников образует </a:t>
            </a:r>
            <a:r>
              <a:rPr lang="ru-RU" b="1" dirty="0" smtClean="0"/>
              <a:t>структуру персонала</a:t>
            </a:r>
            <a:r>
              <a:rPr lang="ru-RU" dirty="0" smtClean="0"/>
              <a:t>, которая может быть:</a:t>
            </a:r>
          </a:p>
          <a:p>
            <a:r>
              <a:rPr lang="ru-RU" b="1" dirty="0" smtClean="0"/>
              <a:t>Статистическая</a:t>
            </a:r>
            <a:r>
              <a:rPr lang="ru-RU" dirty="0" smtClean="0"/>
              <a:t> (профессионально-должностная) структура отражает распределение персонала и движение его в разрезе категорий и групп должностей. </a:t>
            </a:r>
          </a:p>
          <a:p>
            <a:r>
              <a:rPr lang="ru-RU" b="1" dirty="0" smtClean="0"/>
              <a:t>Аналитическая</a:t>
            </a:r>
            <a:r>
              <a:rPr lang="ru-RU" dirty="0" smtClean="0"/>
              <a:t> </a:t>
            </a:r>
            <a:r>
              <a:rPr lang="ru-RU" b="1" dirty="0" smtClean="0"/>
              <a:t>структура</a:t>
            </a:r>
            <a:r>
              <a:rPr lang="ru-RU" dirty="0" smtClean="0"/>
              <a:t> определяется на основе специальных исследований и расчетов и подразделяется на общую и частную. (В разрезе общей структуры персонал рассматривается по таким признакам, как стаж работы, образование, профессия; частная структура отражает соотношение отдельных категорий работников.)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Кадровые </a:t>
            </a:r>
            <a:r>
              <a:rPr lang="ru-RU" dirty="0"/>
              <a:t>документы и отчетность </a:t>
            </a:r>
            <a:r>
              <a:rPr lang="ru-RU" dirty="0" smtClean="0"/>
              <a:t>предприятия для анализа КП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55600" indent="-355600">
              <a:buNone/>
            </a:pPr>
            <a:r>
              <a:rPr lang="ru-RU" dirty="0" smtClean="0"/>
              <a:t>- </a:t>
            </a:r>
            <a:r>
              <a:rPr lang="ru-RU" dirty="0"/>
              <a:t>отчет о выполнении плана по труду;</a:t>
            </a:r>
          </a:p>
          <a:p>
            <a:pPr marL="355600" indent="-355600">
              <a:buNone/>
            </a:pPr>
            <a:r>
              <a:rPr lang="ru-RU" dirty="0" smtClean="0"/>
              <a:t>- </a:t>
            </a:r>
            <a:r>
              <a:rPr lang="ru-RU" dirty="0"/>
              <a:t>штатное расписание;</a:t>
            </a:r>
          </a:p>
          <a:p>
            <a:pPr marL="355600" indent="-355600">
              <a:buNone/>
            </a:pPr>
            <a:r>
              <a:rPr lang="ru-RU" dirty="0" smtClean="0"/>
              <a:t>- </a:t>
            </a:r>
            <a:r>
              <a:rPr lang="ru-RU" dirty="0"/>
              <a:t>тарификационные списки;</a:t>
            </a:r>
          </a:p>
          <a:p>
            <a:pPr marL="355600" indent="-355600">
              <a:buNone/>
            </a:pPr>
            <a:r>
              <a:rPr lang="ru-RU" dirty="0" smtClean="0"/>
              <a:t>- </a:t>
            </a:r>
            <a:r>
              <a:rPr lang="ru-RU" dirty="0"/>
              <a:t>материалы табельного учета и движения кадров;</a:t>
            </a:r>
          </a:p>
          <a:p>
            <a:pPr marL="355600" indent="-355600">
              <a:buNone/>
            </a:pPr>
            <a:r>
              <a:rPr lang="ru-RU" dirty="0" smtClean="0"/>
              <a:t>- </a:t>
            </a:r>
            <a:r>
              <a:rPr lang="ru-RU" dirty="0"/>
              <a:t>регистры бухгалтерского учета по начислению заработной платы, лицевые счета работников;</a:t>
            </a:r>
          </a:p>
          <a:p>
            <a:pPr marL="355600" indent="-355600">
              <a:buNone/>
            </a:pPr>
            <a:r>
              <a:rPr lang="ru-RU" dirty="0" smtClean="0"/>
              <a:t>- </a:t>
            </a:r>
            <a:r>
              <a:rPr lang="ru-RU" dirty="0"/>
              <a:t>материалы результатов аттестаций и обследований условий работы персонала и др.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05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Источники информации о персонале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780136"/>
              </p:ext>
            </p:extLst>
          </p:nvPr>
        </p:nvGraphicFramePr>
        <p:xfrm>
          <a:off x="381000" y="1295400"/>
          <a:ext cx="8229600" cy="533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Отделы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Численность персонала, общий фонд заработной платы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Плановый отдел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Данные о подготовке, переподготовке и повышении квалификации кадров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Отдел технического обучения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Данные о нормировании труда, анализу производительности труда, установлению разрядов, форм и систем заработной платы, численности специалистов, штатного расписания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Отдел труда и заработной платы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Данные о приеме и увольнении сотрудников, анализу их движения, трудовой дисциплины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Отдел кадров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Обоснование норм труда, проверка мероприятий по их корректировке, механизации, автоматизации производственных процессов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Технический отдел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53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</a:t>
            </a:r>
            <a:r>
              <a:rPr lang="ru-RU" dirty="0"/>
              <a:t>анализа кадровой политики предприятия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количественный </a:t>
            </a:r>
            <a:r>
              <a:rPr lang="ru-RU" b="1" dirty="0"/>
              <a:t>и качественный состав персонала</a:t>
            </a:r>
            <a:r>
              <a:rPr lang="ru-RU" dirty="0"/>
              <a:t>. </a:t>
            </a:r>
            <a:r>
              <a:rPr lang="ru-RU" dirty="0" smtClean="0"/>
              <a:t>Подразделяется </a:t>
            </a:r>
            <a:r>
              <a:rPr lang="ru-RU" dirty="0"/>
              <a:t>на три категории: руководствующий, менеджерское звено и обслуживающий, на мужчин и женщин, пенсионеров и лиц, не достигших 18-летнего </a:t>
            </a:r>
            <a:r>
              <a:rPr lang="ru-RU" dirty="0" smtClean="0"/>
              <a:t>возраста, </a:t>
            </a:r>
            <a:r>
              <a:rPr lang="ru-RU" dirty="0"/>
              <a:t>на сотрудников с высшим, средним специальным, средним и пр. образованием, </a:t>
            </a:r>
            <a:r>
              <a:rPr lang="ru-RU" dirty="0" smtClean="0"/>
              <a:t>опыт </a:t>
            </a:r>
            <a:r>
              <a:rPr lang="ru-RU" dirty="0"/>
              <a:t>работы, повышение квалификации сотрудниками и пр. </a:t>
            </a:r>
            <a:r>
              <a:rPr lang="ru-RU" dirty="0" smtClean="0"/>
              <a:t>факторы;</a:t>
            </a:r>
            <a:endParaRPr lang="ru-RU" dirty="0"/>
          </a:p>
          <a:p>
            <a:r>
              <a:rPr lang="ru-RU" b="1" dirty="0" smtClean="0"/>
              <a:t>уровень </a:t>
            </a:r>
            <a:r>
              <a:rPr lang="ru-RU" b="1" dirty="0"/>
              <a:t>текучести </a:t>
            </a:r>
            <a:r>
              <a:rPr lang="ru-RU" b="1" dirty="0" smtClean="0"/>
              <a:t>кадров;</a:t>
            </a:r>
            <a:endParaRPr lang="ru-RU" dirty="0"/>
          </a:p>
          <a:p>
            <a:r>
              <a:rPr lang="ru-RU" b="1" dirty="0" smtClean="0"/>
              <a:t>гибкость </a:t>
            </a:r>
            <a:r>
              <a:rPr lang="ru-RU" b="1" dirty="0"/>
              <a:t>проводимой политики</a:t>
            </a:r>
            <a:r>
              <a:rPr lang="ru-RU" dirty="0"/>
              <a:t>, оценивается исходя из её характеристик: стабильности или динамичности. Кадровая политика должна динамично перестраиваться под воздействием меняющихся условий и </a:t>
            </a:r>
            <a:r>
              <a:rPr lang="ru-RU" dirty="0" smtClean="0"/>
              <a:t>обстоятельств;</a:t>
            </a:r>
            <a:endParaRPr lang="ru-RU" dirty="0"/>
          </a:p>
          <a:p>
            <a:r>
              <a:rPr lang="ru-RU" b="1" dirty="0" smtClean="0"/>
              <a:t>степень </a:t>
            </a:r>
            <a:r>
              <a:rPr lang="ru-RU" b="1" dirty="0"/>
              <a:t>учета интересов работника / производства и т.д</a:t>
            </a:r>
            <a:r>
              <a:rPr lang="ru-RU" dirty="0"/>
              <a:t>. </a:t>
            </a:r>
            <a:r>
              <a:rPr lang="ru-RU" dirty="0" smtClean="0"/>
              <a:t>рассматривается </a:t>
            </a:r>
            <a:r>
              <a:rPr lang="ru-RU" dirty="0"/>
              <a:t>в сравнении со степенью учета интересов производства. Исследуется наличие или отсутствие индивидуального подхода к работникам предприятия.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29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Политика организации </a:t>
            </a:r>
            <a:r>
              <a:rPr lang="ru-RU" dirty="0" smtClean="0"/>
              <a:t>- система правил, в соответствии с которой действуют люди, входящие в организацию.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Цель кадровой политики</a:t>
            </a:r>
            <a:r>
              <a:rPr lang="ru-RU" dirty="0" smtClean="0"/>
              <a:t> — обеспечение оптимального баланса процессов обновления и сохранения численного и качественного состава кадров в соответствие с потребностями самой организации, требованиями действующего законодательства и состоянием рынка труда.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анализа кадровой политики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b="1" dirty="0" smtClean="0"/>
              <a:t>1. Оценка </a:t>
            </a:r>
            <a:r>
              <a:rPr lang="ru-RU" sz="1200" b="1" dirty="0"/>
              <a:t>действенности кадрового </a:t>
            </a:r>
            <a:r>
              <a:rPr lang="ru-RU" sz="1200" b="1" dirty="0" smtClean="0"/>
              <a:t>планирования;</a:t>
            </a:r>
          </a:p>
          <a:p>
            <a:pPr marL="0" indent="0">
              <a:buNone/>
            </a:pPr>
            <a:r>
              <a:rPr lang="ru-RU" sz="1200" dirty="0"/>
              <a:t>При планировании потребности </a:t>
            </a:r>
            <a:r>
              <a:rPr lang="ru-RU" sz="1200" dirty="0" smtClean="0"/>
              <a:t>в </a:t>
            </a:r>
            <a:r>
              <a:rPr lang="ru-RU" sz="1200" dirty="0"/>
              <a:t>персонале, отборе и расстановке кадров необходимо осуществить </a:t>
            </a:r>
            <a:r>
              <a:rPr lang="ru-RU" sz="1200" dirty="0" smtClean="0"/>
              <a:t>мероприятия</a:t>
            </a:r>
            <a:r>
              <a:rPr lang="ru-RU" sz="1200" dirty="0"/>
              <a:t>:</a:t>
            </a:r>
          </a:p>
          <a:p>
            <a:pPr marL="0" indent="0">
              <a:buNone/>
            </a:pPr>
            <a:r>
              <a:rPr lang="ru-RU" sz="1200" dirty="0" smtClean="0"/>
              <a:t>- </a:t>
            </a:r>
            <a:r>
              <a:rPr lang="ru-RU" sz="1200" dirty="0"/>
              <a:t>определить факторы, влияющие на потребность в персонале;</a:t>
            </a:r>
          </a:p>
          <a:p>
            <a:pPr marL="0" indent="0">
              <a:buNone/>
            </a:pPr>
            <a:r>
              <a:rPr lang="ru-RU" sz="1200" dirty="0" smtClean="0"/>
              <a:t>- </a:t>
            </a:r>
            <a:r>
              <a:rPr lang="ru-RU" sz="1200" dirty="0"/>
              <a:t>провести анализ наличия необходимого персонала;</a:t>
            </a:r>
          </a:p>
          <a:p>
            <a:pPr marL="0" indent="0">
              <a:buNone/>
            </a:pPr>
            <a:r>
              <a:rPr lang="ru-RU" sz="1200" dirty="0" smtClean="0"/>
              <a:t>- </a:t>
            </a:r>
            <a:r>
              <a:rPr lang="ru-RU" sz="1200" dirty="0"/>
              <a:t>определить качественную и количественную потребность в персонале; разработать критерии отбора;</a:t>
            </a:r>
          </a:p>
          <a:p>
            <a:pPr marL="0" indent="0">
              <a:buNone/>
            </a:pPr>
            <a:r>
              <a:rPr lang="ru-RU" sz="1200" dirty="0" smtClean="0"/>
              <a:t>-</a:t>
            </a:r>
            <a:r>
              <a:rPr lang="ru-RU" sz="1200" dirty="0"/>
              <a:t>распределить новых работников по рабочим местам</a:t>
            </a:r>
            <a:r>
              <a:rPr lang="ru-RU" sz="1200" dirty="0" smtClean="0"/>
              <a:t>.</a:t>
            </a:r>
          </a:p>
          <a:p>
            <a:pPr marL="0" indent="0">
              <a:buNone/>
            </a:pPr>
            <a:r>
              <a:rPr lang="ru-RU" sz="1200" b="1" dirty="0" smtClean="0"/>
              <a:t>2. Анализ </a:t>
            </a:r>
            <a:r>
              <a:rPr lang="ru-RU" sz="1200" b="1" dirty="0"/>
              <a:t>структуры рабочей силы по категориям занятых</a:t>
            </a:r>
            <a:r>
              <a:rPr lang="ru-RU" sz="1200" b="1" dirty="0" smtClean="0"/>
              <a:t>. </a:t>
            </a:r>
            <a:endParaRPr lang="ru-RU" sz="1200" b="1" dirty="0"/>
          </a:p>
          <a:p>
            <a:pPr marL="0" indent="0">
              <a:buNone/>
            </a:pPr>
            <a:r>
              <a:rPr lang="ru-RU" sz="1200" dirty="0" smtClean="0"/>
              <a:t>При </a:t>
            </a:r>
            <a:r>
              <a:rPr lang="ru-RU" sz="1200" dirty="0"/>
              <a:t>этом контролируют следующие соотношения: число производственных работников на одного непроизводственного, на одного административного, долю административных работников в общей численности</a:t>
            </a:r>
            <a:r>
              <a:rPr lang="ru-RU" sz="1200" dirty="0" smtClean="0"/>
              <a:t>.</a:t>
            </a:r>
          </a:p>
          <a:p>
            <a:pPr marL="0" indent="0">
              <a:buNone/>
            </a:pPr>
            <a:r>
              <a:rPr lang="ru-RU" sz="1200" b="1" dirty="0" smtClean="0"/>
              <a:t>3. Анализ </a:t>
            </a:r>
            <a:r>
              <a:rPr lang="ru-RU" sz="1200" b="1" dirty="0"/>
              <a:t>образовательного и квалификационного уровня работников.</a:t>
            </a:r>
          </a:p>
          <a:p>
            <a:pPr marL="0" indent="0">
              <a:buNone/>
            </a:pPr>
            <a:r>
              <a:rPr lang="ru-RU" sz="1200" dirty="0"/>
              <a:t>Анализ </a:t>
            </a:r>
            <a:r>
              <a:rPr lang="ru-RU" sz="1200" dirty="0" smtClean="0"/>
              <a:t>по </a:t>
            </a:r>
            <a:r>
              <a:rPr lang="ru-RU" sz="1200" dirty="0"/>
              <a:t>уровню полученного образования (работники с высшим, незаконченным высшим, средним специальным, профессионально-техническим, средним и базовым </a:t>
            </a:r>
            <a:r>
              <a:rPr lang="ru-RU" sz="1200" dirty="0" smtClean="0"/>
              <a:t>образованием) ведется по </a:t>
            </a:r>
            <a:r>
              <a:rPr lang="ru-RU" sz="1200" dirty="0"/>
              <a:t>предприятию в целом, </a:t>
            </a:r>
            <a:r>
              <a:rPr lang="ru-RU" sz="1200" dirty="0" smtClean="0"/>
              <a:t>в </a:t>
            </a:r>
            <a:r>
              <a:rPr lang="ru-RU" sz="1200" dirty="0"/>
              <a:t>разрезе руководителей, специалистов и служащих. Целесообразность переподготовки работников определяется соотношением размера дополнительного дохода от повышения квалификационного уровня персонала с общими затратами на повышение квалификации работников.</a:t>
            </a:r>
          </a:p>
          <a:p>
            <a:pPr marL="0" indent="0">
              <a:buNone/>
            </a:pPr>
            <a:r>
              <a:rPr lang="ru-RU" sz="1200" b="1" dirty="0" smtClean="0"/>
              <a:t>4. Анализ </a:t>
            </a:r>
            <a:r>
              <a:rPr lang="ru-RU" sz="1200" b="1" dirty="0"/>
              <a:t>половозрастной структуры кадров.</a:t>
            </a:r>
          </a:p>
          <a:p>
            <a:pPr marL="0" indent="0">
              <a:buNone/>
            </a:pPr>
            <a:r>
              <a:rPr lang="ru-RU" sz="1200" dirty="0" smtClean="0"/>
              <a:t>характеризует </a:t>
            </a:r>
            <a:r>
              <a:rPr lang="ru-RU" sz="1200" dirty="0"/>
              <a:t>долю лиц соответствующего пола и возраста в общей численности работающих и позволяет судить о перспективах развития предприятия</a:t>
            </a:r>
            <a:r>
              <a:rPr lang="ru-RU" sz="1200" dirty="0" smtClean="0"/>
              <a:t>.</a:t>
            </a:r>
            <a:endParaRPr lang="ru-RU" sz="1200" dirty="0"/>
          </a:p>
          <a:p>
            <a:pPr marL="0" indent="0">
              <a:buNone/>
            </a:pPr>
            <a:r>
              <a:rPr lang="ru-RU" sz="1200" b="1" dirty="0" smtClean="0"/>
              <a:t>5. Оценка </a:t>
            </a:r>
            <a:r>
              <a:rPr lang="ru-RU" sz="1200" b="1" dirty="0"/>
              <a:t>стабильности коллектива, трудовой дисциплины на предприятии и удовлетворенности работников условиями труда.</a:t>
            </a:r>
          </a:p>
          <a:p>
            <a:pPr marL="0" indent="0">
              <a:buNone/>
            </a:pPr>
            <a:r>
              <a:rPr lang="ru-RU" sz="1200" dirty="0" smtClean="0"/>
              <a:t>текучесть </a:t>
            </a:r>
            <a:r>
              <a:rPr lang="ru-RU" sz="1200" dirty="0"/>
              <a:t>кадров вызывает увеличение расходов на подготовку и переподготовку </a:t>
            </a:r>
            <a:r>
              <a:rPr lang="ru-RU" sz="1200" dirty="0" smtClean="0"/>
              <a:t>специалистов. Используют </a:t>
            </a:r>
            <a:r>
              <a:rPr lang="ru-RU" sz="1200" dirty="0"/>
              <a:t>систему абсолютных </a:t>
            </a:r>
            <a:r>
              <a:rPr lang="ru-RU" sz="1200" dirty="0" smtClean="0"/>
              <a:t>показателей: </a:t>
            </a:r>
            <a:r>
              <a:rPr lang="ru-RU" sz="1200" dirty="0"/>
              <a:t>оборот по приему, оборот по увольнению, общий оборот кадров. Интенсивность движения работников предприятия характеризуется относительными </a:t>
            </a:r>
            <a:r>
              <a:rPr lang="ru-RU" sz="1200" dirty="0" smtClean="0"/>
              <a:t>показателями: коэффициент </a:t>
            </a:r>
            <a:r>
              <a:rPr lang="ru-RU" sz="1200" dirty="0"/>
              <a:t>замещения, коэффициент динамики численного состава, индекс стабильности кадров, коэффициент </a:t>
            </a:r>
            <a:r>
              <a:rPr lang="ru-RU" sz="1200" dirty="0" smtClean="0"/>
              <a:t>поглощения</a:t>
            </a:r>
          </a:p>
          <a:p>
            <a:pPr marL="0" indent="0">
              <a:buNone/>
            </a:pPr>
            <a:r>
              <a:rPr lang="ru-RU" sz="1200" b="1" dirty="0" smtClean="0"/>
              <a:t>6. Анализ </a:t>
            </a:r>
            <a:r>
              <a:rPr lang="ru-RU" sz="1200" b="1" dirty="0"/>
              <a:t>использования трудовых </a:t>
            </a:r>
            <a:r>
              <a:rPr lang="ru-RU" sz="1200" b="1" dirty="0" smtClean="0"/>
              <a:t>ресурсов.</a:t>
            </a:r>
          </a:p>
          <a:p>
            <a:pPr marL="0" indent="0">
              <a:buNone/>
            </a:pPr>
            <a:r>
              <a:rPr lang="ru-RU" sz="1200" dirty="0" smtClean="0"/>
              <a:t>В </a:t>
            </a:r>
            <a:r>
              <a:rPr lang="ru-RU" sz="1200" dirty="0"/>
              <a:t>частности - анализ использования рабочего времени и анализ производительности труда.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14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 Задачи кадровой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определяются стратегическими целями и направлениями развития компании.</a:t>
            </a:r>
          </a:p>
          <a:p>
            <a:pPr>
              <a:buNone/>
            </a:pPr>
            <a:r>
              <a:rPr lang="ru-RU" dirty="0" smtClean="0"/>
              <a:t>На каждом уровне задачи управления персоналом существенно отличаются.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Основные направления деятельности Департамента управления персоналом ОАО РЖД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/>
              <a:t>подбор и расстановка </a:t>
            </a:r>
            <a:r>
              <a:rPr lang="ru-RU" dirty="0" smtClean="0"/>
              <a:t>руководящих кадров, </a:t>
            </a:r>
            <a:r>
              <a:rPr lang="ru-RU" b="1" dirty="0" smtClean="0"/>
              <a:t>подготовка резерва</a:t>
            </a:r>
            <a:r>
              <a:rPr lang="ru-RU" dirty="0" smtClean="0"/>
              <a:t> на руководящие должности;</a:t>
            </a:r>
          </a:p>
          <a:p>
            <a:pPr lvl="0"/>
            <a:r>
              <a:rPr lang="ru-RU" b="1" dirty="0" smtClean="0"/>
              <a:t>разработка типовых номенклатур, нормативных и методических документов</a:t>
            </a:r>
            <a:r>
              <a:rPr lang="ru-RU" dirty="0" smtClean="0"/>
              <a:t>, регламентирующих порядок назначения руководящих работников, использования специалистов, проведения аттестации в аппарате управления ОАО “РЖД”, его филиалах и структурных подразделениях;</a:t>
            </a:r>
          </a:p>
          <a:p>
            <a:r>
              <a:rPr lang="ru-RU" b="1" dirty="0" smtClean="0"/>
              <a:t>определение перспективной и текущей потребности в кадрах </a:t>
            </a:r>
            <a:r>
              <a:rPr lang="ru-RU" dirty="0" smtClean="0"/>
              <a:t>и источников ее восполнения;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/>
              <a:t>определение потребности в подготовке инженеров и техников </a:t>
            </a:r>
            <a:r>
              <a:rPr lang="ru-RU" dirty="0" smtClean="0"/>
              <a:t>в учреждениях высшего и среднего профессионального образования для филиалов и структурных подразделений ОАО “РЖД”;</a:t>
            </a:r>
          </a:p>
          <a:p>
            <a:pPr lvl="0"/>
            <a:r>
              <a:rPr lang="ru-RU" dirty="0" smtClean="0"/>
              <a:t>организация взаимодействия филиалов ОАО “РЖД” с Агентством железнодорожного транспорта России и высшими и средним профессиональными учебными заведениями по подготовке требуемых специалистов; подготовка Генерального </a:t>
            </a:r>
            <a:r>
              <a:rPr lang="ru-RU" b="1" dirty="0" smtClean="0"/>
              <a:t>соглашения на подготовку специалистов в вузах и техникумах</a:t>
            </a:r>
            <a:r>
              <a:rPr lang="ru-RU" dirty="0" smtClean="0"/>
              <a:t>, исходя из потребностей филиалов и структурных подразделений ОАО “РЖД”;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организация и контроль за </a:t>
            </a:r>
            <a:r>
              <a:rPr lang="ru-RU" b="1" dirty="0" smtClean="0"/>
              <a:t>работой по профессиональной подготовке, повышению квалификации </a:t>
            </a:r>
            <a:r>
              <a:rPr lang="ru-RU" dirty="0" smtClean="0"/>
              <a:t>руководящих кадров и специалистов, резерва железных дорог и аппарата управления ОАО “РЖД”;</a:t>
            </a:r>
          </a:p>
          <a:p>
            <a:pPr lvl="0"/>
            <a:r>
              <a:rPr lang="ru-RU" dirty="0" smtClean="0"/>
              <a:t>осуществление руководства работой по организации </a:t>
            </a:r>
            <a:r>
              <a:rPr lang="ru-RU" b="1" dirty="0" smtClean="0"/>
              <a:t>отраслевого соревнования </a:t>
            </a:r>
            <a:r>
              <a:rPr lang="ru-RU" dirty="0" smtClean="0"/>
              <a:t>среди коллективов филиалов и структурных подразделений ОАО “РЖД”;</a:t>
            </a:r>
          </a:p>
          <a:p>
            <a:pPr lvl="0"/>
            <a:r>
              <a:rPr lang="ru-RU" b="1" dirty="0" smtClean="0"/>
              <a:t>подготовка материалов по награждению работников </a:t>
            </a:r>
            <a:r>
              <a:rPr lang="ru-RU" dirty="0" smtClean="0"/>
              <a:t>ОАО “РЖД” отраслевыми и государственными наградами, согласование кандидатов на награждение государственными наградами с причастными органами власти.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 Этапы </a:t>
            </a:r>
            <a:r>
              <a:rPr lang="ru-RU" dirty="0"/>
              <a:t>формирования кадровой </a:t>
            </a:r>
            <a:r>
              <a:rPr lang="ru-RU" dirty="0" smtClean="0"/>
              <a:t>политики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П</a:t>
            </a:r>
            <a:r>
              <a:rPr lang="ru-RU" dirty="0" smtClean="0"/>
              <a:t>ринципы кадровой </a:t>
            </a:r>
            <a:r>
              <a:rPr lang="ru-RU" dirty="0"/>
              <a:t>политики </a:t>
            </a:r>
            <a:r>
              <a:rPr lang="ru-RU" dirty="0" smtClean="0"/>
              <a:t>на </a:t>
            </a:r>
            <a:r>
              <a:rPr lang="ru-RU" dirty="0"/>
              <a:t>стадии </a:t>
            </a:r>
            <a:r>
              <a:rPr lang="ru-RU" dirty="0" smtClean="0"/>
              <a:t>разработки:</a:t>
            </a:r>
            <a:endParaRPr lang="ru-RU" dirty="0"/>
          </a:p>
          <a:p>
            <a:pPr marL="0" indent="182563">
              <a:buNone/>
              <a:tabLst>
                <a:tab pos="365125" algn="l"/>
              </a:tabLst>
            </a:pPr>
            <a:r>
              <a:rPr lang="ru-RU" dirty="0"/>
              <a:t>-	принцип </a:t>
            </a:r>
            <a:r>
              <a:rPr lang="ru-RU" b="1" dirty="0"/>
              <a:t>индивидуальности</a:t>
            </a:r>
            <a:r>
              <a:rPr lang="ru-RU" dirty="0"/>
              <a:t> формируется под потребности конкретной организации, отражает общие методологические </a:t>
            </a:r>
            <a:r>
              <a:rPr lang="ru-RU" dirty="0" smtClean="0"/>
              <a:t>подходы</a:t>
            </a:r>
            <a:r>
              <a:rPr lang="ru-RU" dirty="0"/>
              <a:t>, учитывает ее индивидуальную и отраслевую специфику;</a:t>
            </a:r>
          </a:p>
          <a:p>
            <a:pPr marL="0" indent="182563">
              <a:buNone/>
              <a:tabLst>
                <a:tab pos="365125" algn="l"/>
              </a:tabLst>
            </a:pPr>
            <a:r>
              <a:rPr lang="ru-RU" dirty="0"/>
              <a:t>-	принцип </a:t>
            </a:r>
            <a:r>
              <a:rPr lang="ru-RU" b="1" dirty="0"/>
              <a:t>комплексности</a:t>
            </a:r>
            <a:r>
              <a:rPr lang="ru-RU" dirty="0"/>
              <a:t> разрабатывается с учетом </a:t>
            </a:r>
            <a:r>
              <a:rPr lang="ru-RU" dirty="0" smtClean="0"/>
              <a:t>взаимозависимости </a:t>
            </a:r>
            <a:r>
              <a:rPr lang="ru-RU" dirty="0"/>
              <a:t>и взаимосвязи базовых направлений кадровой политики;</a:t>
            </a:r>
          </a:p>
          <a:p>
            <a:pPr marL="0" indent="182563">
              <a:buNone/>
              <a:tabLst>
                <a:tab pos="365125" algn="l"/>
              </a:tabLst>
            </a:pPr>
            <a:r>
              <a:rPr lang="ru-RU" dirty="0"/>
              <a:t>-	принцип </a:t>
            </a:r>
            <a:r>
              <a:rPr lang="ru-RU" b="1" dirty="0"/>
              <a:t>приоритетности</a:t>
            </a:r>
            <a:r>
              <a:rPr lang="ru-RU" dirty="0"/>
              <a:t> обеспечивает преимущественные условия развития наиболее значимых элементов;</a:t>
            </a:r>
          </a:p>
          <a:p>
            <a:pPr marL="0" indent="182563">
              <a:buNone/>
              <a:tabLst>
                <a:tab pos="365125" algn="l"/>
              </a:tabLst>
            </a:pPr>
            <a:r>
              <a:rPr lang="ru-RU" dirty="0"/>
              <a:t>-	принцип </a:t>
            </a:r>
            <a:r>
              <a:rPr lang="ru-RU" b="1" dirty="0"/>
              <a:t>перспективности</a:t>
            </a:r>
            <a:r>
              <a:rPr lang="ru-RU" dirty="0"/>
              <a:t> отражает текущие и перспективные цели, определенные в концепции развития организации;</a:t>
            </a:r>
          </a:p>
          <a:p>
            <a:pPr marL="0" indent="182563">
              <a:buNone/>
              <a:tabLst>
                <a:tab pos="365125" algn="l"/>
              </a:tabLst>
            </a:pPr>
            <a:r>
              <a:rPr lang="ru-RU" dirty="0"/>
              <a:t>-	принцип </a:t>
            </a:r>
            <a:r>
              <a:rPr lang="ru-RU" b="1" dirty="0" err="1"/>
              <a:t>адаптируемости</a:t>
            </a:r>
            <a:r>
              <a:rPr lang="ru-RU" dirty="0"/>
              <a:t> предполагает возможность </a:t>
            </a:r>
            <a:r>
              <a:rPr lang="ru-RU" dirty="0" smtClean="0"/>
              <a:t>оперативной </a:t>
            </a:r>
            <a:r>
              <a:rPr lang="ru-RU" dirty="0"/>
              <a:t>самоадаптации системы управления персоналом к </a:t>
            </a:r>
            <a:r>
              <a:rPr lang="ru-RU" dirty="0" smtClean="0"/>
              <a:t>изменяющимся </a:t>
            </a:r>
            <a:r>
              <a:rPr lang="ru-RU" dirty="0"/>
              <a:t>внешним или внутренним условиям.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177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Принципы кадровой политики на стадии </a:t>
            </a:r>
            <a:r>
              <a:rPr lang="ru-RU" dirty="0" smtClean="0"/>
              <a:t>реализации:</a:t>
            </a:r>
            <a:endParaRPr lang="ru-RU" dirty="0"/>
          </a:p>
          <a:p>
            <a:pPr marL="0" indent="274638">
              <a:buNone/>
              <a:tabLst>
                <a:tab pos="441325" algn="l"/>
              </a:tabLst>
            </a:pPr>
            <a:r>
              <a:rPr lang="ru-RU" dirty="0"/>
              <a:t>-	принцип </a:t>
            </a:r>
            <a:r>
              <a:rPr lang="ru-RU" b="1" dirty="0"/>
              <a:t>ориентированности</a:t>
            </a:r>
            <a:r>
              <a:rPr lang="ru-RU" dirty="0"/>
              <a:t> — ориентация используемых </a:t>
            </a:r>
            <a:r>
              <a:rPr lang="ru-RU" dirty="0" smtClean="0"/>
              <a:t>методов </a:t>
            </a:r>
            <a:r>
              <a:rPr lang="ru-RU" dirty="0"/>
              <a:t>управления на конкретные категории персонала;</a:t>
            </a:r>
          </a:p>
          <a:p>
            <a:pPr marL="0" indent="274638">
              <a:buNone/>
              <a:tabLst>
                <a:tab pos="441325" algn="l"/>
              </a:tabLst>
            </a:pPr>
            <a:r>
              <a:rPr lang="ru-RU" dirty="0"/>
              <a:t>-	принцип </a:t>
            </a:r>
            <a:r>
              <a:rPr lang="ru-RU" b="1" dirty="0"/>
              <a:t>многофакторности</a:t>
            </a:r>
            <a:r>
              <a:rPr lang="ru-RU" dirty="0"/>
              <a:t> — обеспечение многофакторного воздействия на объект управления в лице конкретного работника или трудового коллектива;</a:t>
            </a:r>
          </a:p>
          <a:p>
            <a:pPr marL="0" indent="274638">
              <a:buNone/>
              <a:tabLst>
                <a:tab pos="441325" algn="l"/>
              </a:tabLst>
            </a:pPr>
            <a:r>
              <a:rPr lang="ru-RU" dirty="0"/>
              <a:t>-	принцип </a:t>
            </a:r>
            <a:r>
              <a:rPr lang="ru-RU" b="1" dirty="0" err="1"/>
              <a:t>мотивированности</a:t>
            </a:r>
            <a:r>
              <a:rPr lang="ru-RU" dirty="0"/>
              <a:t> — создание необходимой </a:t>
            </a:r>
            <a:r>
              <a:rPr lang="ru-RU" dirty="0" smtClean="0"/>
              <a:t>мотивации </a:t>
            </a:r>
            <a:r>
              <a:rPr lang="ru-RU" dirty="0"/>
              <a:t>для эффективного выполнения персоналом порученных ему функций;</a:t>
            </a:r>
          </a:p>
          <a:p>
            <a:pPr marL="0" indent="274638">
              <a:buNone/>
              <a:tabLst>
                <a:tab pos="441325" algn="l"/>
              </a:tabLst>
            </a:pPr>
            <a:r>
              <a:rPr lang="ru-RU" dirty="0"/>
              <a:t>-	принцип </a:t>
            </a:r>
            <a:r>
              <a:rPr lang="ru-RU" b="1" dirty="0"/>
              <a:t>ответственности</a:t>
            </a:r>
            <a:r>
              <a:rPr lang="ru-RU" dirty="0"/>
              <a:t> — обеспечение прямой </a:t>
            </a:r>
            <a:r>
              <a:rPr lang="ru-RU" dirty="0" smtClean="0"/>
              <a:t>индивидуальной </a:t>
            </a:r>
            <a:r>
              <a:rPr lang="ru-RU" dirty="0"/>
              <a:t>и коллективной ответственности за неэффективное </a:t>
            </a:r>
            <a:r>
              <a:rPr lang="ru-RU" dirty="0" smtClean="0"/>
              <a:t>исполнение </a:t>
            </a:r>
            <a:r>
              <a:rPr lang="ru-RU" dirty="0"/>
              <a:t>установленных функций.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650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Требования к кадровой политике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533400">
              <a:buNone/>
            </a:pPr>
            <a:r>
              <a:rPr lang="ru-RU" dirty="0"/>
              <a:t>1)	должна быть тесно связана со стратегией развития или «</a:t>
            </a:r>
            <a:r>
              <a:rPr lang="ru-RU" dirty="0" smtClean="0"/>
              <a:t>выживания</a:t>
            </a:r>
            <a:r>
              <a:rPr lang="ru-RU" dirty="0"/>
              <a:t>» организации;</a:t>
            </a:r>
          </a:p>
          <a:p>
            <a:pPr marL="0" indent="533400">
              <a:buNone/>
            </a:pPr>
            <a:r>
              <a:rPr lang="ru-RU" dirty="0"/>
              <a:t>2)	должна быть гибкой, т. е. с одной стороны, стабильной, </a:t>
            </a:r>
            <a:r>
              <a:rPr lang="ru-RU" dirty="0" smtClean="0"/>
              <a:t>поскольку </a:t>
            </a:r>
            <a:r>
              <a:rPr lang="ru-RU" dirty="0"/>
              <a:t>именно со стабильностью связаны определенные ожидания персонала, а с другой — динамичной, т. е. своевременно </a:t>
            </a:r>
            <a:r>
              <a:rPr lang="ru-RU" dirty="0" smtClean="0"/>
              <a:t>корректироваться </a:t>
            </a:r>
            <a:r>
              <a:rPr lang="ru-RU" dirty="0"/>
              <a:t>в соответствии с изменением тактики организации, </a:t>
            </a:r>
            <a:r>
              <a:rPr lang="ru-RU" dirty="0" smtClean="0"/>
              <a:t>производственной </a:t>
            </a:r>
            <a:r>
              <a:rPr lang="ru-RU" dirty="0"/>
              <a:t>и экономической ситуации, конъюнктуры рынка труда;</a:t>
            </a:r>
          </a:p>
          <a:p>
            <a:pPr marL="0" indent="533400">
              <a:buNone/>
            </a:pPr>
            <a:r>
              <a:rPr lang="ru-RU" dirty="0"/>
              <a:t>3)	должна быть экономически обоснованной и исходить из </a:t>
            </a:r>
            <a:r>
              <a:rPr lang="ru-RU" dirty="0" smtClean="0"/>
              <a:t>реальных </a:t>
            </a:r>
            <a:r>
              <a:rPr lang="ru-RU" dirty="0"/>
              <a:t>финансовых возможностей;</a:t>
            </a:r>
          </a:p>
          <a:p>
            <a:pPr marL="0" indent="533400">
              <a:buNone/>
            </a:pPr>
            <a:r>
              <a:rPr lang="ru-RU" dirty="0"/>
              <a:t>4)	должна обеспечивать индивидуальный подход к своим </a:t>
            </a:r>
            <a:r>
              <a:rPr lang="ru-RU" dirty="0" smtClean="0"/>
              <a:t>работникам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601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Этапы формирования кадровой политики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274638">
              <a:buNone/>
              <a:tabLst>
                <a:tab pos="441325" algn="l"/>
              </a:tabLst>
            </a:pPr>
            <a:r>
              <a:rPr lang="ru-RU" b="1" dirty="0"/>
              <a:t>1	этап — нормирование</a:t>
            </a:r>
            <a:r>
              <a:rPr lang="ru-RU" dirty="0"/>
              <a:t>. Цель — согласование </a:t>
            </a:r>
            <a:r>
              <a:rPr lang="ru-RU" dirty="0" smtClean="0"/>
              <a:t>принципов </a:t>
            </a:r>
            <a:r>
              <a:rPr lang="ru-RU" dirty="0"/>
              <a:t>и </a:t>
            </a:r>
            <a:r>
              <a:rPr lang="ru-RU" dirty="0" smtClean="0"/>
              <a:t>целей </a:t>
            </a:r>
            <a:r>
              <a:rPr lang="ru-RU" dirty="0"/>
              <a:t>работы с персоналом, с принципами и целями организации в целом, стратегией и этапами ее развития. Необходимо провести анализ корпоративной культуры, стратегии и этапа развития </a:t>
            </a:r>
            <a:r>
              <a:rPr lang="ru-RU" dirty="0" smtClean="0"/>
              <a:t>организации</a:t>
            </a:r>
            <a:r>
              <a:rPr lang="ru-RU" dirty="0"/>
              <a:t>, спрогнозировать возможные изменения, конкретизировать образ желаемого сотрудника.</a:t>
            </a:r>
          </a:p>
          <a:p>
            <a:pPr marL="0" indent="274638">
              <a:buNone/>
              <a:tabLst>
                <a:tab pos="441325" algn="l"/>
              </a:tabLst>
            </a:pPr>
            <a:r>
              <a:rPr lang="ru-RU" dirty="0"/>
              <a:t>2</a:t>
            </a:r>
            <a:r>
              <a:rPr lang="ru-RU" sz="3300" b="1" dirty="0"/>
              <a:t>	этап — программирование</a:t>
            </a:r>
            <a:r>
              <a:rPr lang="ru-RU" dirty="0"/>
              <a:t>. Цель — разработка программ, </a:t>
            </a:r>
            <a:r>
              <a:rPr lang="ru-RU" dirty="0" smtClean="0"/>
              <a:t>путей </a:t>
            </a:r>
            <a:r>
              <a:rPr lang="ru-RU" dirty="0"/>
              <a:t>достижения целей кадровой работы, конкретизированных с </a:t>
            </a:r>
            <a:r>
              <a:rPr lang="ru-RU" dirty="0" smtClean="0"/>
              <a:t>учетом </a:t>
            </a:r>
            <a:r>
              <a:rPr lang="ru-RU" dirty="0"/>
              <a:t>условий нынешних и возможных изменений ситуации. </a:t>
            </a:r>
            <a:r>
              <a:rPr lang="ru-RU" dirty="0" smtClean="0"/>
              <a:t>Необходимо </a:t>
            </a:r>
            <a:r>
              <a:rPr lang="ru-RU" dirty="0"/>
              <a:t>построить систему процедур и мероприятий по достижению целей, своего рода кадровых технологий, закрепленных в </a:t>
            </a:r>
            <a:r>
              <a:rPr lang="ru-RU" dirty="0" smtClean="0"/>
              <a:t>документах</a:t>
            </a:r>
            <a:r>
              <a:rPr lang="ru-RU" dirty="0"/>
              <a:t>, формах с учетом настоящего состояния и возможностей </a:t>
            </a:r>
            <a:r>
              <a:rPr lang="ru-RU" dirty="0" smtClean="0"/>
              <a:t>изменений</a:t>
            </a:r>
            <a:r>
              <a:rPr lang="ru-RU" dirty="0"/>
              <a:t>.</a:t>
            </a:r>
          </a:p>
          <a:p>
            <a:pPr marL="0" indent="274638">
              <a:buNone/>
              <a:tabLst>
                <a:tab pos="441325" algn="l"/>
              </a:tabLst>
            </a:pPr>
            <a:r>
              <a:rPr lang="ru-RU" sz="3300" b="1" dirty="0"/>
              <a:t>3	этап — мониторинг персонала</a:t>
            </a:r>
            <a:r>
              <a:rPr lang="ru-RU" dirty="0"/>
              <a:t>. Цель — разработка процедур диагностики и прогнозирования кадровой ситуации. Необходимо выделить индикаторы состояния кадрового потенциала, разработать программу постоянной диагностики и механизм выработки </a:t>
            </a:r>
            <a:r>
              <a:rPr lang="ru-RU" dirty="0" smtClean="0"/>
              <a:t>конкретных </a:t>
            </a:r>
            <a:r>
              <a:rPr lang="ru-RU" dirty="0"/>
              <a:t>мер по развитию и использованию знаний, умений и </a:t>
            </a:r>
            <a:r>
              <a:rPr lang="ru-RU" dirty="0" smtClean="0"/>
              <a:t>навыков </a:t>
            </a:r>
            <a:r>
              <a:rPr lang="ru-RU" dirty="0"/>
              <a:t>персонала. Целесообразны оценка эффективности кадровых программ и разработка методики их оценки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684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Какие будут вопросы </a:t>
            </a:r>
            <a:r>
              <a:rPr lang="ru-RU" smtClean="0"/>
              <a:t>по данной теме?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355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Все мероприятия по работе с кадрами — отбор, составление штатного расписания, аттестация, обучение, продвижение — могут заранее планироваться и согласовываться со стратегическими целями и текущими задачами организации.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Типы кадровой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1) По уровню осознанности правил и норм, лежащих в основе кадровых мероприятий:</a:t>
            </a:r>
          </a:p>
          <a:p>
            <a:pPr lvl="0"/>
            <a:r>
              <a:rPr lang="ru-RU" dirty="0" smtClean="0"/>
              <a:t>пассивная;</a:t>
            </a:r>
          </a:p>
          <a:p>
            <a:pPr lvl="0"/>
            <a:r>
              <a:rPr lang="ru-RU" dirty="0" smtClean="0"/>
              <a:t>реактивная;</a:t>
            </a:r>
          </a:p>
          <a:p>
            <a:pPr lvl="0"/>
            <a:r>
              <a:rPr lang="ru-RU" dirty="0" smtClean="0"/>
              <a:t>превентивная;</a:t>
            </a:r>
          </a:p>
          <a:p>
            <a:pPr lvl="0"/>
            <a:r>
              <a:rPr lang="ru-RU" dirty="0" smtClean="0"/>
              <a:t>активная.</a:t>
            </a:r>
          </a:p>
          <a:p>
            <a:pPr>
              <a:buNone/>
            </a:pPr>
            <a:r>
              <a:rPr lang="ru-RU" dirty="0" smtClean="0"/>
              <a:t>2) По степени открытости организации к внешней среде:</a:t>
            </a:r>
          </a:p>
          <a:p>
            <a:r>
              <a:rPr lang="ru-RU" dirty="0" smtClean="0"/>
              <a:t>открытая;</a:t>
            </a:r>
          </a:p>
          <a:p>
            <a:r>
              <a:rPr lang="ru-RU" dirty="0" smtClean="0"/>
              <a:t>закрытая.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Пассивная</a:t>
            </a:r>
            <a:r>
              <a:rPr lang="ru-RU" dirty="0" smtClean="0"/>
              <a:t> - отсутствие прогноза кадровых потребностей, средств оценки труда и персонала, диагностики кадровой ситуации в целом.</a:t>
            </a:r>
          </a:p>
          <a:p>
            <a:pPr>
              <a:buNone/>
            </a:pPr>
            <a:r>
              <a:rPr lang="ru-RU" b="1" dirty="0" smtClean="0"/>
              <a:t>Реактивная</a:t>
            </a:r>
            <a:r>
              <a:rPr lang="ru-RU" dirty="0" smtClean="0"/>
              <a:t> - контроль за симптомами негативного состояния в работе с персоналом, анализ их причин и отслеживание конфликтных ситуаций.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Превентивная</a:t>
            </a:r>
            <a:r>
              <a:rPr lang="ru-RU" dirty="0" smtClean="0"/>
              <a:t> - руководство фирмы (предприятия) имеет обоснованные прогнозы развития ситуации. Программа развития организации основывается на краткосрочном и среднесрочном прогнозах потребности в кадрах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Активная</a:t>
            </a:r>
            <a:r>
              <a:rPr lang="ru-RU" dirty="0" smtClean="0"/>
              <a:t> - руководство имеет не только прогноз, но и средства воздействия на ситуацию, а кадровая служба способна разработать целевые кадровые программы, а также осуществлять регулярный мониторинг ситуации и корректировать исполнение программ в соответствии с параметрами внешней и внутренней среды. </a:t>
            </a:r>
          </a:p>
          <a:p>
            <a:pPr>
              <a:buNone/>
            </a:pPr>
            <a:r>
              <a:rPr lang="ru-RU" dirty="0" smtClean="0"/>
              <a:t>Бывает рациональная и авантюристическая.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Рациональная кадровая политика</a:t>
            </a:r>
            <a:r>
              <a:rPr lang="ru-RU" dirty="0" smtClean="0"/>
              <a:t> предполагает:</a:t>
            </a:r>
          </a:p>
          <a:p>
            <a:pPr>
              <a:buNone/>
            </a:pPr>
            <a:r>
              <a:rPr lang="ru-RU" dirty="0" smtClean="0"/>
              <a:t>1) возможность реализации внутри организации мобильной стратегии управления персоналом с учетом осуществления нескольких проектов или направлений деятельности.</a:t>
            </a:r>
          </a:p>
          <a:p>
            <a:pPr>
              <a:buNone/>
            </a:pPr>
            <a:r>
              <a:rPr lang="ru-RU" dirty="0" smtClean="0"/>
              <a:t>2) гибкие формы включения специалистов для решения тех задач, характерных для определенной стадии реализации проекта, которые именно эти специалисты могут решать максимально эффективно.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</a:t>
            </a:r>
            <a:r>
              <a:rPr lang="ru-RU" b="1" dirty="0" smtClean="0"/>
              <a:t>авантюристической кадровой политике</a:t>
            </a:r>
            <a:r>
              <a:rPr lang="ru-RU" dirty="0" smtClean="0"/>
              <a:t> руководство предприятия не имеет качественного диагноза, обоснованного прогноза развития ситуации, но стремится влиять на нее.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1487</Words>
  <Application>Microsoft Office PowerPoint</Application>
  <PresentationFormat>Экран (4:3)</PresentationFormat>
  <Paragraphs>153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Office Theme</vt:lpstr>
      <vt:lpstr>Типы, уровни и задачи кадровой политики</vt:lpstr>
      <vt:lpstr>Презентация PowerPoint</vt:lpstr>
      <vt:lpstr>Презентация PowerPoint</vt:lpstr>
      <vt:lpstr>1 Типы кадровой политики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 Уровни кадровой политики</vt:lpstr>
      <vt:lpstr>(продолжение)</vt:lpstr>
      <vt:lpstr>(продолжение)</vt:lpstr>
      <vt:lpstr>(продолжение)</vt:lpstr>
      <vt:lpstr>Показатели оценки персонала</vt:lpstr>
      <vt:lpstr>Кадровые документы и отчетность предприятия для анализа КП</vt:lpstr>
      <vt:lpstr>Источники информации о персонале</vt:lpstr>
      <vt:lpstr>Виды анализа кадровой политики предприятия</vt:lpstr>
      <vt:lpstr>Этапы анализа кадровой политики</vt:lpstr>
      <vt:lpstr>3 Задачи кадровой политики</vt:lpstr>
      <vt:lpstr>Основные направления деятельности Департамента управления персоналом ОАО РЖД</vt:lpstr>
      <vt:lpstr>Презентация PowerPoint</vt:lpstr>
      <vt:lpstr>Презентация PowerPoint</vt:lpstr>
      <vt:lpstr>4 Этапы формирования кадровой политики</vt:lpstr>
      <vt:lpstr>Презентация PowerPoint</vt:lpstr>
      <vt:lpstr>Требования к кадровой политике</vt:lpstr>
      <vt:lpstr>Этапы формирования кадровой политики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кадровая политика</dc:title>
  <dc:creator>Luba</dc:creator>
  <cp:lastModifiedBy>Admin</cp:lastModifiedBy>
  <cp:revision>14</cp:revision>
  <dcterms:created xsi:type="dcterms:W3CDTF">2006-08-16T00:00:00Z</dcterms:created>
  <dcterms:modified xsi:type="dcterms:W3CDTF">2022-03-21T08:10:24Z</dcterms:modified>
</cp:coreProperties>
</file>