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60" r:id="rId4"/>
    <p:sldId id="257" r:id="rId5"/>
    <p:sldId id="258" r:id="rId6"/>
    <p:sldId id="262" r:id="rId7"/>
    <p:sldId id="261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80" r:id="rId17"/>
    <p:sldId id="279" r:id="rId18"/>
    <p:sldId id="281" r:id="rId19"/>
    <p:sldId id="282" r:id="rId20"/>
    <p:sldId id="283" r:id="rId21"/>
    <p:sldId id="284" r:id="rId22"/>
    <p:sldId id="285" r:id="rId23"/>
    <p:sldId id="286" r:id="rId24"/>
    <p:sldId id="287" r:id="rId25"/>
    <p:sldId id="288" r:id="rId26"/>
    <p:sldId id="293" r:id="rId27"/>
    <p:sldId id="289" r:id="rId28"/>
    <p:sldId id="290" r:id="rId29"/>
    <p:sldId id="291" r:id="rId30"/>
    <p:sldId id="292" r:id="rId31"/>
    <p:sldId id="294" r:id="rId32"/>
    <p:sldId id="295" r:id="rId33"/>
    <p:sldId id="296" r:id="rId3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375" autoAdjust="0"/>
    <p:restoredTop sz="94660"/>
  </p:normalViewPr>
  <p:slideViewPr>
    <p:cSldViewPr>
      <p:cViewPr varScale="1">
        <p:scale>
          <a:sx n="78" d="100"/>
          <a:sy n="78" d="100"/>
        </p:scale>
        <p:origin x="-96" y="-48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5/23/2018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5/23/2018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5/23/2018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Эффективность </a:t>
            </a:r>
            <a:br>
              <a:rPr lang="ru-RU" dirty="0" smtClean="0"/>
            </a:br>
            <a:r>
              <a:rPr lang="ru-RU" dirty="0" smtClean="0"/>
              <a:t>кадровой политики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62000" y="3886200"/>
            <a:ext cx="7696200" cy="1752600"/>
          </a:xfrm>
        </p:spPr>
        <p:txBody>
          <a:bodyPr>
            <a:normAutofit fontScale="92500"/>
          </a:bodyPr>
          <a:lstStyle/>
          <a:p>
            <a:r>
              <a:rPr lang="ru-RU" dirty="0" smtClean="0"/>
              <a:t>План</a:t>
            </a:r>
          </a:p>
          <a:p>
            <a:pPr algn="l"/>
            <a:r>
              <a:rPr lang="ru-RU" dirty="0" smtClean="0"/>
              <a:t>1 Факторы, влияющие на эффективность КП.</a:t>
            </a:r>
          </a:p>
          <a:p>
            <a:pPr algn="l"/>
            <a:r>
              <a:rPr lang="ru-RU" dirty="0" smtClean="0"/>
              <a:t>2 Показатели эффективности КП.</a:t>
            </a:r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>
                <a:solidFill>
                  <a:srgbClr val="FF0000"/>
                </a:solidFill>
              </a:rPr>
              <a:t>Адаптация и карьерный рост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>
                <a:solidFill>
                  <a:srgbClr val="FF0000"/>
                </a:solidFill>
              </a:rPr>
              <a:t>Адаптация</a:t>
            </a:r>
            <a:r>
              <a:rPr lang="ru-RU" dirty="0" smtClean="0"/>
              <a:t>: продолжительность периода реального привыкания сотрудника и скорость его выхода на полную (ожидаемую от него) производительность.</a:t>
            </a:r>
          </a:p>
          <a:p>
            <a:pPr>
              <a:buNone/>
            </a:pPr>
            <a:r>
              <a:rPr lang="ru-RU" dirty="0" smtClean="0">
                <a:solidFill>
                  <a:srgbClr val="FF0000"/>
                </a:solidFill>
              </a:rPr>
              <a:t>Карьера</a:t>
            </a:r>
            <a:r>
              <a:rPr lang="ru-RU" dirty="0" smtClean="0"/>
              <a:t>: какое число менеджеров среднего и высшего уровня выросли в стенах фирмы.</a:t>
            </a:r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FF0000"/>
                </a:solidFill>
              </a:rPr>
              <a:t>Оплата труда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фонд оплаты труда (ФОТ) исходя из числа специалистов разной квалификации и их стоимости на рынке труда.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FF0000"/>
                </a:solidFill>
              </a:rPr>
              <a:t>Оценка персонала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ru-RU" dirty="0" smtClean="0"/>
              <a:t>Основная задача оценки - дать человеку объективную обратную связь по результатам его работы за определенный период, с тем чтобы помочь ему увидеть, какие навыки необходимо совершенствовать, и вдохновить его на достижение новых, более сложных целей.</a:t>
            </a:r>
          </a:p>
          <a:p>
            <a:pPr>
              <a:buNone/>
            </a:pPr>
            <a:r>
              <a:rPr lang="ru-RU" dirty="0" smtClean="0"/>
              <a:t>Эффективность процедур оценки персонала основана на характеристиках:</a:t>
            </a:r>
          </a:p>
          <a:p>
            <a:r>
              <a:rPr lang="ru-RU" dirty="0" smtClean="0"/>
              <a:t>информации, основанной на фактах, ее объективности, непредвзятости; </a:t>
            </a:r>
          </a:p>
          <a:p>
            <a:r>
              <a:rPr lang="ru-RU" dirty="0" smtClean="0"/>
              <a:t>оперативной обратной связи по вопросам оценки результатов труда; </a:t>
            </a:r>
          </a:p>
          <a:p>
            <a:r>
              <a:rPr lang="ru-RU" dirty="0" smtClean="0"/>
              <a:t>рассмотрения и поддержки инициатив.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FF0000"/>
                </a:solidFill>
              </a:rPr>
              <a:t>Обучение и развитие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828799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ru-RU" dirty="0" smtClean="0"/>
              <a:t>Если год от года динамика результатов работы персонала растет, т. е. люди увеличивают свой профессионализм и совершенствуют личностные качества, - значит, мероприятия выполняют свою задачу и тем самым оправдывают силы и средства, которые в них вкладываются.</a:t>
            </a:r>
            <a:endParaRPr lang="ru-RU" dirty="0"/>
          </a:p>
        </p:txBody>
      </p:sp>
      <p:pic>
        <p:nvPicPr>
          <p:cNvPr id="4" name="Рисунок 3" descr="Реорганизация предприятия - страница 5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19200" y="3276600"/>
            <a:ext cx="6858000" cy="31076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FF0000"/>
                </a:solidFill>
              </a:rPr>
              <a:t>Внутренние коммуникации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- степень информированности работников об основных прошедших и предстоящих событиях, связанных с деятельностью компании, а также удовлетворенность сотрудников объемом и качеством поступающих к ним сведений. </a:t>
            </a:r>
          </a:p>
          <a:p>
            <a:pPr>
              <a:buNone/>
            </a:pPr>
            <a:r>
              <a:rPr lang="ru-RU" dirty="0" smtClean="0"/>
              <a:t>Инструмент сбора таких данных - блиц-опрос персонала на эту тему.</a:t>
            </a:r>
            <a:endParaRPr lang="ru-RU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FF0000"/>
                </a:solidFill>
              </a:rPr>
              <a:t>Корпоративная культура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Определяется высоким уровнем </a:t>
            </a:r>
            <a:r>
              <a:rPr lang="ru-RU" dirty="0" err="1" smtClean="0"/>
              <a:t>мотивированности</a:t>
            </a:r>
            <a:r>
              <a:rPr lang="ru-RU" dirty="0" smtClean="0"/>
              <a:t> и инициативности персонала, измерить который можно с помощью анонимных опросов.</a:t>
            </a:r>
            <a:endParaRPr lang="ru-RU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Таким образом, оценка эффективности  кадровой политики сводится к совокупной оценке эффективности работы персонала.</a:t>
            </a:r>
            <a:endParaRPr lang="ru-RU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 descr="Как определить эффективность работы сотрудников - 1000 статей о HR - Кадровое агентство КАУС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3400" y="609600"/>
            <a:ext cx="8381999" cy="579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2 Показатели эффективности кадровой политики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8194" name="Picture 2" descr="Критерии оценки персонала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71600" y="1676400"/>
            <a:ext cx="6191250" cy="44577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Методологические направления оценки эффективности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28600" y="1600200"/>
            <a:ext cx="8686800" cy="4525963"/>
          </a:xfrm>
        </p:spPr>
        <p:txBody>
          <a:bodyPr>
            <a:noAutofit/>
          </a:bodyPr>
          <a:lstStyle/>
          <a:p>
            <a:pPr marL="361950" lvl="0" indent="-361950">
              <a:buFont typeface="+mj-lt"/>
              <a:buAutoNum type="arabicPeriod"/>
            </a:pPr>
            <a:r>
              <a:rPr lang="ru-RU" sz="2400" b="1" dirty="0" smtClean="0"/>
              <a:t>Логико-управленческое </a:t>
            </a:r>
            <a:r>
              <a:rPr lang="ru-RU" sz="2400" dirty="0" smtClean="0"/>
              <a:t>- ориентировано на рационализацию, целесообразность и оптимальность действий;</a:t>
            </a:r>
          </a:p>
          <a:p>
            <a:pPr marL="361950" lvl="0" indent="-361950">
              <a:buFont typeface="+mj-lt"/>
              <a:buAutoNum type="arabicPeriod"/>
            </a:pPr>
            <a:r>
              <a:rPr lang="ru-RU" sz="2400" b="1" dirty="0" err="1" smtClean="0"/>
              <a:t>Статистическо-математическое</a:t>
            </a:r>
            <a:r>
              <a:rPr lang="ru-RU" sz="2400" dirty="0" smtClean="0"/>
              <a:t> – поиск и подтверждение закономерностей на основе расчетов и анализа;</a:t>
            </a:r>
          </a:p>
          <a:p>
            <a:pPr marL="361950" lvl="0" indent="-361950">
              <a:buFont typeface="+mj-lt"/>
              <a:buAutoNum type="arabicPeriod"/>
            </a:pPr>
            <a:r>
              <a:rPr lang="ru-RU" sz="2400" b="1" dirty="0" smtClean="0"/>
              <a:t>Финансово-экономическое</a:t>
            </a:r>
            <a:r>
              <a:rPr lang="ru-RU" sz="2400" dirty="0" smtClean="0"/>
              <a:t> – обоснование затрат и показателей деятельности;</a:t>
            </a:r>
          </a:p>
          <a:p>
            <a:pPr marL="361950" lvl="0" indent="-361950">
              <a:buFont typeface="+mj-lt"/>
              <a:buAutoNum type="arabicPeriod"/>
            </a:pPr>
            <a:r>
              <a:rPr lang="ru-RU" sz="2400" b="1" dirty="0" smtClean="0"/>
              <a:t>Социально-психологическое</a:t>
            </a:r>
            <a:r>
              <a:rPr lang="ru-RU" sz="2400" dirty="0" smtClean="0"/>
              <a:t> – создание и учет условий труда, взаимоотношений и социально-психологического климата;</a:t>
            </a:r>
          </a:p>
          <a:p>
            <a:pPr marL="361950" lvl="0" indent="-361950">
              <a:buFont typeface="+mj-lt"/>
              <a:buAutoNum type="arabicPeriod"/>
            </a:pPr>
            <a:r>
              <a:rPr lang="ru-RU" sz="2400" b="1" dirty="0" err="1" smtClean="0"/>
              <a:t>Специфико-производственное</a:t>
            </a:r>
            <a:r>
              <a:rPr lang="ru-RU" sz="2400" dirty="0" smtClean="0"/>
              <a:t> – отражает производственно-целевые особенности деятельности управляемой системы.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b="1" dirty="0" smtClean="0"/>
              <a:t>Эффективность</a:t>
            </a:r>
            <a:r>
              <a:rPr lang="ru-RU" dirty="0" smtClean="0"/>
              <a:t> — продуктивность использования ресурсов в достижении какой-либо цели.</a:t>
            </a:r>
          </a:p>
          <a:p>
            <a:pPr>
              <a:buNone/>
            </a:pPr>
            <a:r>
              <a:rPr lang="ru-RU" b="1" dirty="0" smtClean="0"/>
              <a:t>Кадровая политика организации</a:t>
            </a:r>
            <a:r>
              <a:rPr lang="ru-RU" dirty="0" smtClean="0"/>
              <a:t> — генеральное направление работы с персоналом, отражающее совокупность принципов, методов, набор правил и норм в области работы с персоналом, которые должны быть осознаны и определенным образом сформулированы.</a:t>
            </a:r>
            <a:endParaRPr lang="ru-RU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Показатели эффективности отдельных функций управления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>
            <a:normAutofit/>
          </a:bodyPr>
          <a:lstStyle/>
          <a:p>
            <a:pPr lvl="1"/>
            <a:r>
              <a:rPr lang="ru-RU" b="1" dirty="0" smtClean="0"/>
              <a:t>планирования</a:t>
            </a:r>
            <a:r>
              <a:rPr lang="ru-RU" dirty="0" smtClean="0"/>
              <a:t> – степень достижения поставленных целей;</a:t>
            </a:r>
            <a:endParaRPr lang="ru-RU" sz="2000" dirty="0" smtClean="0"/>
          </a:p>
          <a:p>
            <a:pPr lvl="1"/>
            <a:r>
              <a:rPr lang="ru-RU" b="1" dirty="0" smtClean="0"/>
              <a:t>организации</a:t>
            </a:r>
            <a:r>
              <a:rPr lang="ru-RU" dirty="0" smtClean="0"/>
              <a:t> – оснащенность предприятия оборудованием, текучесть кадров;</a:t>
            </a:r>
            <a:endParaRPr lang="ru-RU" sz="2000" dirty="0" smtClean="0"/>
          </a:p>
          <a:p>
            <a:pPr lvl="1"/>
            <a:r>
              <a:rPr lang="ru-RU" b="1" dirty="0" smtClean="0"/>
              <a:t>мотивации</a:t>
            </a:r>
            <a:r>
              <a:rPr lang="ru-RU" dirty="0" smtClean="0"/>
              <a:t> – используемые методы воздействия на коллектив;</a:t>
            </a:r>
            <a:endParaRPr lang="ru-RU" sz="2000" dirty="0" smtClean="0"/>
          </a:p>
          <a:p>
            <a:pPr lvl="1"/>
            <a:r>
              <a:rPr lang="ru-RU" b="1" dirty="0" smtClean="0"/>
              <a:t>контроля</a:t>
            </a:r>
            <a:r>
              <a:rPr lang="ru-RU" dirty="0" smtClean="0"/>
              <a:t> – количество нарушений трудовой, технологической дисциплины и др.</a:t>
            </a:r>
            <a:endParaRPr lang="ru-RU" sz="2000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440363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b="1" dirty="0" smtClean="0"/>
              <a:t>Комплексная</a:t>
            </a:r>
            <a:r>
              <a:rPr lang="ru-RU" dirty="0" smtClean="0"/>
              <a:t> </a:t>
            </a:r>
            <a:r>
              <a:rPr lang="ru-RU" b="1" dirty="0" smtClean="0"/>
              <a:t>методика анализа систем управления</a:t>
            </a:r>
            <a:r>
              <a:rPr lang="ru-RU" dirty="0" smtClean="0"/>
              <a:t>, одной из которых является кадровый менеджмент, включает:</a:t>
            </a:r>
            <a:endParaRPr lang="ru-RU" sz="2400" dirty="0" smtClean="0"/>
          </a:p>
          <a:p>
            <a:pPr lvl="1"/>
            <a:r>
              <a:rPr lang="ru-RU" dirty="0" smtClean="0"/>
              <a:t>Анализ организационно-производственных структур (уровень специализации, концентрации, кооперирования, централизации производства);</a:t>
            </a:r>
            <a:endParaRPr lang="ru-RU" sz="2000" dirty="0" smtClean="0"/>
          </a:p>
          <a:p>
            <a:pPr lvl="1"/>
            <a:r>
              <a:rPr lang="ru-RU" dirty="0" smtClean="0"/>
              <a:t>Анализ организационных структур управления (функции, управленческие процессы, состав управленческих звеньев и их взаимодействие);</a:t>
            </a:r>
            <a:endParaRPr lang="ru-RU" sz="2000" dirty="0" smtClean="0"/>
          </a:p>
          <a:p>
            <a:pPr lvl="1"/>
            <a:r>
              <a:rPr lang="ru-RU" dirty="0" smtClean="0"/>
              <a:t>Анализ интеграции предприятий (факторы, объекты);</a:t>
            </a:r>
            <a:endParaRPr lang="ru-RU" sz="2000" dirty="0" smtClean="0"/>
          </a:p>
          <a:p>
            <a:pPr lvl="1"/>
            <a:r>
              <a:rPr lang="ru-RU" dirty="0" smtClean="0"/>
              <a:t>Анализ хозяйственной самостоятельности организаций;</a:t>
            </a:r>
            <a:endParaRPr lang="ru-RU" sz="2000" dirty="0" smtClean="0"/>
          </a:p>
          <a:p>
            <a:pPr lvl="1"/>
            <a:r>
              <a:rPr lang="ru-RU" dirty="0" smtClean="0"/>
              <a:t>Анализ обеспечивающих подсистем управления (информационное, кадровое и техническое).</a:t>
            </a:r>
            <a:endParaRPr lang="ru-RU" sz="2000" dirty="0" smtClean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dirty="0" smtClean="0"/>
              <a:t>Для анализа отдельных направлений кадровой политики используются показатели эффективности:</a:t>
            </a:r>
          </a:p>
          <a:p>
            <a:pPr marL="514350" lvl="0" indent="-514350">
              <a:buFont typeface="+mj-lt"/>
              <a:buAutoNum type="arabicPeriod"/>
            </a:pPr>
            <a:r>
              <a:rPr lang="ru-RU" dirty="0" smtClean="0"/>
              <a:t>Система оценочных показателей труда.</a:t>
            </a:r>
          </a:p>
          <a:p>
            <a:pPr marL="514350" lvl="0" indent="-514350">
              <a:buFont typeface="+mj-lt"/>
              <a:buAutoNum type="arabicPeriod"/>
            </a:pPr>
            <a:r>
              <a:rPr lang="ru-RU" dirty="0" smtClean="0"/>
              <a:t>Стратегические показатели кадровых ресурсов.</a:t>
            </a:r>
          </a:p>
          <a:p>
            <a:pPr marL="514350" lvl="0" indent="-514350">
              <a:buFont typeface="+mj-lt"/>
              <a:buAutoNum type="arabicPeriod"/>
            </a:pPr>
            <a:r>
              <a:rPr lang="ru-RU" dirty="0" smtClean="0"/>
              <a:t>Трудовые показатели кадровых ресурсов:</a:t>
            </a:r>
          </a:p>
          <a:p>
            <a:pPr marL="514350" lvl="0" indent="-514350">
              <a:buFont typeface="+mj-lt"/>
              <a:buAutoNum type="arabicPeriod"/>
            </a:pPr>
            <a:r>
              <a:rPr lang="ru-RU" dirty="0" smtClean="0"/>
              <a:t>Показатели по персоналу.</a:t>
            </a:r>
          </a:p>
          <a:p>
            <a:pPr marL="514350" lvl="0" indent="-514350">
              <a:buFont typeface="+mj-lt"/>
              <a:buAutoNum type="arabicPeriod"/>
            </a:pPr>
            <a:r>
              <a:rPr lang="ru-RU" dirty="0" smtClean="0"/>
              <a:t>Анализ показателей по отклонениям.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1 Схема анализа показателей по кадровым ресурсам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3073" name="Рисунок 1" descr="http://1.bp.blogspot.com/-E9tFlpkQ4rk/T7Nz8swKIkI/AAAAAAAAATk/177RzJHpo3w/s640/1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9163" y="2209800"/>
            <a:ext cx="8856969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Схема функционирования проекций кадровых ресурсов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049" name="Рисунок 2" descr="http://2.bp.blogspot.com/-YzFm8ihmEfw/T7N0NYe48jI/AAAAAAAAATs/vcFLDqD8dPQ/s640/2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599" y="1524000"/>
            <a:ext cx="8534401" cy="51384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2 Стратегические показатели кадровых ресурсов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ru-RU" b="1" dirty="0" smtClean="0"/>
              <a:t>Генеральная стратегия:</a:t>
            </a:r>
            <a:endParaRPr lang="ru-RU" dirty="0" smtClean="0"/>
          </a:p>
          <a:p>
            <a:r>
              <a:rPr lang="ru-RU" dirty="0" smtClean="0"/>
              <a:t>Стратегический потенциал:</a:t>
            </a:r>
          </a:p>
          <a:p>
            <a:r>
              <a:rPr lang="ru-RU" dirty="0" smtClean="0"/>
              <a:t>1.Количество продукции</a:t>
            </a:r>
          </a:p>
          <a:p>
            <a:r>
              <a:rPr lang="ru-RU" dirty="0" smtClean="0"/>
              <a:t>2.Стоимость продукции (выручка)</a:t>
            </a:r>
          </a:p>
          <a:p>
            <a:r>
              <a:rPr lang="ru-RU" dirty="0" smtClean="0"/>
              <a:t>3.Прибыль. Чистый денежный приток. Гуд-вилл. Рентабельность</a:t>
            </a:r>
          </a:p>
          <a:p>
            <a:r>
              <a:rPr lang="ru-RU" dirty="0" smtClean="0"/>
              <a:t>4.Показатели результативности и эффективности внешней среды</a:t>
            </a:r>
          </a:p>
          <a:p>
            <a:pPr>
              <a:buNone/>
            </a:pPr>
            <a:r>
              <a:rPr lang="ru-RU" b="1" dirty="0" smtClean="0"/>
              <a:t>Кадровая стратегия:</a:t>
            </a:r>
            <a:endParaRPr lang="ru-RU" dirty="0" smtClean="0"/>
          </a:p>
          <a:p>
            <a:r>
              <a:rPr lang="ru-RU" dirty="0" smtClean="0"/>
              <a:t>Продуктивность труда (количество)= Количество продукции / Численность, Бюджет рабочего времени</a:t>
            </a:r>
          </a:p>
          <a:p>
            <a:r>
              <a:rPr lang="ru-RU" dirty="0" smtClean="0"/>
              <a:t>Производительность труда = Выработка (продуктивность труда) </a:t>
            </a:r>
            <a:r>
              <a:rPr lang="ru-RU" dirty="0" err="1" smtClean="0"/>
              <a:t>х</a:t>
            </a:r>
            <a:r>
              <a:rPr lang="ru-RU" dirty="0" smtClean="0"/>
              <a:t> Цена</a:t>
            </a:r>
          </a:p>
          <a:p>
            <a:r>
              <a:rPr lang="ru-RU" dirty="0" smtClean="0"/>
              <a:t>Производительность труда = Выручка / Численность, Бюджет рабочего времени</a:t>
            </a:r>
          </a:p>
          <a:p>
            <a:r>
              <a:rPr lang="ru-RU" dirty="0" smtClean="0"/>
              <a:t>Эффективность труда = Прибыль, прирост капитала (+ гуд-вилл), рост чистого денежного потока  / Окладный фонд, Общие затраты на кадровые ресурсы, Количество продукции, Численность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ru-RU" b="1" dirty="0" smtClean="0"/>
              <a:t>Продуктивность труда (выработка)</a:t>
            </a:r>
            <a:r>
              <a:rPr lang="ru-RU" dirty="0" smtClean="0"/>
              <a:t>, как показатель - это количество и качество продукции, произведенной в единицу рабочего времени либо приходящейся на одного среднесписочного работника за определенный период (час, смену, месяц, квартал, год).</a:t>
            </a:r>
          </a:p>
          <a:p>
            <a:pPr>
              <a:buNone/>
            </a:pPr>
            <a:r>
              <a:rPr lang="ru-RU" b="1" dirty="0" smtClean="0"/>
              <a:t>Производительность труда</a:t>
            </a:r>
            <a:r>
              <a:rPr lang="ru-RU" dirty="0" smtClean="0"/>
              <a:t> определяет, сколько продукции (в денежном выражении) вырабатывает каждый работник и все работники вместе. Денежное выражение показывает оценку обществом полезности продукта.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ru-RU" b="1" dirty="0" smtClean="0"/>
              <a:t>Эффективность труда </a:t>
            </a:r>
            <a:r>
              <a:rPr lang="ru-RU" dirty="0" smtClean="0"/>
              <a:t>- относительный эффект получения результатов деятельности, процесса, операции, проекта, определяемый как отношение результата к затратам, обусловившим его получение. Получение положительного результата определенных действий. Эффективность выражается в получении прибыли, росте капитала, чистого денежного потока.</a:t>
            </a:r>
          </a:p>
          <a:p>
            <a:pPr>
              <a:buNone/>
            </a:pPr>
            <a:r>
              <a:rPr lang="ru-RU" b="1" dirty="0" smtClean="0"/>
              <a:t>Эффективность деятельности </a:t>
            </a:r>
            <a:r>
              <a:rPr lang="ru-RU" dirty="0" smtClean="0"/>
              <a:t>– это оптимальная эксплуатация ресурсов, которая выражается в максимизации доходов над затратами ресурсов. </a:t>
            </a:r>
          </a:p>
          <a:p>
            <a:pPr>
              <a:buNone/>
            </a:pPr>
            <a:r>
              <a:rPr lang="ru-RU" b="1" dirty="0" smtClean="0"/>
              <a:t>Затраты</a:t>
            </a:r>
            <a:r>
              <a:rPr lang="ru-RU" dirty="0" smtClean="0"/>
              <a:t> – стоимость израсходованных ресурсов на получение результата. </a:t>
            </a:r>
          </a:p>
          <a:p>
            <a:pPr>
              <a:buNone/>
            </a:pPr>
            <a:r>
              <a:rPr lang="ru-RU" b="1" dirty="0" smtClean="0"/>
              <a:t>Эффективность</a:t>
            </a:r>
            <a:r>
              <a:rPr lang="ru-RU" dirty="0" smtClean="0"/>
              <a:t> – успешность действий во внутренней среде по отношению к достижениям во внешней (результативности). </a:t>
            </a:r>
            <a:r>
              <a:rPr lang="ru-RU" dirty="0" err="1" smtClean="0"/>
              <a:t>Efficiency</a:t>
            </a:r>
            <a:r>
              <a:rPr lang="ru-RU" dirty="0" smtClean="0"/>
              <a:t> – делать вещи правильно.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3 Трудовые показатели кадровых ресурсов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373563"/>
          </a:xfrm>
        </p:spPr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ru-RU" sz="4000" dirty="0" smtClean="0"/>
              <a:t>Структура показателей труда:</a:t>
            </a:r>
          </a:p>
          <a:p>
            <a:pPr>
              <a:buNone/>
            </a:pPr>
            <a:r>
              <a:rPr lang="ru-RU" sz="4000" dirty="0" smtClean="0"/>
              <a:t>1 уровень - показатели результативности и эффективности.</a:t>
            </a:r>
          </a:p>
          <a:p>
            <a:pPr>
              <a:buNone/>
            </a:pPr>
            <a:r>
              <a:rPr lang="ru-RU" sz="4000" dirty="0" smtClean="0"/>
              <a:t>2 уровень – составляющие аналитические показатели:</a:t>
            </a:r>
          </a:p>
          <a:p>
            <a:pPr>
              <a:buNone/>
            </a:pPr>
            <a:r>
              <a:rPr lang="ru-RU" sz="4000" dirty="0" smtClean="0"/>
              <a:t>- Показатели кадровой структуры.</a:t>
            </a:r>
          </a:p>
          <a:p>
            <a:pPr>
              <a:buNone/>
            </a:pPr>
            <a:r>
              <a:rPr lang="ru-RU" sz="4000" dirty="0" smtClean="0"/>
              <a:t>- Показатели решений и действий.</a:t>
            </a:r>
          </a:p>
          <a:p>
            <a:pPr>
              <a:buNone/>
            </a:pPr>
            <a:r>
              <a:rPr lang="ru-RU" sz="4000" dirty="0" smtClean="0"/>
              <a:t>- Показатели организации и управления трудом. Организационный капитал.</a:t>
            </a:r>
          </a:p>
          <a:p>
            <a:pPr>
              <a:buFontTx/>
              <a:buChar char="-"/>
            </a:pPr>
            <a:r>
              <a:rPr lang="ru-RU" sz="4000" dirty="0" smtClean="0"/>
              <a:t>Показатели условий труда.</a:t>
            </a:r>
          </a:p>
          <a:p>
            <a:pPr>
              <a:buNone/>
            </a:pPr>
            <a:r>
              <a:rPr lang="ru-RU" b="1" dirty="0" smtClean="0"/>
              <a:t>Организационный капитал</a:t>
            </a:r>
            <a:r>
              <a:rPr lang="ru-RU" dirty="0" smtClean="0"/>
              <a:t> – это компетенции, которыми владеет организация, а не отдельные сотрудники.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4 Показатели по персоналу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ru-RU" dirty="0" smtClean="0"/>
              <a:t>Структура показателей качества персонала:</a:t>
            </a:r>
          </a:p>
          <a:p>
            <a:pPr>
              <a:buNone/>
            </a:pPr>
            <a:r>
              <a:rPr lang="ru-RU" dirty="0" smtClean="0"/>
              <a:t>1. Показатели человеческого капитала (лидеры, компетенции, работоспособность, развитие).</a:t>
            </a:r>
          </a:p>
          <a:p>
            <a:pPr>
              <a:buNone/>
            </a:pPr>
            <a:r>
              <a:rPr lang="ru-RU" dirty="0" smtClean="0"/>
              <a:t>2. Показатели взаимодействия. Социальный капитал.</a:t>
            </a:r>
          </a:p>
          <a:p>
            <a:pPr>
              <a:buNone/>
            </a:pPr>
            <a:r>
              <a:rPr lang="ru-RU" dirty="0" smtClean="0"/>
              <a:t>3. Показатели корпоративной культуры и отношений.</a:t>
            </a:r>
          </a:p>
          <a:p>
            <a:pPr>
              <a:buNone/>
            </a:pPr>
            <a:r>
              <a:rPr lang="ru-RU" dirty="0" smtClean="0"/>
              <a:t>4. Показатели внешних коммуникаций.</a:t>
            </a:r>
          </a:p>
          <a:p>
            <a:pPr>
              <a:buNone/>
            </a:pPr>
            <a:r>
              <a:rPr lang="ru-RU" b="1" dirty="0" smtClean="0"/>
              <a:t>Социальный капитал</a:t>
            </a:r>
            <a:r>
              <a:rPr lang="ru-RU" dirty="0" smtClean="0"/>
              <a:t> (</a:t>
            </a:r>
            <a:r>
              <a:rPr lang="ru-RU" dirty="0" err="1" smtClean="0"/>
              <a:t>капитал</a:t>
            </a:r>
            <a:r>
              <a:rPr lang="ru-RU" dirty="0" smtClean="0"/>
              <a:t> взаимодействия) – совокупность горизонтальных связей, которые формируют количество и качество взаимодействий, отношений персонала в  организации и обществе.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143000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Кто сформулирует определение эффективности кадровой политики?</a:t>
            </a:r>
            <a:endParaRPr lang="ru-RU" dirty="0"/>
          </a:p>
        </p:txBody>
      </p:sp>
      <p:pic>
        <p:nvPicPr>
          <p:cNvPr id="4" name="Рисунок 3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0" y="2819400"/>
            <a:ext cx="5393690" cy="35420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5 Анализ показателей по отклонениям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981200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dirty="0" smtClean="0"/>
              <a:t>Фактические значения показателей сопоставляются с плановыми уровнями, производится анализ показателей по отклонениям, оценивается влияние факторов (причинно – следственные зависимости).</a:t>
            </a:r>
          </a:p>
          <a:p>
            <a:endParaRPr lang="ru-RU" dirty="0"/>
          </a:p>
        </p:txBody>
      </p:sp>
      <p:pic>
        <p:nvPicPr>
          <p:cNvPr id="3891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1" y="3886199"/>
            <a:ext cx="8274970" cy="2258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592763"/>
          </a:xfrm>
        </p:spPr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ru-RU" dirty="0" smtClean="0">
                <a:solidFill>
                  <a:srgbClr val="FF0000"/>
                </a:solidFill>
              </a:rPr>
              <a:t>Ракурсы исследования показателей</a:t>
            </a:r>
            <a:r>
              <a:rPr lang="ru-RU" dirty="0" smtClean="0"/>
              <a:t>:</a:t>
            </a:r>
          </a:p>
          <a:p>
            <a:r>
              <a:rPr lang="ru-RU" dirty="0" smtClean="0"/>
              <a:t>Анализ показателей.</a:t>
            </a:r>
          </a:p>
          <a:p>
            <a:r>
              <a:rPr lang="ru-RU" dirty="0" smtClean="0"/>
              <a:t>Синтез показателей.</a:t>
            </a:r>
          </a:p>
          <a:p>
            <a:r>
              <a:rPr lang="ru-RU" dirty="0" smtClean="0"/>
              <a:t>Динамика показателей.</a:t>
            </a:r>
          </a:p>
          <a:p>
            <a:r>
              <a:rPr lang="ru-RU" dirty="0" smtClean="0"/>
              <a:t>Сравнимость показателей. Использование признанных алгоритмов.</a:t>
            </a:r>
          </a:p>
          <a:p>
            <a:r>
              <a:rPr lang="ru-RU" dirty="0" smtClean="0"/>
              <a:t>Отклонение с причинами.</a:t>
            </a:r>
          </a:p>
          <a:p>
            <a:r>
              <a:rPr lang="ru-RU" dirty="0" smtClean="0"/>
              <a:t>Сравнение с планом, фактом, нормативами, рынком.</a:t>
            </a:r>
          </a:p>
          <a:p>
            <a:r>
              <a:rPr lang="ru-RU" dirty="0" smtClean="0"/>
              <a:t>Совершенствование и изменяемость в зависимости от стратегии, тактики.</a:t>
            </a:r>
          </a:p>
          <a:p>
            <a:pPr>
              <a:buNone/>
            </a:pPr>
            <a:r>
              <a:rPr lang="ru-RU" dirty="0" smtClean="0">
                <a:solidFill>
                  <a:srgbClr val="FF0000"/>
                </a:solidFill>
              </a:rPr>
              <a:t>Уровни анализа показателей </a:t>
            </a:r>
            <a:r>
              <a:rPr lang="ru-RU" dirty="0" smtClean="0"/>
              <a:t>(принцип матрешки): холдинг, компания, подразделение, сотрудник.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ru-RU" b="1" dirty="0" smtClean="0">
                <a:solidFill>
                  <a:srgbClr val="FF0000"/>
                </a:solidFill>
              </a:rPr>
              <a:t>Оценка показателей кадровых ресурсов сопоставляется с динамикой показателей результативности и эффективности деятельности:</a:t>
            </a:r>
          </a:p>
          <a:p>
            <a:r>
              <a:rPr lang="ru-RU" dirty="0" smtClean="0"/>
              <a:t>Доля рынка. Удовлетворенность потребителей: количество постоянных, прирост новых.</a:t>
            </a:r>
          </a:p>
          <a:p>
            <a:r>
              <a:rPr lang="ru-RU" dirty="0" smtClean="0"/>
              <a:t>Объем продаж.</a:t>
            </a:r>
          </a:p>
          <a:p>
            <a:r>
              <a:rPr lang="ru-RU" dirty="0" smtClean="0"/>
              <a:t>Качество продукции и услуг.</a:t>
            </a:r>
          </a:p>
          <a:p>
            <a:r>
              <a:rPr lang="ru-RU" dirty="0" smtClean="0"/>
              <a:t>Прибыль.</a:t>
            </a:r>
          </a:p>
          <a:p>
            <a:r>
              <a:rPr lang="ru-RU" dirty="0" smtClean="0"/>
              <a:t>Прирост стоимости компании.</a:t>
            </a:r>
          </a:p>
          <a:p>
            <a:r>
              <a:rPr lang="ru-RU" dirty="0" smtClean="0"/>
              <a:t>Другие показатели, характеризующие результативность и эффективность деятельности в целом.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697162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Более подробно тема «Эффективность кадровой политики» изложена </a:t>
            </a:r>
            <a:br>
              <a:rPr lang="ru-RU" dirty="0" smtClean="0"/>
            </a:br>
            <a:r>
              <a:rPr lang="ru-RU" dirty="0" smtClean="0"/>
              <a:t>в конспекте лекций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3200400"/>
            <a:ext cx="8229600" cy="2925763"/>
          </a:xfrm>
        </p:spPr>
        <p:txBody>
          <a:bodyPr/>
          <a:lstStyle/>
          <a:p>
            <a:pPr algn="ctr">
              <a:buNone/>
            </a:pPr>
            <a:endParaRPr lang="ru-RU" dirty="0" smtClean="0"/>
          </a:p>
          <a:p>
            <a:pPr algn="ctr">
              <a:buNone/>
            </a:pPr>
            <a:endParaRPr lang="ru-RU" dirty="0"/>
          </a:p>
        </p:txBody>
      </p:sp>
      <p:pic>
        <p:nvPicPr>
          <p:cNvPr id="39938" name="Picture 2" descr="http://im0-tub-ru.yandex.net/i?id=faf3a97ffebdcd257d9f0f5c6fd1b24b-122-144&amp;n=2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52600" y="3124200"/>
            <a:ext cx="5791200" cy="335397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1 Факторы, влияющие на эффективность КП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76800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ru-RU" b="1" dirty="0" smtClean="0">
                <a:solidFill>
                  <a:srgbClr val="FF0000"/>
                </a:solidFill>
              </a:rPr>
              <a:t>Факторы внутренней среды</a:t>
            </a:r>
            <a:r>
              <a:rPr lang="ru-RU" dirty="0" smtClean="0"/>
              <a:t> — это факторы, которые поддаются управляющему воздействию со стороны организации:</a:t>
            </a:r>
          </a:p>
          <a:p>
            <a:pPr marL="514350" indent="-514350">
              <a:buFont typeface="+mj-lt"/>
              <a:buAutoNum type="arabicParenR"/>
            </a:pPr>
            <a:r>
              <a:rPr lang="ru-RU" b="1" dirty="0" smtClean="0"/>
              <a:t>цели организации </a:t>
            </a:r>
            <a:r>
              <a:rPr lang="ru-RU" dirty="0" smtClean="0"/>
              <a:t>(на их основе формируется кадровая политика);</a:t>
            </a:r>
          </a:p>
          <a:p>
            <a:pPr marL="514350" indent="-514350">
              <a:buFont typeface="+mj-lt"/>
              <a:buAutoNum type="arabicParenR"/>
            </a:pPr>
            <a:r>
              <a:rPr lang="ru-RU" b="1" dirty="0" smtClean="0"/>
              <a:t>стиль управления </a:t>
            </a:r>
            <a:r>
              <a:rPr lang="ru-RU" dirty="0" smtClean="0"/>
              <a:t>(жестко централизована или предпочитающая принцип децентрализации — в зависимости от этого требуются разные специалисты); </a:t>
            </a:r>
          </a:p>
          <a:p>
            <a:pPr marL="514350" indent="-514350">
              <a:buFont typeface="+mj-lt"/>
              <a:buAutoNum type="arabicParenR"/>
            </a:pPr>
            <a:r>
              <a:rPr lang="ru-RU" b="1" dirty="0" smtClean="0"/>
              <a:t>финансовые ресурсы </a:t>
            </a:r>
            <a:r>
              <a:rPr lang="ru-RU" dirty="0" smtClean="0"/>
              <a:t>(от этого зависит возможность организации финансировать мероприятия по управлению персоналом);</a:t>
            </a:r>
          </a:p>
          <a:p>
            <a:pPr marL="514350" indent="-514350">
              <a:buFont typeface="+mj-lt"/>
              <a:buAutoNum type="arabicParenR"/>
            </a:pPr>
            <a:r>
              <a:rPr lang="ru-RU" b="1" dirty="0" smtClean="0"/>
              <a:t>кадровый потенциал организации </a:t>
            </a:r>
            <a:r>
              <a:rPr lang="ru-RU" dirty="0" smtClean="0"/>
              <a:t>(связан с оценкой возможностей работников организации, с правильным распределением обязанностей между ними, что является источником эффективной и стабильной работы);</a:t>
            </a:r>
          </a:p>
          <a:p>
            <a:pPr marL="514350" indent="-514350">
              <a:buFont typeface="+mj-lt"/>
              <a:buAutoNum type="arabicParenR"/>
            </a:pPr>
            <a:r>
              <a:rPr lang="ru-RU" b="1" dirty="0" smtClean="0"/>
              <a:t>стиль руководства </a:t>
            </a:r>
            <a:r>
              <a:rPr lang="ru-RU" dirty="0" smtClean="0"/>
              <a:t>(все они не в одинаковой мере влияют на проведение определенной кадровой политики).</a:t>
            </a:r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09600" y="685800"/>
            <a:ext cx="8077200" cy="5791200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ru-RU" b="1" dirty="0" smtClean="0">
                <a:solidFill>
                  <a:srgbClr val="FF0000"/>
                </a:solidFill>
              </a:rPr>
              <a:t>Факторы внешней среды</a:t>
            </a:r>
            <a:r>
              <a:rPr lang="ru-RU" dirty="0" smtClean="0"/>
              <a:t> — те, которые организация не может изменить, но должна учитывать для правильного определения потребности в персонале и оптимальных источников покрытия этой потребности:</a:t>
            </a:r>
          </a:p>
          <a:p>
            <a:pPr marL="514350" indent="-514350">
              <a:buFont typeface="+mj-lt"/>
              <a:buAutoNum type="arabicParenR"/>
            </a:pPr>
            <a:r>
              <a:rPr lang="ru-RU" b="1" dirty="0" smtClean="0"/>
              <a:t>ситуация на рынке труда </a:t>
            </a:r>
            <a:r>
              <a:rPr lang="ru-RU" dirty="0" smtClean="0"/>
              <a:t>(демографические факторы, политика в области образования, взаимодействие с профсоюзами);</a:t>
            </a:r>
          </a:p>
          <a:p>
            <a:pPr marL="514350" indent="-514350">
              <a:buFont typeface="+mj-lt"/>
              <a:buAutoNum type="arabicParenR"/>
            </a:pPr>
            <a:r>
              <a:rPr lang="ru-RU" b="1" dirty="0" smtClean="0"/>
              <a:t>тенденции экономического развития</a:t>
            </a:r>
            <a:r>
              <a:rPr lang="ru-RU" dirty="0" smtClean="0"/>
              <a:t>;</a:t>
            </a:r>
          </a:p>
          <a:p>
            <a:pPr marL="514350" indent="-514350">
              <a:buFont typeface="+mj-lt"/>
              <a:buAutoNum type="arabicParenR"/>
            </a:pPr>
            <a:r>
              <a:rPr lang="ru-RU" b="1" dirty="0" smtClean="0"/>
              <a:t>научно-технический прогресс </a:t>
            </a:r>
            <a:r>
              <a:rPr lang="ru-RU" dirty="0" smtClean="0"/>
              <a:t>(характер и содержание труда, который оказывает влияние на потребности в тех или иных специалистах, возможности переподготовки персонала);</a:t>
            </a:r>
          </a:p>
          <a:p>
            <a:pPr marL="514350" indent="-514350">
              <a:buFont typeface="+mj-lt"/>
              <a:buAutoNum type="arabicParenR"/>
            </a:pPr>
            <a:r>
              <a:rPr lang="ru-RU" b="1" dirty="0" smtClean="0"/>
              <a:t>нормативно-правовая среда </a:t>
            </a:r>
            <a:r>
              <a:rPr lang="ru-RU" dirty="0" smtClean="0"/>
              <a:t>(т.е.те «правила игры», которые установлены государством; трудовое законодательство, законодательство в области охраны труда, занятости, социальные гарантии и т.д.).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2 Показатели эффективности кадровой политики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Для разных направлений кадровой работы целесообразно сформулировать  индикаторы (критерии эффективности), опираясь на которые можно выстроить качественную работу с персоналом.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00800" y="2209800"/>
            <a:ext cx="2514600" cy="2011362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Структура кадровой политики</a:t>
            </a:r>
            <a:endParaRPr lang="ru-RU" dirty="0"/>
          </a:p>
        </p:txBody>
      </p:sp>
      <p:pic>
        <p:nvPicPr>
          <p:cNvPr id="4" name="Содержимое 3" descr="Индикаторы эффективности кадровой политики*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228600"/>
            <a:ext cx="6096000" cy="632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FF0000"/>
                </a:solidFill>
              </a:rPr>
              <a:t>Планирование потребности в персонале и кадровый аудит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 smtClean="0"/>
              <a:t>структура персонала, </a:t>
            </a:r>
          </a:p>
          <a:p>
            <a:r>
              <a:rPr lang="ru-RU" dirty="0" smtClean="0"/>
              <a:t>текучесть кадров, </a:t>
            </a:r>
          </a:p>
          <a:p>
            <a:r>
              <a:rPr lang="ru-RU" dirty="0" smtClean="0"/>
              <a:t>показатель </a:t>
            </a:r>
            <a:r>
              <a:rPr lang="ru-RU" dirty="0" smtClean="0"/>
              <a:t>абсентеизма, </a:t>
            </a:r>
            <a:endParaRPr lang="ru-RU" dirty="0" smtClean="0"/>
          </a:p>
          <a:p>
            <a:r>
              <a:rPr lang="ru-RU" dirty="0" smtClean="0"/>
              <a:t>коэффициент внутренней мобильности персонала и затраты на него, </a:t>
            </a:r>
          </a:p>
          <a:p>
            <a:r>
              <a:rPr lang="ru-RU" dirty="0" smtClean="0"/>
              <a:t>производительность труда, </a:t>
            </a:r>
          </a:p>
          <a:p>
            <a:r>
              <a:rPr lang="ru-RU" dirty="0" smtClean="0"/>
              <a:t>показатели профессионального обучения, </a:t>
            </a:r>
          </a:p>
          <a:p>
            <a:r>
              <a:rPr lang="ru-RU" dirty="0" smtClean="0"/>
              <a:t>удовлетворенность сотрудников.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>
                <a:solidFill>
                  <a:srgbClr val="FF0000"/>
                </a:solidFill>
              </a:rPr>
              <a:t>Подбор и увольнение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частота, с которой должности, занимаемые новыми сотрудниками, вновь становятся вакантными (причем не важно, по чьей инициативе).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122</TotalTime>
  <Words>1120</Words>
  <Application>Microsoft Office PowerPoint</Application>
  <PresentationFormat>Экран (4:3)</PresentationFormat>
  <Paragraphs>130</Paragraphs>
  <Slides>33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33</vt:i4>
      </vt:variant>
    </vt:vector>
  </HeadingPairs>
  <TitlesOfParts>
    <vt:vector size="34" baseType="lpstr">
      <vt:lpstr>Office Theme</vt:lpstr>
      <vt:lpstr>Эффективность  кадровой политики</vt:lpstr>
      <vt:lpstr>Презентация PowerPoint</vt:lpstr>
      <vt:lpstr>Презентация PowerPoint</vt:lpstr>
      <vt:lpstr>1 Факторы, влияющие на эффективность КП</vt:lpstr>
      <vt:lpstr>Презентация PowerPoint</vt:lpstr>
      <vt:lpstr>2 Показатели эффективности кадровой политики</vt:lpstr>
      <vt:lpstr>Структура кадровой политики</vt:lpstr>
      <vt:lpstr>Планирование потребности в персонале и кадровый аудит</vt:lpstr>
      <vt:lpstr>Подбор и увольнение</vt:lpstr>
      <vt:lpstr>Адаптация и карьерный рост</vt:lpstr>
      <vt:lpstr>Оплата труда</vt:lpstr>
      <vt:lpstr>Оценка персонала</vt:lpstr>
      <vt:lpstr>Обучение и развитие</vt:lpstr>
      <vt:lpstr>Внутренние коммуникации</vt:lpstr>
      <vt:lpstr>Корпоративная культура</vt:lpstr>
      <vt:lpstr>Презентация PowerPoint</vt:lpstr>
      <vt:lpstr>Презентация PowerPoint</vt:lpstr>
      <vt:lpstr>2 Показатели эффективности кадровой политики</vt:lpstr>
      <vt:lpstr>Методологические направления оценки эффективности</vt:lpstr>
      <vt:lpstr>Показатели эффективности отдельных функций управления</vt:lpstr>
      <vt:lpstr>Презентация PowerPoint</vt:lpstr>
      <vt:lpstr>Презентация PowerPoint</vt:lpstr>
      <vt:lpstr>1 Схема анализа показателей по кадровым ресурсам</vt:lpstr>
      <vt:lpstr>Схема функционирования проекций кадровых ресурсов</vt:lpstr>
      <vt:lpstr>2 Стратегические показатели кадровых ресурсов</vt:lpstr>
      <vt:lpstr>Презентация PowerPoint</vt:lpstr>
      <vt:lpstr>Презентация PowerPoint</vt:lpstr>
      <vt:lpstr>3 Трудовые показатели кадровых ресурсов</vt:lpstr>
      <vt:lpstr>4 Показатели по персоналу</vt:lpstr>
      <vt:lpstr>5 Анализ показателей по отклонениям</vt:lpstr>
      <vt:lpstr>Презентация PowerPoint</vt:lpstr>
      <vt:lpstr>Презентация PowerPoint</vt:lpstr>
      <vt:lpstr>Более подробно тема «Эффективность кадровой политики» изложена  в конспекте лекций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Эффективность  кадровой политики</dc:title>
  <dc:creator>Luba</dc:creator>
  <cp:lastModifiedBy>Luba</cp:lastModifiedBy>
  <cp:revision>15</cp:revision>
  <dcterms:created xsi:type="dcterms:W3CDTF">2006-08-16T00:00:00Z</dcterms:created>
  <dcterms:modified xsi:type="dcterms:W3CDTF">2018-05-23T13:53:01Z</dcterms:modified>
</cp:coreProperties>
</file>