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98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9" r:id="rId21"/>
    <p:sldId id="301" r:id="rId22"/>
    <p:sldId id="300" r:id="rId23"/>
    <p:sldId id="302" r:id="rId24"/>
    <p:sldId id="303" r:id="rId25"/>
    <p:sldId id="279" r:id="rId26"/>
    <p:sldId id="269" r:id="rId27"/>
    <p:sldId id="270" r:id="rId28"/>
    <p:sldId id="271" r:id="rId29"/>
    <p:sldId id="272" r:id="rId30"/>
    <p:sldId id="276" r:id="rId31"/>
    <p:sldId id="273" r:id="rId32"/>
    <p:sldId id="274" r:id="rId33"/>
    <p:sldId id="275" r:id="rId34"/>
    <p:sldId id="258" r:id="rId35"/>
    <p:sldId id="278" r:id="rId36"/>
    <p:sldId id="297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77" r:id="rId46"/>
    <p:sldId id="267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B9DED9-0C74-4309-AE78-7C0BC139F9AC}">
          <p14:sldIdLst>
            <p14:sldId id="256"/>
            <p14:sldId id="280"/>
            <p14:sldId id="281"/>
            <p14:sldId id="282"/>
            <p14:sldId id="283"/>
            <p14:sldId id="284"/>
            <p14:sldId id="285"/>
            <p14:sldId id="286"/>
            <p14:sldId id="298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9"/>
            <p14:sldId id="301"/>
            <p14:sldId id="300"/>
            <p14:sldId id="302"/>
            <p14:sldId id="303"/>
          </p14:sldIdLst>
        </p14:section>
        <p14:section name="Раздел без заголовка" id="{7C588C74-2771-4C58-8E0D-DCC57766BF13}">
          <p14:sldIdLst>
            <p14:sldId id="279"/>
            <p14:sldId id="269"/>
            <p14:sldId id="270"/>
            <p14:sldId id="271"/>
            <p14:sldId id="272"/>
            <p14:sldId id="276"/>
            <p14:sldId id="273"/>
            <p14:sldId id="274"/>
            <p14:sldId id="275"/>
            <p14:sldId id="258"/>
            <p14:sldId id="278"/>
            <p14:sldId id="29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7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B30830-9A4E-4EED-B119-2A97D18B4A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5452D7-E384-43FB-B8F0-44CC718A2A33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4EBA9F-5EB0-469F-AAF8-9BCFC4CCE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Экономическая эффективность трудовой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экономической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Годовой экономический эффект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7D56B7-DB41-44C2-9538-2C7CBFA9A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92896"/>
            <a:ext cx="75057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экономической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Дисконтированные затраты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0F04AA-DE25-453D-857D-49FE23144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55" y="2564904"/>
            <a:ext cx="6762750" cy="36766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599D88-0C7B-4408-9A8D-AF83FA8E0A3C}"/>
              </a:ext>
            </a:extLst>
          </p:cNvPr>
          <p:cNvSpPr txBox="1"/>
          <p:nvPr/>
        </p:nvSpPr>
        <p:spPr>
          <a:xfrm>
            <a:off x="1692382" y="6058162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u="none" strike="noStrike" baseline="0" dirty="0">
                <a:latin typeface="TimesNewRoman"/>
              </a:rPr>
              <a:t>продолжительность жизни (реализации) проекта в расчетных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периодах (годах).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05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Средняя заработная плата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4F1D35-5DE1-4826-8B74-083047EA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564904"/>
            <a:ext cx="616644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Удельный вес ФОТ в выручке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519E32-3055-4648-A761-F73D9CACF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730" y="2420888"/>
            <a:ext cx="55626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0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Темпы роста заработной платы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B879B5-3196-4925-BB9A-151CB1F14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30" y="2276872"/>
            <a:ext cx="57150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Уровень трудовой дисциплины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650817-41C8-4805-97A7-26E4CB021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48880"/>
            <a:ext cx="57531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9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Текучесть персонала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BDD32-92F8-47CD-97DE-0AC80859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07192"/>
            <a:ext cx="53816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8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Текучесть персонала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6B44A8-B829-43B3-9440-E7AFED65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20888"/>
            <a:ext cx="51530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5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Текучесть персонала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9EA847-CBB1-4AB6-A7C2-7109D524D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92896"/>
            <a:ext cx="50768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Потери рабочего времени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4A5AB3-605D-40CF-8D2B-4C505244F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130" y="2442899"/>
            <a:ext cx="52578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3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5642C-847C-4480-ADF2-E4F775FA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0B14F-2BBD-4D68-BDC9-839AF335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1EAFD5-2C05-45DB-86BF-C548B8ED8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63190"/>
            <a:ext cx="63722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6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pPr marL="109728" indent="0" algn="l">
              <a:buNone/>
            </a:pPr>
            <a:r>
              <a:rPr lang="ru-RU" sz="1800" b="0" i="1" u="none" strike="noStrike" baseline="0" dirty="0">
                <a:latin typeface="TimesNewRomanPS-ItalicMT"/>
              </a:rPr>
              <a:t>Социально-психологический климат </a:t>
            </a:r>
            <a:r>
              <a:rPr lang="ru-RU" sz="1800" b="0" i="0" u="none" strike="noStrike" baseline="0" dirty="0">
                <a:latin typeface="TimesNewRoman"/>
              </a:rPr>
              <a:t>является одним из важнейших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показателей социальной эффективности труда. Он определяется на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основе конкретных социологических исследований специалистов и, к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сожалению, не является плановым и отчетным показателем работы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организации. Можно рекомендовать: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1. Обратиться за помощью к специалистам социологических и пси-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 err="1">
                <a:latin typeface="TimesNewRoman"/>
              </a:rPr>
              <a:t>хологических</a:t>
            </a:r>
            <a:r>
              <a:rPr lang="ru-RU" sz="1800" b="0" i="0" u="none" strike="noStrike" baseline="0" dirty="0">
                <a:latin typeface="TimesNewRoman"/>
              </a:rPr>
              <a:t> организаций: Всесоюзный центр по изучению </a:t>
            </a:r>
            <a:r>
              <a:rPr lang="ru-RU" sz="1800" b="0" i="0" u="none" strike="noStrike" baseline="0" dirty="0" err="1">
                <a:latin typeface="TimesNewRoman"/>
              </a:rPr>
              <a:t>общест</a:t>
            </a:r>
            <a:r>
              <a:rPr lang="ru-RU" sz="1800" b="0" i="0" u="none" strike="noStrike" baseline="0" dirty="0">
                <a:latin typeface="TimesNewRoman"/>
              </a:rPr>
              <a:t>-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венного мнения (ВЦИОМ), Институт социологии РАН, Институт пси-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 err="1">
                <a:latin typeface="TimesNewRoman"/>
              </a:rPr>
              <a:t>хологии</a:t>
            </a:r>
            <a:r>
              <a:rPr lang="ru-RU" sz="1800" b="0" i="0" u="none" strike="noStrike" baseline="0" dirty="0">
                <a:latin typeface="TimesNewRoman"/>
              </a:rPr>
              <a:t> РАН, Институт социально-экономических проблем </a:t>
            </a:r>
            <a:r>
              <a:rPr lang="ru-RU" sz="1800" b="0" i="0" u="none" strike="noStrike" baseline="0" dirty="0" err="1">
                <a:latin typeface="TimesNewRoman"/>
              </a:rPr>
              <a:t>народона</a:t>
            </a:r>
            <a:r>
              <a:rPr lang="ru-RU" sz="1800" b="0" i="0" u="none" strike="noStrike" baseline="0" dirty="0">
                <a:latin typeface="TimesNewRoman"/>
              </a:rPr>
              <a:t>-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селения РАН и др. для проведения комплексного исследования </a:t>
            </a:r>
            <a:r>
              <a:rPr lang="ru-RU" sz="1800" b="0" i="0" u="none" strike="noStrike" baseline="0" dirty="0" err="1">
                <a:latin typeface="TimesNewRoman"/>
              </a:rPr>
              <a:t>клима</a:t>
            </a:r>
            <a:r>
              <a:rPr lang="ru-RU" sz="1800" b="0" i="0" u="none" strike="noStrike" baseline="0" dirty="0">
                <a:latin typeface="TimesNewRoman"/>
              </a:rPr>
              <a:t>-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та в коллективе. Вы получите наиболее обоснованные результаты.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16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pPr marL="109728" indent="0" algn="l">
              <a:buNone/>
            </a:pPr>
            <a:r>
              <a:rPr lang="ru-RU" sz="1800" b="0" i="1" u="none" strike="noStrike" baseline="0" dirty="0">
                <a:latin typeface="TimesNewRomanPS-ItalicMT"/>
              </a:rPr>
              <a:t>Социально-психологический климат </a:t>
            </a:r>
            <a:endParaRPr lang="en-US" sz="1800" i="1" dirty="0">
              <a:latin typeface="TimesNewRomanPS-ItalicMT"/>
            </a:endParaRP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2. Провести изучение общественного мнения коллектива с </a:t>
            </a:r>
            <a:r>
              <a:rPr lang="ru-RU" sz="1800" b="0" i="0" u="none" strike="noStrike" baseline="0" dirty="0" err="1">
                <a:latin typeface="TimesNewRoman"/>
              </a:rPr>
              <a:t>помо</a:t>
            </a:r>
            <a:r>
              <a:rPr lang="ru-RU" sz="1800" b="0" i="0" u="none" strike="noStrike" baseline="0" dirty="0">
                <a:latin typeface="TimesNewRoman"/>
              </a:rPr>
              <a:t>-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 err="1">
                <a:latin typeface="TimesNewRoman"/>
              </a:rPr>
              <a:t>щью</a:t>
            </a:r>
            <a:r>
              <a:rPr lang="ru-RU" sz="1800" b="0" i="0" u="none" strike="noStrike" baseline="0" dirty="0">
                <a:latin typeface="TimesNewRoman"/>
              </a:rPr>
              <a:t> анкеты «Качество трудовой жизни» (см. раздел 3.3). Объем вы-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 err="1">
                <a:latin typeface="TimesNewRoman"/>
              </a:rPr>
              <a:t>борки</a:t>
            </a:r>
            <a:r>
              <a:rPr lang="ru-RU" sz="1800" b="0" i="0" u="none" strike="noStrike" baseline="0" dirty="0">
                <a:latin typeface="TimesNewRoman"/>
              </a:rPr>
              <a:t> должен быть не менее 2/3 от общей численности коллектива. Вы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получите оценку степени удовлетворения мотивации и потребностей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Вашего персонала, что дает в целом общую характеристику климата в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коллективе.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3. Заполнить тест «Климат в коллективе» и получить Вашу </a:t>
            </a:r>
            <a:r>
              <a:rPr lang="ru-RU" sz="1800" b="0" i="0" u="none" strike="noStrike" baseline="0" dirty="0" err="1">
                <a:latin typeface="TimesNewRoman"/>
              </a:rPr>
              <a:t>субъек</a:t>
            </a:r>
            <a:r>
              <a:rPr lang="ru-RU" sz="1800" b="0" i="0" u="none" strike="noStrike" baseline="0" dirty="0">
                <a:latin typeface="TimesNewRoman"/>
              </a:rPr>
              <a:t>-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 err="1">
                <a:latin typeface="TimesNewRoman"/>
              </a:rPr>
              <a:t>тивную</a:t>
            </a:r>
            <a:r>
              <a:rPr lang="ru-RU" sz="1800" b="0" i="0" u="none" strike="noStrike" baseline="0" dirty="0">
                <a:latin typeface="TimesNewRoman"/>
              </a:rPr>
              <a:t> оценку климата – репрезентативные данные будут при выбор-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 err="1">
                <a:latin typeface="TimesNewRoman"/>
              </a:rPr>
              <a:t>ке</a:t>
            </a:r>
            <a:r>
              <a:rPr lang="ru-RU" sz="1800" b="0" i="0" u="none" strike="noStrike" baseline="0" dirty="0">
                <a:latin typeface="TimesNewRoman"/>
              </a:rPr>
              <a:t> 2/3 численности коллектива.</a:t>
            </a:r>
            <a:endParaRPr lang="en-US" sz="1800" b="0" i="0" u="none" strike="noStrike" baseline="0" dirty="0">
              <a:latin typeface="TimesNewRoman"/>
            </a:endParaRPr>
          </a:p>
        </p:txBody>
      </p:sp>
    </p:spTree>
    <p:extLst>
      <p:ext uri="{BB962C8B-B14F-4D97-AF65-F5344CB8AC3E}">
        <p14:creationId xmlns:p14="http://schemas.microsoft.com/office/powerpoint/2010/main" val="1798963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pPr marL="109728" indent="0" algn="l">
              <a:buNone/>
            </a:pPr>
            <a:r>
              <a:rPr lang="ru-RU" sz="1800" b="0" i="1" u="none" strike="noStrike" baseline="0" dirty="0">
                <a:latin typeface="TimesNewRomanPS-ItalicMT"/>
              </a:rPr>
              <a:t>Надежность работы персонала </a:t>
            </a:r>
            <a:r>
              <a:rPr lang="ru-RU" sz="1800" b="0" i="0" u="none" strike="noStrike" baseline="0" dirty="0">
                <a:latin typeface="TimesNewRoman"/>
              </a:rPr>
              <a:t>– один из важных качественных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показателей социальной эффективности. Он характеризует работу без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срывов и брака, слаженную работу всех подразделений, своевременное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и качественное принятие управленческих решений.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На практике надежность работы подразделений может быть </a:t>
            </a:r>
            <a:r>
              <a:rPr lang="ru-RU" sz="1800" b="0" i="0" u="none" strike="noStrike" baseline="0" dirty="0" err="1">
                <a:latin typeface="TimesNewRoman"/>
              </a:rPr>
              <a:t>оцене</a:t>
            </a:r>
            <a:r>
              <a:rPr lang="ru-RU" sz="1800" b="0" i="0" u="none" strike="noStrike" baseline="0" dirty="0">
                <a:latin typeface="TimesNewRoman"/>
              </a:rPr>
              <a:t>-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на экспертным методом на заседании правления (совета) организации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каждым его членом по 5-балльной шкале.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1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pPr marL="109728" indent="0" algn="l">
              <a:buNone/>
            </a:pPr>
            <a:r>
              <a:rPr lang="ru-RU" sz="1800" b="0" i="1" u="none" strike="noStrike" baseline="0" dirty="0">
                <a:latin typeface="TimesNewRomanPS-ItalicMT"/>
              </a:rPr>
              <a:t>Равномерность загрузки персонала </a:t>
            </a:r>
            <a:r>
              <a:rPr lang="ru-RU" sz="1800" b="0" i="0" u="none" strike="noStrike" baseline="0" dirty="0">
                <a:latin typeface="TimesNewRoman"/>
              </a:rPr>
              <a:t>является важным показателем эф-</a:t>
            </a:r>
          </a:p>
          <a:p>
            <a:pPr marL="109728" indent="0" algn="l">
              <a:buNone/>
            </a:pPr>
            <a:r>
              <a:rPr lang="ru-RU" sz="1800" b="0" i="0" u="none" strike="noStrike" baseline="0" dirty="0" err="1">
                <a:latin typeface="TimesNewRoman"/>
              </a:rPr>
              <a:t>фективной</a:t>
            </a:r>
            <a:r>
              <a:rPr lang="ru-RU" sz="1800" b="0" i="0" u="none" strike="noStrike" baseline="0" dirty="0">
                <a:latin typeface="TimesNewRoman"/>
              </a:rPr>
              <a:t> трудовой деятельности</a:t>
            </a:r>
            <a:endParaRPr lang="en-US" sz="1800" b="0" i="0" u="none" strike="noStrike" baseline="0" dirty="0">
              <a:latin typeface="TimesNewRoman"/>
            </a:endParaRPr>
          </a:p>
          <a:p>
            <a:pPr marL="109728" indent="0" algn="l">
              <a:buNone/>
            </a:pPr>
            <a:r>
              <a:rPr lang="ru-RU" sz="1800" b="0" i="0" u="none" strike="noStrike" baseline="0" dirty="0">
                <a:latin typeface="TimesNewRoman"/>
              </a:rPr>
              <a:t>Коэффициент равномерности загрузки характеризует</a:t>
            </a:r>
            <a:r>
              <a:rPr lang="en-US" sz="1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соотношение потерь рабочего времени и перегрузок работников в общей</a:t>
            </a:r>
            <a:r>
              <a:rPr lang="en-US" sz="1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трудоемкости и определяется по формуле: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70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социальной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pPr marL="109728" indent="0" algn="l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AFBC4C-2DE9-63BD-3B41-A733807A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33362"/>
            <a:ext cx="52006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75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Оценка экономической эффективности проектов управления персоналом организации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76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Время как фактор оценки экономической эффективности проектов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i="1" dirty="0"/>
              <a:t>Причины: временное обесценивание</a:t>
            </a:r>
            <a:r>
              <a:rPr lang="ru-RU" dirty="0"/>
              <a:t> денежной наличности, возможность </a:t>
            </a:r>
            <a:r>
              <a:rPr lang="ru-RU" i="1" dirty="0"/>
              <a:t>обращения денежных средств</a:t>
            </a:r>
            <a:r>
              <a:rPr lang="ru-RU" dirty="0"/>
              <a:t>, </a:t>
            </a:r>
            <a:r>
              <a:rPr lang="ru-RU" i="1" dirty="0"/>
              <a:t>инфляция</a:t>
            </a:r>
            <a:r>
              <a:rPr lang="ru-RU" dirty="0"/>
              <a:t>, </a:t>
            </a:r>
            <a:r>
              <a:rPr lang="ru-RU" i="1" dirty="0"/>
              <a:t>случайность</a:t>
            </a:r>
            <a:r>
              <a:rPr lang="ru-RU" dirty="0"/>
              <a:t> величины доходов, </a:t>
            </a:r>
            <a:r>
              <a:rPr lang="ru-RU" i="1" dirty="0"/>
              <a:t>оказание</a:t>
            </a:r>
            <a:r>
              <a:rPr lang="ru-RU" dirty="0"/>
              <a:t> дополнительных услуг  и т. п.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/>
              <a:t>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Задача: как с позиций текущего момента определить истинную цену будущих доходов?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Принцип </a:t>
            </a:r>
            <a:r>
              <a:rPr lang="ru-RU" i="1" dirty="0"/>
              <a:t>неравноценности денег, относящихся к различным моментам времени (</a:t>
            </a:r>
            <a:r>
              <a:rPr lang="ru-RU" dirty="0"/>
              <a:t>неправомерно суммировать денежные величины, относящиеся к </a:t>
            </a:r>
            <a:r>
              <a:rPr lang="ru-RU" b="1" dirty="0"/>
              <a:t>различным</a:t>
            </a:r>
            <a:r>
              <a:rPr lang="ru-RU" dirty="0"/>
              <a:t> </a:t>
            </a:r>
            <a:r>
              <a:rPr lang="ru-RU" b="1" dirty="0"/>
              <a:t>моментам времени)</a:t>
            </a:r>
            <a:r>
              <a:rPr lang="ru-RU" dirty="0"/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Время как фактор финансово-экономических расчетов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/>
              <a:t>Переход в России к рыночной экономике позволил: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упразднить ряд ограничений, например, на нормирование на предприятии оборотных средств, что служило основным регулятором величины его финансовых ресурсов;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изменить порядок исчисления финансовых результатов деятельности предприятия и распределения прибыли, что ведет к появлению свободных денежных средств;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производить переоценку роли финансовых роли финансовых ресурсов, что равносильно требованию грамотно ими управлять по видам, начислению, по времени и т.п.;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использовать принципиально новые виды финансовых ресурсов, в управлении которыми решающее значение имеет временной фактор;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применять новые варианты инвестирования капитала, в частности. в коммерческие банки, участвовать в рисковых предприятиях, приобретать ценные бумаги, недвижимость и т. п.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Принципы анализа экономической эффективности проектов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115328" cy="3931354"/>
          </a:xfrm>
        </p:spPr>
        <p:txBody>
          <a:bodyPr/>
          <a:lstStyle/>
          <a:p>
            <a:r>
              <a:rPr lang="ru-RU" dirty="0"/>
              <a:t>Неравномерность стоимости, относящейся к разным моментам</a:t>
            </a:r>
          </a:p>
          <a:p>
            <a:r>
              <a:rPr lang="ru-RU" dirty="0"/>
              <a:t>Финансовая эквивалентность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Исходные данные для анализа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-стоимость (сумма) </a:t>
            </a:r>
          </a:p>
          <a:p>
            <a:pPr>
              <a:buFontTx/>
              <a:buNone/>
            </a:pPr>
            <a:r>
              <a:rPr lang="ru-RU" dirty="0"/>
              <a:t>-срок (время)</a:t>
            </a:r>
          </a:p>
          <a:p>
            <a:pPr>
              <a:buFontTx/>
              <a:buNone/>
            </a:pPr>
            <a:r>
              <a:rPr lang="ru-RU" dirty="0"/>
              <a:t>-ставка процента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267A6-0CBB-46A2-AE41-6F601A94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91" y="7924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Подходы к оценке эффективности трудовой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3B5A-AF42-4394-9A19-A7A4139EA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9702A4-030A-4B8E-B9A8-55ABD367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08085"/>
            <a:ext cx="80962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32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3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Схема анализа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28802"/>
            <a:ext cx="8486804" cy="447199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u="sng" dirty="0"/>
              <a:t>Настоящее время</a:t>
            </a:r>
            <a:r>
              <a:rPr lang="ru-RU" sz="2800" dirty="0"/>
              <a:t>			</a:t>
            </a:r>
            <a:r>
              <a:rPr lang="ru-RU" sz="2800" u="sng" dirty="0"/>
              <a:t>Будущее время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	</a:t>
            </a:r>
            <a:r>
              <a:rPr lang="en-US" sz="2800" i="1" dirty="0"/>
              <a:t>PV, r(t)</a:t>
            </a:r>
            <a:r>
              <a:rPr lang="en-US" sz="2800" dirty="0"/>
              <a:t>		</a:t>
            </a:r>
            <a:r>
              <a:rPr lang="ru-RU" sz="2800" dirty="0"/>
              <a:t>Наращение		</a:t>
            </a:r>
            <a:r>
              <a:rPr lang="en-US" sz="2800" i="1" dirty="0"/>
              <a:t>FV-?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	</a:t>
            </a:r>
            <a:r>
              <a:rPr lang="en-US" sz="2800" i="1" dirty="0"/>
              <a:t>PV - ?</a:t>
            </a:r>
            <a:r>
              <a:rPr lang="ru-RU" sz="2800" dirty="0"/>
              <a:t>	   Дисконтирование 		</a:t>
            </a:r>
            <a:r>
              <a:rPr lang="en-US" sz="2800" i="1" dirty="0"/>
              <a:t>FV, d(t)</a:t>
            </a:r>
            <a:endParaRPr lang="ru-RU" sz="2800" i="1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b="1" u="sng" dirty="0"/>
              <a:t>Процесс наращения </a:t>
            </a:r>
            <a:r>
              <a:rPr lang="ru-RU" sz="2800" dirty="0"/>
              <a:t>– это процесс, при котором заданы первоначальная стоимость и процентная ставка, а движение денежного потока идет от настоящего к будущему</a:t>
            </a:r>
          </a:p>
          <a:p>
            <a:pPr>
              <a:lnSpc>
                <a:spcPct val="80000"/>
              </a:lnSpc>
            </a:pPr>
            <a:r>
              <a:rPr lang="ru-RU" sz="2800" b="1" u="sng" dirty="0"/>
              <a:t>Дисконтирование</a:t>
            </a:r>
            <a:r>
              <a:rPr lang="ru-RU" sz="2800" dirty="0"/>
              <a:t> – это процесс, при котором заданы возвращаемая сумма и коэффициент дисконтирования, а движение денежного потока идет от будущего к настоящему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Процессы наращения и дисконтирования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764338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Понятие простого и сложного процента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/>
              <a:t>ПРОСТЫЕ ПРОЦЕНТНЫЕ СТАВКИ</a:t>
            </a:r>
            <a:endParaRPr lang="ru-RU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 dirty="0"/>
              <a:t>Определение.</a:t>
            </a:r>
            <a:r>
              <a:rPr lang="ru-RU" dirty="0"/>
              <a:t> Процентные ставки называются простыми, если они применяются к одной и той же первоначальной денежной сумме в течение всего периода начисления.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Простые процентные ставки могут быть </a:t>
            </a:r>
            <a:r>
              <a:rPr lang="ru-RU" dirty="0" err="1"/>
              <a:t>декурсивными</a:t>
            </a:r>
            <a:r>
              <a:rPr lang="ru-RU" dirty="0"/>
              <a:t> и </a:t>
            </a:r>
            <a:r>
              <a:rPr lang="ru-RU" dirty="0" err="1"/>
              <a:t>антисипативными</a:t>
            </a:r>
            <a:r>
              <a:rPr lang="ru-RU" dirty="0"/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При начислении процентных ставок используют два метода: метод наращения и метод дисконтирования.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Понятие простого и сложного процента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 dirty="0"/>
              <a:t>Наращение сложных процентов</a:t>
            </a:r>
            <a:endParaRPr lang="ru-RU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/>
              <a:t>Для поощрения долгосрочных вкладов клиентов применяют процедуру капитализации процентов, т. е. присоединение начисленных процентов к базе и в дальнейшем начисление процентов на эту сумму. Такая схема процентов называется </a:t>
            </a:r>
            <a:r>
              <a:rPr lang="ru-RU" i="1" dirty="0"/>
              <a:t>схемой сложных процентов</a:t>
            </a:r>
            <a:r>
              <a:rPr lang="ru-RU" dirty="0"/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Понятие простого и сложного процента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91264" cy="4900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/>
              <a:t>	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u="sng" dirty="0"/>
              <a:t>Схемы наращения:</a:t>
            </a:r>
          </a:p>
          <a:p>
            <a:pPr>
              <a:lnSpc>
                <a:spcPct val="90000"/>
              </a:lnSpc>
            </a:pPr>
            <a:endParaRPr lang="ru-RU" sz="2800" b="1" u="sng" dirty="0"/>
          </a:p>
          <a:p>
            <a:pPr>
              <a:lnSpc>
                <a:spcPct val="90000"/>
              </a:lnSpc>
            </a:pPr>
            <a:r>
              <a:rPr lang="ru-RU" sz="2800" b="1" u="sng" dirty="0"/>
              <a:t>Постой процент </a:t>
            </a:r>
            <a:r>
              <a:rPr lang="ru-RU" sz="2800" dirty="0"/>
              <a:t>– неизменность базы, с которой происходит начисление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/>
              <a:t>	</a:t>
            </a:r>
            <a:r>
              <a:rPr lang="en-US" sz="2800" i="1" dirty="0"/>
              <a:t>S=P (1+nr)</a:t>
            </a:r>
            <a:endParaRPr lang="ru-RU" sz="2800" i="1" dirty="0"/>
          </a:p>
          <a:p>
            <a:pPr>
              <a:lnSpc>
                <a:spcPct val="90000"/>
              </a:lnSpc>
            </a:pPr>
            <a:r>
              <a:rPr lang="ru-RU" sz="2800" b="1" u="sng" dirty="0"/>
              <a:t>Сложный процент </a:t>
            </a:r>
            <a:r>
              <a:rPr lang="ru-RU" sz="2800" dirty="0"/>
              <a:t>– капитализация стоимости, т.е. база, с которой производится начисление, постоянно возрастает:</a:t>
            </a:r>
            <a:endParaRPr lang="en-US" sz="2800" dirty="0"/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		   </a:t>
            </a:r>
            <a:r>
              <a:rPr lang="ru-RU" sz="2400" dirty="0"/>
              <a:t>           </a:t>
            </a:r>
            <a:r>
              <a:rPr lang="en-US" sz="2400" i="1" dirty="0"/>
              <a:t>n</a:t>
            </a:r>
            <a:endParaRPr lang="ru-RU" sz="2400" i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i="1" dirty="0"/>
              <a:t>S=P(1+r)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Уровень инфляции как параметр дисконтирования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09B2ED9-6513-11F0-C2C9-6343B5DE2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571531"/>
            <a:ext cx="6591676" cy="52827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217CA5-3670-07F7-8AB3-42AC67587145}"/>
              </a:ext>
            </a:extLst>
          </p:cNvPr>
          <p:cNvSpPr txBox="1"/>
          <p:nvPr/>
        </p:nvSpPr>
        <p:spPr>
          <a:xfrm>
            <a:off x="7884368" y="4028739"/>
            <a:ext cx="99330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https://xn----ctbjnaatncev9av3a8f8b.xn--p1ai/%D1%82%D0%B0%D0%B1%D0%BB%D0%B8%D1%86%D1%8B-%D0%B8%D0%BD%D1%84%D0%BB%D1%8F%D1%86%D0%B8%D0%B8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Ключевая ставка как параметр дисконтирования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17CA5-3670-07F7-8AB3-42AC67587145}"/>
              </a:ext>
            </a:extLst>
          </p:cNvPr>
          <p:cNvSpPr txBox="1"/>
          <p:nvPr/>
        </p:nvSpPr>
        <p:spPr>
          <a:xfrm>
            <a:off x="6782540" y="6306285"/>
            <a:ext cx="23614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https://base.garant.ru/10180094/</a:t>
            </a:r>
            <a:endParaRPr lang="ru-RU" sz="1000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9EA8A17-9EAC-75CB-EF7F-3D74D001D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07490"/>
            <a:ext cx="3240360" cy="5310271"/>
          </a:xfrm>
        </p:spPr>
      </p:pic>
    </p:spTree>
    <p:extLst>
      <p:ext uri="{BB962C8B-B14F-4D97-AF65-F5344CB8AC3E}">
        <p14:creationId xmlns:p14="http://schemas.microsoft.com/office/powerpoint/2010/main" val="533505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ru-RU" b="1" dirty="0"/>
              <a:t>Инвестиции в анализе проектов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Для создания и увеличения реального капитала необходимы вложения различных ресурсов – </a:t>
            </a:r>
            <a:r>
              <a:rPr lang="ru-RU" sz="2800" b="1" u="sng" dirty="0"/>
              <a:t>инвестиции. </a:t>
            </a:r>
          </a:p>
          <a:p>
            <a:pPr>
              <a:lnSpc>
                <a:spcPct val="80000"/>
              </a:lnSpc>
            </a:pPr>
            <a:r>
              <a:rPr lang="ru-RU" sz="2800" b="1" u="sng" dirty="0"/>
              <a:t>Инвестирование </a:t>
            </a:r>
            <a:r>
              <a:rPr lang="ru-RU" sz="2800" dirty="0"/>
              <a:t>– это процесс создания или пополнения запаса капитала; приток нового капитала в данном году.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ru-RU" sz="2800" b="1" u="sng" dirty="0"/>
              <a:t>Эффективность инвестиций </a:t>
            </a:r>
            <a:r>
              <a:rPr lang="ru-RU" sz="2800" dirty="0"/>
              <a:t>определяется по годовому доходу ими приносимого, причем уровень этого дохода должен быть не ниже рыночной нормы процента по любому другому капитальному активу, включая банковскую процентную ставку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ru-RU" sz="4000" b="1"/>
              <a:t>Годовой доход от инвестиций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534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/>
              <a:t>Текущая дисконтированная стоимость актива </a:t>
            </a:r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 lvl="1">
              <a:lnSpc>
                <a:spcPct val="90000"/>
              </a:lnSpc>
            </a:pPr>
            <a:r>
              <a:rPr lang="ru-RU" sz="2000" i="1" dirty="0"/>
              <a:t>Д</a:t>
            </a:r>
            <a:r>
              <a:rPr lang="ru-RU" sz="2000" dirty="0"/>
              <a:t> – текущая дисконтированная стоимость актива;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 </a:t>
            </a:r>
            <a:r>
              <a:rPr lang="ru-RU" sz="2000" i="1" dirty="0"/>
              <a:t>Д</a:t>
            </a:r>
            <a:r>
              <a:rPr lang="en-US" sz="2000" i="1" dirty="0"/>
              <a:t>t</a:t>
            </a:r>
            <a:r>
              <a:rPr lang="ru-RU" sz="2000" dirty="0"/>
              <a:t> – ежегодный будущий доход от актива, инвестированного на </a:t>
            </a:r>
            <a:r>
              <a:rPr lang="en-US" sz="2000" dirty="0"/>
              <a:t>t</a:t>
            </a:r>
            <a:r>
              <a:rPr lang="ru-RU" sz="2000" dirty="0"/>
              <a:t> лет;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 </a:t>
            </a:r>
            <a:r>
              <a:rPr lang="en-US" sz="2000" i="1" dirty="0"/>
              <a:t>r</a:t>
            </a:r>
            <a:r>
              <a:rPr lang="ru-RU" sz="2000" dirty="0"/>
              <a:t> – норма банковского процента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r>
              <a:rPr lang="ru-RU" sz="2000" dirty="0"/>
              <a:t> 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Ежегодный будущий доход от капитального актива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b="1" dirty="0"/>
              <a:t>Базовая модель оценки финансовых активов</a:t>
            </a:r>
          </a:p>
        </p:txBody>
      </p:sp>
      <p:graphicFrame>
        <p:nvGraphicFramePr>
          <p:cNvPr id="6759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76600" y="1447800"/>
          <a:ext cx="18288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660240" imgH="393480" progId="Equation.3">
                  <p:embed/>
                </p:oleObj>
              </mc:Choice>
              <mc:Fallback>
                <p:oleObj name="Формула" r:id="rId2" imgW="6602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1828800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971800" y="4724400"/>
          <a:ext cx="26368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939600" imgH="228600" progId="Equation.3">
                  <p:embed/>
                </p:oleObj>
              </mc:Choice>
              <mc:Fallback>
                <p:oleObj name="Формула" r:id="rId4" imgW="9396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24400"/>
                        <a:ext cx="263683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10"/>
          <p:cNvGraphicFramePr>
            <a:graphicFrameLocks noChangeAspect="1"/>
          </p:cNvGraphicFramePr>
          <p:nvPr/>
        </p:nvGraphicFramePr>
        <p:xfrm>
          <a:off x="2938463" y="5813425"/>
          <a:ext cx="26590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066680" imgH="419040" progId="Equation.3">
                  <p:embed/>
                </p:oleObj>
              </mc:Choice>
              <mc:Fallback>
                <p:oleObj name="Формула" r:id="rId6" imgW="10666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5813425"/>
                        <a:ext cx="2659062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Оценка эффективности проектов с учетом вложения средств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382000" cy="4495800"/>
          </a:xfrm>
        </p:spPr>
        <p:txBody>
          <a:bodyPr/>
          <a:lstStyle/>
          <a:p>
            <a:r>
              <a:rPr lang="ru-RU" b="1" dirty="0"/>
              <a:t>Проект инвестиций </a:t>
            </a:r>
            <a:r>
              <a:rPr lang="ru-RU" dirty="0"/>
              <a:t>– денежный поток как разовая инвестиция и последующий денежные поступления в течение </a:t>
            </a:r>
            <a:r>
              <a:rPr lang="en-US" dirty="0"/>
              <a:t>n </a:t>
            </a:r>
            <a:r>
              <a:rPr lang="ru-RU" dirty="0"/>
              <a:t>лет</a:t>
            </a:r>
          </a:p>
          <a:p>
            <a:r>
              <a:rPr lang="ru-RU" dirty="0"/>
              <a:t>При оценке эффективности возникает проблема сопоставимости показателей, относящимся к различным временным периодам</a:t>
            </a:r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6DD38-8A96-42F7-BF19-06AD516C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61" y="793473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Подходы к оценке эффективности трудовой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87E2A-B993-4D3D-AE7B-F256E8918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63BEC6-60AB-4F82-B23F-56B077F3F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11" y="2060848"/>
            <a:ext cx="80962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43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3843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Методы оценки экономической эффективности проектов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928802"/>
            <a:ext cx="8258204" cy="4645734"/>
          </a:xfrm>
        </p:spPr>
        <p:txBody>
          <a:bodyPr/>
          <a:lstStyle/>
          <a:p>
            <a:pPr algn="ctr">
              <a:buNone/>
            </a:pPr>
            <a:r>
              <a:rPr lang="ru-RU" i="1" u="sng" dirty="0"/>
              <a:t>2 группы методов:</a:t>
            </a:r>
          </a:p>
          <a:p>
            <a:pPr algn="ctr">
              <a:buNone/>
            </a:pPr>
            <a:r>
              <a:rPr lang="ru-RU" i="1" u="sng" dirty="0"/>
              <a:t> основанные на дисконтированных оценках, основанные на бухгалтерских оценках</a:t>
            </a:r>
          </a:p>
          <a:p>
            <a:endParaRPr lang="ru-RU" i="1" dirty="0"/>
          </a:p>
          <a:p>
            <a:r>
              <a:rPr lang="en-US" i="1" dirty="0"/>
              <a:t>NPV</a:t>
            </a:r>
            <a:r>
              <a:rPr lang="en-US" dirty="0"/>
              <a:t> – </a:t>
            </a:r>
            <a:r>
              <a:rPr lang="ru-RU" dirty="0"/>
              <a:t>чистая дисконтированная стоимости (приведенная стоимость)</a:t>
            </a:r>
          </a:p>
          <a:p>
            <a:r>
              <a:rPr lang="en-US" i="1" dirty="0"/>
              <a:t>PI</a:t>
            </a:r>
            <a:r>
              <a:rPr lang="en-US" dirty="0"/>
              <a:t> – </a:t>
            </a:r>
            <a:r>
              <a:rPr lang="ru-RU" dirty="0"/>
              <a:t>индекс рентабельности инвестиций</a:t>
            </a:r>
          </a:p>
          <a:p>
            <a:r>
              <a:rPr lang="en-US" i="1" dirty="0"/>
              <a:t>IRR</a:t>
            </a:r>
            <a:r>
              <a:rPr lang="ru-RU" dirty="0"/>
              <a:t> – внутренняя норма доходности</a:t>
            </a:r>
          </a:p>
          <a:p>
            <a:r>
              <a:rPr lang="en-US" i="1" dirty="0"/>
              <a:t>PP</a:t>
            </a:r>
            <a:r>
              <a:rPr lang="ru-RU" dirty="0"/>
              <a:t> – срок окупаемости инв. проекта</a:t>
            </a:r>
          </a:p>
          <a:p>
            <a:r>
              <a:rPr lang="en-US" i="1" dirty="0"/>
              <a:t>ARR</a:t>
            </a:r>
            <a:r>
              <a:rPr lang="ru-RU" dirty="0"/>
              <a:t> – коэффициент эффективности проекта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384300"/>
          </a:xfrm>
        </p:spPr>
        <p:txBody>
          <a:bodyPr/>
          <a:lstStyle/>
          <a:p>
            <a:pPr algn="ctr"/>
            <a:r>
              <a:rPr lang="ru-RU" b="1" dirty="0"/>
              <a:t>Методы оценки экономической эффективности проектов</a:t>
            </a:r>
            <a:endParaRPr lang="ru-RU" sz="4000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dirty="0"/>
              <a:t>1) </a:t>
            </a:r>
            <a:r>
              <a:rPr lang="en-US" sz="2400" b="1" dirty="0"/>
              <a:t>NPV – </a:t>
            </a:r>
            <a:r>
              <a:rPr lang="ru-RU" sz="2400" b="1" dirty="0"/>
              <a:t>разница между текущей стоимостью поступлений от инвестиций и величиной капитальных вложений</a:t>
            </a:r>
          </a:p>
          <a:p>
            <a:pPr algn="ctr">
              <a:buFontTx/>
              <a:buNone/>
            </a:pPr>
            <a:r>
              <a:rPr lang="en-US" sz="2400" i="1" dirty="0"/>
              <a:t>NPV=PV-IC</a:t>
            </a:r>
            <a:endParaRPr lang="ru-RU" sz="2400" i="1" dirty="0"/>
          </a:p>
          <a:p>
            <a:pPr algn="ctr">
              <a:buFontTx/>
              <a:buNone/>
            </a:pPr>
            <a:endParaRPr lang="ru-RU" sz="2400" i="1" dirty="0"/>
          </a:p>
          <a:p>
            <a:pPr>
              <a:buFontTx/>
              <a:buNone/>
            </a:pPr>
            <a:endParaRPr lang="en-US" sz="2400" i="1" dirty="0"/>
          </a:p>
          <a:p>
            <a:pPr>
              <a:buFontTx/>
              <a:buNone/>
            </a:pPr>
            <a:endParaRPr lang="ru-RU" sz="2400" i="1" dirty="0"/>
          </a:p>
          <a:p>
            <a:pPr>
              <a:buFontTx/>
              <a:buNone/>
            </a:pPr>
            <a:r>
              <a:rPr lang="en-US" sz="2400" i="1" dirty="0"/>
              <a:t>r – </a:t>
            </a:r>
            <a:r>
              <a:rPr lang="ru-RU" sz="2400" i="1" dirty="0"/>
              <a:t>ставка дисконтирования</a:t>
            </a:r>
            <a:endParaRPr lang="en-US" sz="2400" i="1" dirty="0"/>
          </a:p>
          <a:p>
            <a:r>
              <a:rPr lang="en-US" sz="2400" dirty="0"/>
              <a:t>NPV&gt;0 – </a:t>
            </a:r>
            <a:r>
              <a:rPr lang="ru-RU" sz="2400" dirty="0"/>
              <a:t>инвестиционный проект следует принять (прибыльный)</a:t>
            </a:r>
          </a:p>
          <a:p>
            <a:r>
              <a:rPr lang="en-US" sz="2400" dirty="0"/>
              <a:t>NPV=0 – </a:t>
            </a:r>
            <a:r>
              <a:rPr lang="ru-RU" sz="2400" dirty="0"/>
              <a:t>проект ни прибыльный, ни убыточный</a:t>
            </a:r>
          </a:p>
          <a:p>
            <a:r>
              <a:rPr lang="en-US" sz="2400" dirty="0"/>
              <a:t>NPV&lt;0 – </a:t>
            </a:r>
            <a:r>
              <a:rPr lang="ru-RU" sz="2400" dirty="0"/>
              <a:t>проект следует отклонить (убыточный)</a:t>
            </a:r>
          </a:p>
        </p:txBody>
      </p:sp>
      <p:graphicFrame>
        <p:nvGraphicFramePr>
          <p:cNvPr id="4096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63713" y="2852738"/>
          <a:ext cx="2436812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066680" imgH="419040" progId="Equation.3">
                  <p:embed/>
                </p:oleObj>
              </mc:Choice>
              <mc:Fallback>
                <p:oleObj name="Формула" r:id="rId2" imgW="10666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852738"/>
                        <a:ext cx="2436812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33950" y="2852738"/>
          <a:ext cx="23574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002960" imgH="444240" progId="Equation.3">
                  <p:embed/>
                </p:oleObj>
              </mc:Choice>
              <mc:Fallback>
                <p:oleObj name="Формула" r:id="rId4" imgW="10029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2852738"/>
                        <a:ext cx="2357438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384300"/>
          </a:xfrm>
        </p:spPr>
        <p:txBody>
          <a:bodyPr/>
          <a:lstStyle/>
          <a:p>
            <a:pPr algn="ctr"/>
            <a:r>
              <a:rPr lang="ru-RU" b="1" dirty="0"/>
              <a:t>Методы оценки экономической эффективности проектов</a:t>
            </a:r>
            <a:endParaRPr lang="ru-RU" sz="4000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458200" cy="41148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2800" dirty="0"/>
              <a:t>2) </a:t>
            </a:r>
            <a:r>
              <a:rPr lang="en-US" sz="2800" b="1" dirty="0"/>
              <a:t>PI</a:t>
            </a:r>
            <a:r>
              <a:rPr lang="ru-RU" sz="2800" b="1" dirty="0"/>
              <a:t> – индекс рентабельности инвестиций</a:t>
            </a:r>
            <a:r>
              <a:rPr lang="en-US" sz="2800" b="1" dirty="0"/>
              <a:t> (</a:t>
            </a:r>
            <a:r>
              <a:rPr lang="ru-RU" sz="2800" b="1" dirty="0"/>
              <a:t>относительный показатель) </a:t>
            </a:r>
            <a:endParaRPr lang="en-US" sz="2800" b="1" dirty="0"/>
          </a:p>
          <a:p>
            <a:pPr algn="ctr">
              <a:buFontTx/>
              <a:buNone/>
            </a:pPr>
            <a:r>
              <a:rPr lang="ru-RU" sz="2800" b="1" dirty="0"/>
              <a:t>или </a:t>
            </a:r>
            <a:r>
              <a:rPr lang="en-US" sz="2800" b="1" dirty="0"/>
              <a:t>ROI (Return on Investment)</a:t>
            </a:r>
            <a:endParaRPr lang="ru-RU" sz="2800" b="1" dirty="0"/>
          </a:p>
          <a:p>
            <a:pPr>
              <a:buFontTx/>
              <a:buNone/>
            </a:pPr>
            <a:r>
              <a:rPr lang="en-US" sz="2800" dirty="0"/>
              <a:t>				</a:t>
            </a:r>
            <a:endParaRPr lang="ru-RU" sz="2800" dirty="0"/>
          </a:p>
          <a:p>
            <a:pPr algn="ctr">
              <a:buFontTx/>
              <a:buNone/>
            </a:pPr>
            <a:r>
              <a:rPr lang="en-US" i="1" dirty="0"/>
              <a:t>ROI (</a:t>
            </a:r>
            <a:r>
              <a:rPr lang="en-US" sz="2800" i="1" dirty="0"/>
              <a:t>PI)=PV/IC</a:t>
            </a:r>
            <a:endParaRPr lang="ru-RU" sz="2800" i="1" dirty="0"/>
          </a:p>
          <a:p>
            <a:pPr>
              <a:buFontTx/>
              <a:buNone/>
            </a:pPr>
            <a:endParaRPr lang="en-US" sz="2800" i="1" dirty="0"/>
          </a:p>
          <a:p>
            <a:r>
              <a:rPr lang="en-US" sz="2800" dirty="0"/>
              <a:t>PI&gt;1 – </a:t>
            </a:r>
            <a:r>
              <a:rPr lang="ru-RU" sz="2800" dirty="0"/>
              <a:t>инвестиционный проект следует принять</a:t>
            </a:r>
          </a:p>
          <a:p>
            <a:r>
              <a:rPr lang="en-US" sz="2800" dirty="0"/>
              <a:t>PI=1 – </a:t>
            </a:r>
            <a:r>
              <a:rPr lang="ru-RU" sz="2800" dirty="0"/>
              <a:t>проект ни прибыльный, ни убыточный</a:t>
            </a:r>
          </a:p>
          <a:p>
            <a:r>
              <a:rPr lang="en-US" sz="2800" dirty="0"/>
              <a:t>PI&lt;1 – </a:t>
            </a:r>
            <a:r>
              <a:rPr lang="ru-RU" sz="2800" dirty="0"/>
              <a:t>проект следует отклонить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2100"/>
            <a:ext cx="8458200" cy="1384300"/>
          </a:xfrm>
        </p:spPr>
        <p:txBody>
          <a:bodyPr/>
          <a:lstStyle/>
          <a:p>
            <a:pPr algn="ctr"/>
            <a:r>
              <a:rPr lang="ru-RU" b="1" dirty="0"/>
              <a:t>Методы оценки экономической эффективности проектов</a:t>
            </a:r>
            <a:endParaRPr lang="ru-RU" sz="40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3) </a:t>
            </a:r>
            <a:r>
              <a:rPr lang="ru-RU" sz="2800" b="1" dirty="0"/>
              <a:t>Норма рентабельности инвестиций </a:t>
            </a:r>
            <a:r>
              <a:rPr lang="ru-RU" sz="2800" dirty="0"/>
              <a:t>– значение коэффициента дисконтирования, при котором </a:t>
            </a:r>
            <a:r>
              <a:rPr lang="en-US" sz="2800" dirty="0"/>
              <a:t>NPV=0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IRR=r</a:t>
            </a:r>
            <a:r>
              <a:rPr lang="ru-RU" sz="2800" dirty="0"/>
              <a:t>, если </a:t>
            </a:r>
            <a:r>
              <a:rPr lang="en-US" sz="2800" dirty="0"/>
              <a:t>NPV=f(r)=0</a:t>
            </a: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Суть метода – сравнение </a:t>
            </a:r>
            <a:r>
              <a:rPr lang="en-US" sz="2400" dirty="0"/>
              <a:t>IRR</a:t>
            </a:r>
            <a:r>
              <a:rPr lang="ru-RU" sz="2400" dirty="0"/>
              <a:t> со средневзвешенной ценой авансированного капитала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IRR&gt;CC – </a:t>
            </a:r>
            <a:r>
              <a:rPr lang="ru-RU" sz="2400" dirty="0"/>
              <a:t>проект рентабельный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IRR=CC – </a:t>
            </a:r>
            <a:r>
              <a:rPr lang="ru-RU" sz="2400" dirty="0"/>
              <a:t>проект ни прибыльный, ни убыточный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IRR&lt;CC – </a:t>
            </a:r>
            <a:r>
              <a:rPr lang="ru-RU" sz="2400" dirty="0"/>
              <a:t>проект следует отклонить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8686800" cy="1384300"/>
          </a:xfrm>
        </p:spPr>
        <p:txBody>
          <a:bodyPr/>
          <a:lstStyle/>
          <a:p>
            <a:pPr algn="ctr"/>
            <a:r>
              <a:rPr lang="ru-RU" b="1" dirty="0"/>
              <a:t>Методы оценки экономической эффективности проектов</a:t>
            </a:r>
            <a:endParaRPr lang="ru-RU" sz="4000" b="1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4) </a:t>
            </a:r>
            <a:r>
              <a:rPr lang="ru-RU" sz="2400" b="1" dirty="0"/>
              <a:t>Срок окупаемости проекта </a:t>
            </a:r>
            <a:r>
              <a:rPr lang="ru-RU" sz="2400" dirty="0"/>
              <a:t>– продолжительность времени, необходимого для получения обратно первоначально инвестированных средств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/>
              <a:t>PP=IC/D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IC – </a:t>
            </a:r>
            <a:r>
              <a:rPr lang="ru-RU" sz="2400" dirty="0"/>
              <a:t>инвестиции (единовременные затраты)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D – </a:t>
            </a:r>
            <a:r>
              <a:rPr lang="ru-RU" sz="2400" dirty="0"/>
              <a:t>годовой доход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5) Коэффициент эффективности проекта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ARR = </a:t>
            </a:r>
            <a:r>
              <a:rPr lang="ru-RU" sz="2400" dirty="0"/>
              <a:t>Среднегодовая прибыль/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		Средняя величина инвестиций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8686800" cy="1384300"/>
          </a:xfrm>
        </p:spPr>
        <p:txBody>
          <a:bodyPr/>
          <a:lstStyle/>
          <a:p>
            <a:pPr algn="ctr"/>
            <a:r>
              <a:rPr lang="ru-RU" b="1" dirty="0"/>
              <a:t>Методы оценки экономической эффективности проектов</a:t>
            </a:r>
            <a:endParaRPr lang="ru-RU" sz="4000" b="1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5) </a:t>
            </a:r>
            <a:r>
              <a:rPr lang="en-US" sz="2400" i="1" dirty="0"/>
              <a:t>ARR</a:t>
            </a:r>
            <a:r>
              <a:rPr lang="ru-RU" sz="2400" dirty="0"/>
              <a:t> – коэффициент эффективности проекта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400" i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i="1" dirty="0"/>
              <a:t>ARR</a:t>
            </a:r>
            <a:r>
              <a:rPr lang="ru-RU" sz="2400" i="1" dirty="0" err="1"/>
              <a:t>=Среднегодовая</a:t>
            </a:r>
            <a:r>
              <a:rPr lang="ru-RU" sz="2400" i="1" dirty="0"/>
              <a:t> прибыль</a:t>
            </a:r>
            <a:r>
              <a:rPr lang="en-US" sz="2400" i="1" dirty="0"/>
              <a:t>/</a:t>
            </a:r>
            <a:r>
              <a:rPr lang="ru-RU" sz="2400" i="1" dirty="0" err="1"/>
              <a:t>Сред.величина</a:t>
            </a:r>
            <a:r>
              <a:rPr lang="ru-RU" sz="2400" i="1" dirty="0"/>
              <a:t> инвестиций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400" i="1" dirty="0"/>
          </a:p>
          <a:p>
            <a:pPr algn="ctr">
              <a:lnSpc>
                <a:spcPct val="90000"/>
              </a:lnSpc>
              <a:buFontTx/>
              <a:buNone/>
            </a:pPr>
            <a:endParaRPr lang="ru-RU" sz="2400" i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i="1" dirty="0"/>
              <a:t>* </a:t>
            </a:r>
            <a:r>
              <a:rPr lang="ru-RU" sz="2400" i="1" dirty="0"/>
              <a:t>Суть метода: сравнение с рентабельностью инвестиций</a:t>
            </a:r>
            <a:endParaRPr lang="ru-RU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384300"/>
          </a:xfrm>
        </p:spPr>
        <p:txBody>
          <a:bodyPr/>
          <a:lstStyle/>
          <a:p>
            <a:pPr algn="ctr"/>
            <a:r>
              <a:rPr lang="ru-RU" sz="4000" b="1" dirty="0"/>
              <a:t>Анализ альтернативных вариантов  проектов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Если </a:t>
            </a:r>
            <a:r>
              <a:rPr lang="en-US" dirty="0"/>
              <a:t>NPV=0</a:t>
            </a:r>
            <a:r>
              <a:rPr lang="ru-RU" dirty="0"/>
              <a:t>, то </a:t>
            </a:r>
            <a:r>
              <a:rPr lang="en-US" dirty="0"/>
              <a:t>PI=1</a:t>
            </a:r>
            <a:r>
              <a:rPr lang="ru-RU" dirty="0"/>
              <a:t>, </a:t>
            </a:r>
            <a:r>
              <a:rPr lang="en-US" dirty="0"/>
              <a:t>IRR=CC</a:t>
            </a:r>
          </a:p>
          <a:p>
            <a:pPr>
              <a:lnSpc>
                <a:spcPct val="90000"/>
              </a:lnSpc>
            </a:pPr>
            <a:r>
              <a:rPr lang="ru-RU" dirty="0"/>
              <a:t>Если </a:t>
            </a:r>
            <a:r>
              <a:rPr lang="en-US" dirty="0"/>
              <a:t>NPV&gt;0</a:t>
            </a:r>
            <a:r>
              <a:rPr lang="ru-RU" dirty="0"/>
              <a:t>, то </a:t>
            </a:r>
            <a:r>
              <a:rPr lang="en-US" dirty="0"/>
              <a:t>PI&gt;1</a:t>
            </a:r>
            <a:r>
              <a:rPr lang="ru-RU" dirty="0"/>
              <a:t>, </a:t>
            </a:r>
            <a:r>
              <a:rPr lang="en-US" dirty="0"/>
              <a:t>IRR&gt;CC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Если </a:t>
            </a:r>
            <a:r>
              <a:rPr lang="en-US" dirty="0"/>
              <a:t>NPV&lt;0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то </a:t>
            </a:r>
            <a:r>
              <a:rPr lang="en-US" dirty="0"/>
              <a:t>PI&lt;1</a:t>
            </a:r>
            <a:r>
              <a:rPr lang="ru-RU" dirty="0"/>
              <a:t>, </a:t>
            </a:r>
            <a:r>
              <a:rPr lang="en-US" dirty="0"/>
              <a:t>IRR&lt;CC</a:t>
            </a: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 lvl="1">
              <a:lnSpc>
                <a:spcPct val="90000"/>
              </a:lnSpc>
            </a:pPr>
            <a:r>
              <a:rPr lang="ru-RU" dirty="0"/>
              <a:t>Предпочтительны дисконтированные оценки эффективности инвестиций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При прочих равных условиях выбирается вариант с б</a:t>
            </a:r>
            <a:r>
              <a:rPr lang="ru-RU" b="1" i="1" dirty="0"/>
              <a:t>о</a:t>
            </a:r>
            <a:r>
              <a:rPr lang="ru-RU" dirty="0"/>
              <a:t>льшим </a:t>
            </a:r>
            <a:r>
              <a:rPr lang="en-US" dirty="0"/>
              <a:t>NPV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6DD38-8A96-42F7-BF19-06AD516C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61" y="793473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Подходы к оценке эффективности трудовой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87E2A-B993-4D3D-AE7B-F256E8918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D83561-0A71-4323-84FB-D8C44022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309812"/>
            <a:ext cx="76009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6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экономической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Коэффициент эффективности затрат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CEADA1-A51F-4CD7-BCD6-B47B5FC0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05" y="2492896"/>
            <a:ext cx="70294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экономической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Срок окупаемости затрат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54AFBC-17AF-41FF-9918-60F70A36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708920"/>
            <a:ext cx="70294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0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экономической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Приведенные затраты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9F31A-5525-01FC-C141-658E7D30E1BA}"/>
              </a:ext>
            </a:extLst>
          </p:cNvPr>
          <p:cNvSpPr txBox="1"/>
          <p:nvPr/>
        </p:nvSpPr>
        <p:spPr>
          <a:xfrm>
            <a:off x="827584" y="2564904"/>
            <a:ext cx="777686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1" u="none" strike="noStrike" baseline="0" dirty="0">
                <a:latin typeface="TimesNewRomanPS-ItalicMT"/>
              </a:rPr>
              <a:t>Приведенные затраты </a:t>
            </a:r>
            <a:r>
              <a:rPr lang="ru-RU" sz="1800" b="0" i="0" u="none" strike="noStrike" baseline="0" dirty="0">
                <a:latin typeface="TimesNewRoman"/>
              </a:rPr>
              <a:t>весьма удобны для расчета эффективности ме-</a:t>
            </a:r>
            <a:r>
              <a:rPr lang="ru-RU" sz="1800" b="0" i="0" u="none" strike="noStrike" baseline="0" dirty="0" err="1">
                <a:latin typeface="TimesNewRoman"/>
              </a:rPr>
              <a:t>роприятий</a:t>
            </a:r>
            <a:r>
              <a:rPr lang="ru-RU" sz="1800" b="0" i="0" u="none" strike="noStrike" baseline="0" dirty="0">
                <a:latin typeface="TimesNewRoman"/>
              </a:rPr>
              <a:t> по внедрению НОТ, внедрению проектов НТП, оценке </a:t>
            </a:r>
            <a:r>
              <a:rPr lang="ru-RU" sz="1800" b="0" i="0" u="none" strike="noStrike" baseline="0" dirty="0" err="1">
                <a:latin typeface="TimesNewRoman"/>
              </a:rPr>
              <a:t>вариан-тов</a:t>
            </a:r>
            <a:r>
              <a:rPr lang="ru-RU" sz="1800" b="0" i="0" u="none" strike="noStrike" baseline="0" dirty="0">
                <a:latin typeface="TimesNewRoman"/>
              </a:rPr>
              <a:t> бизнес-плана, совершенствованию управления, использованию раз-личных вариантов вычислительной техники. Они позволяют сравнивать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текущие и капитальные затраты различных мероприятий по формуле:</a:t>
            </a:r>
          </a:p>
          <a:p>
            <a:pPr algn="ctr"/>
            <a:endParaRPr lang="nn-NO" sz="2000" b="0" i="1" u="none" strike="noStrike" baseline="0" dirty="0">
              <a:latin typeface="TimesNewRomanPS-ItalicMT"/>
            </a:endParaRPr>
          </a:p>
          <a:p>
            <a:pPr algn="ctr"/>
            <a:r>
              <a:rPr lang="nn-NO" sz="2000" b="0" i="1" u="none" strike="noStrike" baseline="0" dirty="0">
                <a:latin typeface="TimesNewRomanPS-ItalicMT"/>
              </a:rPr>
              <a:t>П= </a:t>
            </a:r>
            <a:r>
              <a:rPr lang="ru-RU" sz="2000" b="0" i="1" u="none" strike="noStrike" baseline="0" dirty="0" err="1">
                <a:latin typeface="TimesNewRoman"/>
              </a:rPr>
              <a:t>Сi</a:t>
            </a:r>
            <a:r>
              <a:rPr lang="en-US" sz="2000" b="1" i="1" u="none" strike="noStrike" baseline="0" dirty="0">
                <a:latin typeface="TimesNewRoman"/>
              </a:rPr>
              <a:t> </a:t>
            </a:r>
            <a:r>
              <a:rPr lang="nn-NO" sz="2000" b="0" i="1" u="none" strike="noStrike" baseline="0" dirty="0">
                <a:latin typeface="TimesNewRomanPS-ItalicMT"/>
              </a:rPr>
              <a:t> + </a:t>
            </a:r>
            <a:r>
              <a:rPr lang="ru-RU" sz="2000" b="0" i="1" u="none" strike="noStrike" baseline="0" dirty="0" err="1">
                <a:latin typeface="TimesNewRoman"/>
              </a:rPr>
              <a:t>Кi</a:t>
            </a:r>
            <a:r>
              <a:rPr lang="en-US" sz="2000" b="0" i="1" u="none" strike="noStrike" baseline="0" dirty="0">
                <a:latin typeface="TimesNewRoman"/>
              </a:rPr>
              <a:t> </a:t>
            </a:r>
            <a:r>
              <a:rPr lang="nn-NO" sz="2000" b="0" i="1" u="none" strike="noStrike" baseline="0" dirty="0">
                <a:latin typeface="TimesNewRomanPS-ItalicMT"/>
              </a:rPr>
              <a:t> *E</a:t>
            </a:r>
          </a:p>
          <a:p>
            <a:endParaRPr lang="en-US" sz="1800" b="0" i="0" u="none" strike="noStrike" baseline="0" dirty="0">
              <a:latin typeface="TimesNewRoman"/>
            </a:endParaRPr>
          </a:p>
          <a:p>
            <a:r>
              <a:rPr lang="ru-RU" sz="1800" b="0" i="0" u="none" strike="noStrike" baseline="0" dirty="0">
                <a:latin typeface="TimesNewRoman"/>
              </a:rPr>
              <a:t>где </a:t>
            </a:r>
            <a:r>
              <a:rPr lang="ru-RU" sz="1800" b="0" i="0" u="none" strike="noStrike" baseline="0" dirty="0" err="1">
                <a:latin typeface="TimesNewRoman"/>
              </a:rPr>
              <a:t>П</a:t>
            </a:r>
            <a:r>
              <a:rPr lang="ru-RU" sz="800" b="0" i="0" u="none" strike="noStrike" baseline="0" dirty="0" err="1">
                <a:latin typeface="TimesNewRoman"/>
              </a:rPr>
              <a:t>i</a:t>
            </a:r>
            <a:r>
              <a:rPr lang="ru-RU" sz="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– приведенные затраты по i-</a:t>
            </a:r>
            <a:r>
              <a:rPr lang="ru-RU" sz="1800" b="0" i="0" u="none" strike="noStrike" baseline="0" dirty="0" err="1">
                <a:latin typeface="TimesNewRoman"/>
              </a:rPr>
              <a:t>му</a:t>
            </a:r>
            <a:r>
              <a:rPr lang="ru-RU" sz="1800" b="0" i="0" u="none" strike="noStrike" baseline="0" dirty="0">
                <a:latin typeface="TimesNewRoman"/>
              </a:rPr>
              <a:t> варианту, руб.</a:t>
            </a:r>
          </a:p>
          <a:p>
            <a:pPr algn="l"/>
            <a:r>
              <a:rPr lang="ru-RU" sz="1800" b="0" i="0" u="none" strike="noStrike" baseline="0" dirty="0" err="1">
                <a:latin typeface="TimesNewRoman"/>
              </a:rPr>
              <a:t>С</a:t>
            </a:r>
            <a:r>
              <a:rPr lang="ru-RU" sz="800" b="0" i="0" u="none" strike="noStrike" baseline="0" dirty="0" err="1">
                <a:latin typeface="TimesNewRoman"/>
              </a:rPr>
              <a:t>i</a:t>
            </a:r>
            <a:r>
              <a:rPr lang="ru-RU" sz="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– текущие (эксплуатационные, переменные) затраты по i-</a:t>
            </a:r>
            <a:r>
              <a:rPr lang="ru-RU" sz="1800" b="0" i="0" u="none" strike="noStrike" baseline="0" dirty="0" err="1">
                <a:latin typeface="TimesNewRoman"/>
              </a:rPr>
              <a:t>му</a:t>
            </a:r>
            <a:r>
              <a:rPr lang="ru-RU" sz="1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 err="1">
                <a:latin typeface="TimesNewRoman"/>
              </a:rPr>
              <a:t>ва</a:t>
            </a:r>
            <a:r>
              <a:rPr lang="ru-RU" sz="1800" b="0" i="0" u="none" strike="noStrike" baseline="0" dirty="0">
                <a:latin typeface="TimesNewRoman"/>
              </a:rPr>
              <a:t>-</a:t>
            </a:r>
          </a:p>
          <a:p>
            <a:pPr algn="l"/>
            <a:r>
              <a:rPr lang="ru-RU" sz="1800" b="0" i="0" u="none" strike="noStrike" baseline="0" dirty="0" err="1">
                <a:latin typeface="TimesNewRoman"/>
              </a:rPr>
              <a:t>рианту</a:t>
            </a:r>
            <a:r>
              <a:rPr lang="ru-RU" sz="1800" b="0" i="0" u="none" strike="noStrike" baseline="0" dirty="0">
                <a:latin typeface="TimesNewRoman"/>
              </a:rPr>
              <a:t>, руб.</a:t>
            </a:r>
          </a:p>
          <a:p>
            <a:pPr algn="l"/>
            <a:r>
              <a:rPr lang="ru-RU" sz="1800" b="0" i="0" u="none" strike="noStrike" baseline="0" dirty="0" err="1">
                <a:latin typeface="TimesNewRoman"/>
              </a:rPr>
              <a:t>К</a:t>
            </a:r>
            <a:r>
              <a:rPr lang="ru-RU" sz="800" b="0" i="0" u="none" strike="noStrike" baseline="0" dirty="0" err="1">
                <a:latin typeface="TimesNewRoman"/>
              </a:rPr>
              <a:t>i</a:t>
            </a:r>
            <a:r>
              <a:rPr lang="ru-RU" sz="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– капитальные затраты по i-</a:t>
            </a:r>
            <a:r>
              <a:rPr lang="ru-RU" sz="1800" b="0" i="0" u="none" strike="noStrike" baseline="0" dirty="0" err="1">
                <a:latin typeface="TimesNewRoman"/>
              </a:rPr>
              <a:t>му</a:t>
            </a:r>
            <a:r>
              <a:rPr lang="ru-RU" sz="1800" b="0" i="0" u="none" strike="noStrike" baseline="0" dirty="0">
                <a:latin typeface="TimesNewRoman"/>
              </a:rPr>
              <a:t> варианту, руб.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Е – коэффициент экономической эффективности затрат, доли.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78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F90-8149-40DD-BC8A-958B539E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0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экономической эффективности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F0B2B-2246-488F-916C-EE5E7B2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30" y="1844824"/>
            <a:ext cx="8229600" cy="4325112"/>
          </a:xfrm>
        </p:spPr>
        <p:txBody>
          <a:bodyPr/>
          <a:lstStyle/>
          <a:p>
            <a:r>
              <a:rPr lang="ru-RU" dirty="0"/>
              <a:t>Приведенные затраты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F82ED9-E3F0-477E-A95B-81E2A767B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52936"/>
            <a:ext cx="75057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94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1581</Words>
  <Application>Microsoft Office PowerPoint</Application>
  <PresentationFormat>Экран (4:3)</PresentationFormat>
  <Paragraphs>212</Paragraphs>
  <Slides>46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Georgia</vt:lpstr>
      <vt:lpstr>Tahoma</vt:lpstr>
      <vt:lpstr>TimesNewRoman</vt:lpstr>
      <vt:lpstr>TimesNewRomanPS-ItalicMT</vt:lpstr>
      <vt:lpstr>Trebuchet MS</vt:lpstr>
      <vt:lpstr>Wingdings</vt:lpstr>
      <vt:lpstr>Wingdings 2</vt:lpstr>
      <vt:lpstr>Городская</vt:lpstr>
      <vt:lpstr>Формула</vt:lpstr>
      <vt:lpstr>Экономическая эффективность трудовой деятельности</vt:lpstr>
      <vt:lpstr>Презентация PowerPoint</vt:lpstr>
      <vt:lpstr>Подходы к оценке эффективности трудовой деятельности</vt:lpstr>
      <vt:lpstr>Подходы к оценке эффективности трудовой деятельности</vt:lpstr>
      <vt:lpstr>Подходы к оценке эффективности трудовой деятельности</vt:lpstr>
      <vt:lpstr>Показатели экономической эффективности труда</vt:lpstr>
      <vt:lpstr>Показатели экономической эффективности труда</vt:lpstr>
      <vt:lpstr>Показатели экономической эффективности труда</vt:lpstr>
      <vt:lpstr>Показатели экономической эффективности труда</vt:lpstr>
      <vt:lpstr>Показатели экономической эффективности труда</vt:lpstr>
      <vt:lpstr>Показатели экономической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Показатели социальной эффективности труда</vt:lpstr>
      <vt:lpstr>Оценка экономической эффективности проектов управления персоналом организации</vt:lpstr>
      <vt:lpstr>Время как фактор оценки экономической эффективности проектов</vt:lpstr>
      <vt:lpstr>Время как фактор финансово-экономических расчетов</vt:lpstr>
      <vt:lpstr>Принципы анализа экономической эффективности проектов</vt:lpstr>
      <vt:lpstr>Исходные данные для анализа</vt:lpstr>
      <vt:lpstr>Схема анализа</vt:lpstr>
      <vt:lpstr>Процессы наращения и дисконтирования</vt:lpstr>
      <vt:lpstr>Понятие простого и сложного процента</vt:lpstr>
      <vt:lpstr>Понятие простого и сложного процента</vt:lpstr>
      <vt:lpstr>Понятие простого и сложного процента</vt:lpstr>
      <vt:lpstr>Уровень инфляции как параметр дисконтирования</vt:lpstr>
      <vt:lpstr>Ключевая ставка как параметр дисконтирования</vt:lpstr>
      <vt:lpstr>Инвестиции в анализе проектов</vt:lpstr>
      <vt:lpstr>Годовой доход от инвестиций</vt:lpstr>
      <vt:lpstr>Оценка эффективности проектов с учетом вложения средств</vt:lpstr>
      <vt:lpstr>Методы оценки экономической эффективности проектов</vt:lpstr>
      <vt:lpstr>Методы оценки экономической эффективности проектов</vt:lpstr>
      <vt:lpstr>Методы оценки экономической эффективности проектов</vt:lpstr>
      <vt:lpstr>Методы оценки экономической эффективности проектов</vt:lpstr>
      <vt:lpstr>Методы оценки экономической эффективности проектов</vt:lpstr>
      <vt:lpstr>Методы оценки экономической эффективности проектов</vt:lpstr>
      <vt:lpstr>Анализ альтернативных вариантов  проектов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экономической эффективности проектов управления персоналом организации</dc:title>
  <dc:creator>acer</dc:creator>
  <cp:lastModifiedBy>Z</cp:lastModifiedBy>
  <cp:revision>14</cp:revision>
  <dcterms:created xsi:type="dcterms:W3CDTF">2020-01-20T05:40:59Z</dcterms:created>
  <dcterms:modified xsi:type="dcterms:W3CDTF">2023-01-25T04:27:15Z</dcterms:modified>
</cp:coreProperties>
</file>