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46AAE2-ABC0-4A5A-AF29-96A0E9383ADF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7605CC9-20B2-497E-B6B7-3447533A1288}">
      <dgm:prSet/>
      <dgm:spPr/>
      <dgm:t>
        <a:bodyPr/>
        <a:lstStyle/>
        <a:p>
          <a:pPr rtl="0"/>
          <a:r>
            <a:rPr lang="ru-RU" b="1" dirty="0"/>
            <a:t>Основные средства</a:t>
          </a:r>
          <a:r>
            <a:rPr lang="ru-RU" dirty="0"/>
            <a:t> – это орудия труда, используемые в процессе  производства в течение длительного периода, не менее одного года. </a:t>
          </a:r>
        </a:p>
      </dgm:t>
    </dgm:pt>
    <dgm:pt modelId="{862D82F2-FD27-443B-9A57-F69C71EC7571}" type="parTrans" cxnId="{0B9CBD17-C60E-4F57-AB51-A9C7D84978B2}">
      <dgm:prSet/>
      <dgm:spPr/>
      <dgm:t>
        <a:bodyPr/>
        <a:lstStyle/>
        <a:p>
          <a:endParaRPr lang="ru-RU"/>
        </a:p>
      </dgm:t>
    </dgm:pt>
    <dgm:pt modelId="{0C712DA7-F7DE-4319-8903-2ACC92211B81}" type="sibTrans" cxnId="{0B9CBD17-C60E-4F57-AB51-A9C7D84978B2}">
      <dgm:prSet/>
      <dgm:spPr/>
      <dgm:t>
        <a:bodyPr/>
        <a:lstStyle/>
        <a:p>
          <a:endParaRPr lang="ru-RU"/>
        </a:p>
      </dgm:t>
    </dgm:pt>
    <dgm:pt modelId="{CDA93E60-1AE0-43EC-A7FF-57A1A79F9157}">
      <dgm:prSet/>
      <dgm:spPr/>
      <dgm:t>
        <a:bodyPr/>
        <a:lstStyle/>
        <a:p>
          <a:pPr rtl="0"/>
          <a:r>
            <a:rPr lang="ru-RU"/>
            <a:t>Для процесса производства  также необходимы и </a:t>
          </a:r>
          <a:r>
            <a:rPr lang="ru-RU" b="1"/>
            <a:t>оборотные средства</a:t>
          </a:r>
          <a:r>
            <a:rPr lang="ru-RU"/>
            <a:t> – предметы труда  (сырьё, материалы, топливо, электроэнергия  и др.),  стоимость которых за один производственный цикл  целиком переносится на  продукцию в виде затрат  на  материалы  и  топливо. </a:t>
          </a:r>
        </a:p>
      </dgm:t>
    </dgm:pt>
    <dgm:pt modelId="{3BB59DBA-A931-49AE-87FB-256C3E4133AC}" type="parTrans" cxnId="{37AE8297-C634-4E0C-9126-5D547B1FC7FB}">
      <dgm:prSet/>
      <dgm:spPr/>
      <dgm:t>
        <a:bodyPr/>
        <a:lstStyle/>
        <a:p>
          <a:endParaRPr lang="ru-RU"/>
        </a:p>
      </dgm:t>
    </dgm:pt>
    <dgm:pt modelId="{16F65B5E-6420-4B7B-90B2-4BB0BD3232C4}" type="sibTrans" cxnId="{37AE8297-C634-4E0C-9126-5D547B1FC7FB}">
      <dgm:prSet/>
      <dgm:spPr/>
      <dgm:t>
        <a:bodyPr/>
        <a:lstStyle/>
        <a:p>
          <a:endParaRPr lang="ru-RU"/>
        </a:p>
      </dgm:t>
    </dgm:pt>
    <dgm:pt modelId="{66648F51-FB14-4404-94BE-80FFE73084DD}">
      <dgm:prSet/>
      <dgm:spPr/>
      <dgm:t>
        <a:bodyPr/>
        <a:lstStyle/>
        <a:p>
          <a:pPr rtl="0"/>
          <a:r>
            <a:rPr lang="ru-RU"/>
            <a:t>В отличие от основных средств, которые  сохраняют  свою материальную форму  и потребительную стоимость,  оборотные средства меняют свою первоначальную  натуральную форму или  вовсе исчезают.</a:t>
          </a:r>
          <a:r>
            <a:rPr lang="ru-RU" i="1"/>
            <a:t> </a:t>
          </a:r>
          <a:endParaRPr lang="ru-RU"/>
        </a:p>
      </dgm:t>
    </dgm:pt>
    <dgm:pt modelId="{E8193CE8-7BE9-4379-9E4C-7CA42C81ABD2}" type="parTrans" cxnId="{A0037FDE-F5C3-4E87-8051-496230079A12}">
      <dgm:prSet/>
      <dgm:spPr/>
      <dgm:t>
        <a:bodyPr/>
        <a:lstStyle/>
        <a:p>
          <a:endParaRPr lang="ru-RU"/>
        </a:p>
      </dgm:t>
    </dgm:pt>
    <dgm:pt modelId="{A1415A20-F657-441D-BAB4-85CC3022539E}" type="sibTrans" cxnId="{A0037FDE-F5C3-4E87-8051-496230079A12}">
      <dgm:prSet/>
      <dgm:spPr/>
      <dgm:t>
        <a:bodyPr/>
        <a:lstStyle/>
        <a:p>
          <a:endParaRPr lang="ru-RU"/>
        </a:p>
      </dgm:t>
    </dgm:pt>
    <dgm:pt modelId="{16AF8CBC-1E42-4AA0-8FB2-A7D8397BC09D}" type="pres">
      <dgm:prSet presAssocID="{C446AAE2-ABC0-4A5A-AF29-96A0E9383ADF}" presName="Name0" presStyleCnt="0">
        <dgm:presLayoutVars>
          <dgm:dir/>
        </dgm:presLayoutVars>
      </dgm:prSet>
      <dgm:spPr/>
    </dgm:pt>
    <dgm:pt modelId="{14CA4AB8-D119-4908-948F-581D13C57DD4}" type="pres">
      <dgm:prSet presAssocID="{C7605CC9-20B2-497E-B6B7-3447533A1288}" presName="noChildren" presStyleCnt="0"/>
      <dgm:spPr/>
    </dgm:pt>
    <dgm:pt modelId="{EE81F528-C240-4962-854E-3217E3DFBA8A}" type="pres">
      <dgm:prSet presAssocID="{C7605CC9-20B2-497E-B6B7-3447533A1288}" presName="gap" presStyleCnt="0"/>
      <dgm:spPr/>
    </dgm:pt>
    <dgm:pt modelId="{4923E3B0-5686-4887-B3D8-55CA12656C29}" type="pres">
      <dgm:prSet presAssocID="{C7605CC9-20B2-497E-B6B7-3447533A1288}" presName="medCircle2" presStyleLbl="vennNode1" presStyleIdx="0" presStyleCnt="3"/>
      <dgm:spPr/>
    </dgm:pt>
    <dgm:pt modelId="{AB4D5D6A-01AE-4AAC-B0F2-626ED46032A6}" type="pres">
      <dgm:prSet presAssocID="{C7605CC9-20B2-497E-B6B7-3447533A1288}" presName="txLvlOnly1" presStyleLbl="revTx" presStyleIdx="0" presStyleCnt="3"/>
      <dgm:spPr/>
    </dgm:pt>
    <dgm:pt modelId="{C9EE9A46-8A28-4A4F-B50D-F12B5FD32AB3}" type="pres">
      <dgm:prSet presAssocID="{CDA93E60-1AE0-43EC-A7FF-57A1A79F9157}" presName="noChildren" presStyleCnt="0"/>
      <dgm:spPr/>
    </dgm:pt>
    <dgm:pt modelId="{43670179-5716-497B-953D-F6E0B01035CA}" type="pres">
      <dgm:prSet presAssocID="{CDA93E60-1AE0-43EC-A7FF-57A1A79F9157}" presName="gap" presStyleCnt="0"/>
      <dgm:spPr/>
    </dgm:pt>
    <dgm:pt modelId="{B6AFDD9F-BF7A-4A38-8A19-248C541246A5}" type="pres">
      <dgm:prSet presAssocID="{CDA93E60-1AE0-43EC-A7FF-57A1A79F9157}" presName="medCircle2" presStyleLbl="vennNode1" presStyleIdx="1" presStyleCnt="3"/>
      <dgm:spPr/>
    </dgm:pt>
    <dgm:pt modelId="{214769C7-CFAC-4337-828A-29BCC50C42E9}" type="pres">
      <dgm:prSet presAssocID="{CDA93E60-1AE0-43EC-A7FF-57A1A79F9157}" presName="txLvlOnly1" presStyleLbl="revTx" presStyleIdx="1" presStyleCnt="3"/>
      <dgm:spPr/>
    </dgm:pt>
    <dgm:pt modelId="{E6597841-231F-4FA9-AA0B-88B8F37A0F7D}" type="pres">
      <dgm:prSet presAssocID="{66648F51-FB14-4404-94BE-80FFE73084DD}" presName="noChildren" presStyleCnt="0"/>
      <dgm:spPr/>
    </dgm:pt>
    <dgm:pt modelId="{1B295253-8D1E-478D-AE49-839C8033FF09}" type="pres">
      <dgm:prSet presAssocID="{66648F51-FB14-4404-94BE-80FFE73084DD}" presName="gap" presStyleCnt="0"/>
      <dgm:spPr/>
    </dgm:pt>
    <dgm:pt modelId="{0240AE7D-034B-4563-938B-5DC3AE4C9399}" type="pres">
      <dgm:prSet presAssocID="{66648F51-FB14-4404-94BE-80FFE73084DD}" presName="medCircle2" presStyleLbl="vennNode1" presStyleIdx="2" presStyleCnt="3"/>
      <dgm:spPr/>
    </dgm:pt>
    <dgm:pt modelId="{3272E739-1082-4737-B882-7F3874DE8BEA}" type="pres">
      <dgm:prSet presAssocID="{66648F51-FB14-4404-94BE-80FFE73084DD}" presName="txLvlOnly1" presStyleLbl="revTx" presStyleIdx="2" presStyleCnt="3"/>
      <dgm:spPr/>
    </dgm:pt>
  </dgm:ptLst>
  <dgm:cxnLst>
    <dgm:cxn modelId="{0B9CBD17-C60E-4F57-AB51-A9C7D84978B2}" srcId="{C446AAE2-ABC0-4A5A-AF29-96A0E9383ADF}" destId="{C7605CC9-20B2-497E-B6B7-3447533A1288}" srcOrd="0" destOrd="0" parTransId="{862D82F2-FD27-443B-9A57-F69C71EC7571}" sibTransId="{0C712DA7-F7DE-4319-8903-2ACC92211B81}"/>
    <dgm:cxn modelId="{11E22335-4B2B-46D2-A1EA-E139D0E9C480}" type="presOf" srcId="{CDA93E60-1AE0-43EC-A7FF-57A1A79F9157}" destId="{214769C7-CFAC-4337-828A-29BCC50C42E9}" srcOrd="0" destOrd="0" presId="urn:microsoft.com/office/officeart/2008/layout/VerticalCircleList"/>
    <dgm:cxn modelId="{7C2A8768-4F36-42CD-9030-9967DC82A3ED}" type="presOf" srcId="{C7605CC9-20B2-497E-B6B7-3447533A1288}" destId="{AB4D5D6A-01AE-4AAC-B0F2-626ED46032A6}" srcOrd="0" destOrd="0" presId="urn:microsoft.com/office/officeart/2008/layout/VerticalCircleList"/>
    <dgm:cxn modelId="{37AE8297-C634-4E0C-9126-5D547B1FC7FB}" srcId="{C446AAE2-ABC0-4A5A-AF29-96A0E9383ADF}" destId="{CDA93E60-1AE0-43EC-A7FF-57A1A79F9157}" srcOrd="1" destOrd="0" parTransId="{3BB59DBA-A931-49AE-87FB-256C3E4133AC}" sibTransId="{16F65B5E-6420-4B7B-90B2-4BB0BD3232C4}"/>
    <dgm:cxn modelId="{33CB99CF-00C0-4EBB-9766-6A082B8890F7}" type="presOf" srcId="{66648F51-FB14-4404-94BE-80FFE73084DD}" destId="{3272E739-1082-4737-B882-7F3874DE8BEA}" srcOrd="0" destOrd="0" presId="urn:microsoft.com/office/officeart/2008/layout/VerticalCircleList"/>
    <dgm:cxn modelId="{A0037FDE-F5C3-4E87-8051-496230079A12}" srcId="{C446AAE2-ABC0-4A5A-AF29-96A0E9383ADF}" destId="{66648F51-FB14-4404-94BE-80FFE73084DD}" srcOrd="2" destOrd="0" parTransId="{E8193CE8-7BE9-4379-9E4C-7CA42C81ABD2}" sibTransId="{A1415A20-F657-441D-BAB4-85CC3022539E}"/>
    <dgm:cxn modelId="{18733EE3-78FE-41AC-8338-AB5E3EC40D1E}" type="presOf" srcId="{C446AAE2-ABC0-4A5A-AF29-96A0E9383ADF}" destId="{16AF8CBC-1E42-4AA0-8FB2-A7D8397BC09D}" srcOrd="0" destOrd="0" presId="urn:microsoft.com/office/officeart/2008/layout/VerticalCircleList"/>
    <dgm:cxn modelId="{19B410FB-BB32-40AB-A780-B1A2B89DC527}" type="presParOf" srcId="{16AF8CBC-1E42-4AA0-8FB2-A7D8397BC09D}" destId="{14CA4AB8-D119-4908-948F-581D13C57DD4}" srcOrd="0" destOrd="0" presId="urn:microsoft.com/office/officeart/2008/layout/VerticalCircleList"/>
    <dgm:cxn modelId="{0A000125-ABBB-43D4-8BFB-B91F184E46B6}" type="presParOf" srcId="{14CA4AB8-D119-4908-948F-581D13C57DD4}" destId="{EE81F528-C240-4962-854E-3217E3DFBA8A}" srcOrd="0" destOrd="0" presId="urn:microsoft.com/office/officeart/2008/layout/VerticalCircleList"/>
    <dgm:cxn modelId="{3DA5DAEE-981A-43AA-89A7-52190693FBF3}" type="presParOf" srcId="{14CA4AB8-D119-4908-948F-581D13C57DD4}" destId="{4923E3B0-5686-4887-B3D8-55CA12656C29}" srcOrd="1" destOrd="0" presId="urn:microsoft.com/office/officeart/2008/layout/VerticalCircleList"/>
    <dgm:cxn modelId="{53871073-3FC6-4A32-BA5C-8F4122C20135}" type="presParOf" srcId="{14CA4AB8-D119-4908-948F-581D13C57DD4}" destId="{AB4D5D6A-01AE-4AAC-B0F2-626ED46032A6}" srcOrd="2" destOrd="0" presId="urn:microsoft.com/office/officeart/2008/layout/VerticalCircleList"/>
    <dgm:cxn modelId="{EEE6381B-F0BF-4B6A-90C2-1A5F3A094680}" type="presParOf" srcId="{16AF8CBC-1E42-4AA0-8FB2-A7D8397BC09D}" destId="{C9EE9A46-8A28-4A4F-B50D-F12B5FD32AB3}" srcOrd="1" destOrd="0" presId="urn:microsoft.com/office/officeart/2008/layout/VerticalCircleList"/>
    <dgm:cxn modelId="{1D969CC1-BB70-468D-8A96-089D31FD1424}" type="presParOf" srcId="{C9EE9A46-8A28-4A4F-B50D-F12B5FD32AB3}" destId="{43670179-5716-497B-953D-F6E0B01035CA}" srcOrd="0" destOrd="0" presId="urn:microsoft.com/office/officeart/2008/layout/VerticalCircleList"/>
    <dgm:cxn modelId="{E4A2CC03-2FD1-41B9-8917-DF32384246E6}" type="presParOf" srcId="{C9EE9A46-8A28-4A4F-B50D-F12B5FD32AB3}" destId="{B6AFDD9F-BF7A-4A38-8A19-248C541246A5}" srcOrd="1" destOrd="0" presId="urn:microsoft.com/office/officeart/2008/layout/VerticalCircleList"/>
    <dgm:cxn modelId="{7824D2DD-24BE-43C0-9D02-2D530AF44A4A}" type="presParOf" srcId="{C9EE9A46-8A28-4A4F-B50D-F12B5FD32AB3}" destId="{214769C7-CFAC-4337-828A-29BCC50C42E9}" srcOrd="2" destOrd="0" presId="urn:microsoft.com/office/officeart/2008/layout/VerticalCircleList"/>
    <dgm:cxn modelId="{A325CCE6-6F62-46CF-8EED-64B6CB3ACDFE}" type="presParOf" srcId="{16AF8CBC-1E42-4AA0-8FB2-A7D8397BC09D}" destId="{E6597841-231F-4FA9-AA0B-88B8F37A0F7D}" srcOrd="2" destOrd="0" presId="urn:microsoft.com/office/officeart/2008/layout/VerticalCircleList"/>
    <dgm:cxn modelId="{FA0D9FD6-14F3-4C6F-951A-CDFB0FE8AB3A}" type="presParOf" srcId="{E6597841-231F-4FA9-AA0B-88B8F37A0F7D}" destId="{1B295253-8D1E-478D-AE49-839C8033FF09}" srcOrd="0" destOrd="0" presId="urn:microsoft.com/office/officeart/2008/layout/VerticalCircleList"/>
    <dgm:cxn modelId="{3FD23438-46E5-4D68-B2A0-28C1FE5E62D6}" type="presParOf" srcId="{E6597841-231F-4FA9-AA0B-88B8F37A0F7D}" destId="{0240AE7D-034B-4563-938B-5DC3AE4C9399}" srcOrd="1" destOrd="0" presId="urn:microsoft.com/office/officeart/2008/layout/VerticalCircleList"/>
    <dgm:cxn modelId="{40B00760-AA6C-4984-B813-12C245E4610F}" type="presParOf" srcId="{E6597841-231F-4FA9-AA0B-88B8F37A0F7D}" destId="{3272E739-1082-4737-B882-7F3874DE8BEA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DE42DB-5079-4660-A401-6507A5CA793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79B57A-A6EB-47A1-B724-B816E3DE539E}">
      <dgm:prSet custT="1"/>
      <dgm:spPr/>
      <dgm:t>
        <a:bodyPr/>
        <a:lstStyle/>
        <a:p>
          <a:pPr rtl="0"/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Объектом 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статистики основных фондов являются основные средства железнодорожного транспорта в натуральном и стоимостном выражении.</a:t>
          </a:r>
        </a:p>
      </dgm:t>
    </dgm:pt>
    <dgm:pt modelId="{38CBC84A-DE41-4281-9BB8-77C3931A487D}" type="parTrans" cxnId="{455B8041-D904-43C7-8652-50C9649429A9}">
      <dgm:prSet/>
      <dgm:spPr/>
      <dgm:t>
        <a:bodyPr/>
        <a:lstStyle/>
        <a:p>
          <a:endParaRPr lang="ru-RU"/>
        </a:p>
      </dgm:t>
    </dgm:pt>
    <dgm:pt modelId="{EB863E99-030A-4325-8E2A-DD24D5704102}" type="sibTrans" cxnId="{455B8041-D904-43C7-8652-50C9649429A9}">
      <dgm:prSet/>
      <dgm:spPr/>
      <dgm:t>
        <a:bodyPr/>
        <a:lstStyle/>
        <a:p>
          <a:endParaRPr lang="ru-RU"/>
        </a:p>
      </dgm:t>
    </dgm:pt>
    <dgm:pt modelId="{400335CA-CF97-4F0D-817B-3EB123F82B4C}">
      <dgm:prSet custT="1"/>
      <dgm:spPr/>
      <dgm:t>
        <a:bodyPr/>
        <a:lstStyle/>
        <a:p>
          <a:pPr rtl="0"/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Единицей наблюдения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является физическая единица конкретного вида основных средств,  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единицей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измерения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 (счёта) – единицы наблюдения, метрические, условные и стоимостные. </a:t>
          </a:r>
        </a:p>
      </dgm:t>
    </dgm:pt>
    <dgm:pt modelId="{A0FF0F46-5E5D-4CBA-AE9F-A8BEE2FB0CDE}" type="parTrans" cxnId="{DF02BBFB-6EB0-4937-B8D8-8FFF1BFD3B30}">
      <dgm:prSet/>
      <dgm:spPr/>
      <dgm:t>
        <a:bodyPr/>
        <a:lstStyle/>
        <a:p>
          <a:endParaRPr lang="ru-RU"/>
        </a:p>
      </dgm:t>
    </dgm:pt>
    <dgm:pt modelId="{DED31DAD-33C4-490E-AEE8-5BDC580BF704}" type="sibTrans" cxnId="{DF02BBFB-6EB0-4937-B8D8-8FFF1BFD3B30}">
      <dgm:prSet/>
      <dgm:spPr/>
      <dgm:t>
        <a:bodyPr/>
        <a:lstStyle/>
        <a:p>
          <a:endParaRPr lang="ru-RU"/>
        </a:p>
      </dgm:t>
    </dgm:pt>
    <dgm:pt modelId="{508A2C4B-5D1F-4933-8495-CE346F1CF236}">
      <dgm:prSet custT="1"/>
      <dgm:spPr/>
      <dgm:t>
        <a:bodyPr/>
        <a:lstStyle/>
        <a:p>
          <a:pPr rtl="0"/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Основными учётными признаками 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являются: вид основных средств,  конструкционные параметры, даты постройки и ввода в эксплуатацию, стоимость.</a:t>
          </a:r>
        </a:p>
      </dgm:t>
    </dgm:pt>
    <dgm:pt modelId="{25C2B0F4-295C-4620-8387-BA9E7EE64466}" type="parTrans" cxnId="{E16D3156-0F78-418C-85F9-F85827FD618E}">
      <dgm:prSet/>
      <dgm:spPr/>
      <dgm:t>
        <a:bodyPr/>
        <a:lstStyle/>
        <a:p>
          <a:endParaRPr lang="ru-RU"/>
        </a:p>
      </dgm:t>
    </dgm:pt>
    <dgm:pt modelId="{0817F7D3-FF23-43B1-844E-58931A19DC41}" type="sibTrans" cxnId="{E16D3156-0F78-418C-85F9-F85827FD618E}">
      <dgm:prSet/>
      <dgm:spPr/>
      <dgm:t>
        <a:bodyPr/>
        <a:lstStyle/>
        <a:p>
          <a:endParaRPr lang="ru-RU"/>
        </a:p>
      </dgm:t>
    </dgm:pt>
    <dgm:pt modelId="{32F9E342-A946-4606-8316-3E07F71CCC35}">
      <dgm:prSet custT="1"/>
      <dgm:spPr/>
      <dgm:t>
        <a:bodyPr/>
        <a:lstStyle/>
        <a:p>
          <a:pPr rtl="0"/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Первоисточником учёта 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для отдельных видов основных средств является технический паспорт, в котором показываются  конструкционные  параметры и эксплуатационная характеристика на момент постройки или ввода в эксплуатацию, стоимость, изменения за годы использования, инвентарный номер. </a:t>
          </a:r>
        </a:p>
      </dgm:t>
    </dgm:pt>
    <dgm:pt modelId="{B8768FF4-90E2-4564-80E0-48143D646B4C}" type="parTrans" cxnId="{AC2E93D9-5FE3-4BFB-B560-85AE6FF78BD1}">
      <dgm:prSet/>
      <dgm:spPr/>
      <dgm:t>
        <a:bodyPr/>
        <a:lstStyle/>
        <a:p>
          <a:endParaRPr lang="ru-RU"/>
        </a:p>
      </dgm:t>
    </dgm:pt>
    <dgm:pt modelId="{5A64A893-7310-4425-90DE-5608EC41CFF1}" type="sibTrans" cxnId="{AC2E93D9-5FE3-4BFB-B560-85AE6FF78BD1}">
      <dgm:prSet/>
      <dgm:spPr/>
      <dgm:t>
        <a:bodyPr/>
        <a:lstStyle/>
        <a:p>
          <a:endParaRPr lang="ru-RU"/>
        </a:p>
      </dgm:t>
    </dgm:pt>
    <dgm:pt modelId="{DC710F8B-DC76-4190-9D4D-0250DC4C11E0}" type="pres">
      <dgm:prSet presAssocID="{6DDE42DB-5079-4660-A401-6507A5CA7930}" presName="vert0" presStyleCnt="0">
        <dgm:presLayoutVars>
          <dgm:dir/>
          <dgm:animOne val="branch"/>
          <dgm:animLvl val="lvl"/>
        </dgm:presLayoutVars>
      </dgm:prSet>
      <dgm:spPr/>
    </dgm:pt>
    <dgm:pt modelId="{9B9B6D1D-9F4A-4AA5-BE5E-F2E200927E6F}" type="pres">
      <dgm:prSet presAssocID="{6F79B57A-A6EB-47A1-B724-B816E3DE539E}" presName="thickLine" presStyleLbl="alignNode1" presStyleIdx="0" presStyleCnt="4"/>
      <dgm:spPr/>
    </dgm:pt>
    <dgm:pt modelId="{B589F4E6-94B2-40EF-9EE6-BDCADB2A1AD7}" type="pres">
      <dgm:prSet presAssocID="{6F79B57A-A6EB-47A1-B724-B816E3DE539E}" presName="horz1" presStyleCnt="0"/>
      <dgm:spPr/>
    </dgm:pt>
    <dgm:pt modelId="{0EA2567C-9987-47A7-994B-DC5122DF6296}" type="pres">
      <dgm:prSet presAssocID="{6F79B57A-A6EB-47A1-B724-B816E3DE539E}" presName="tx1" presStyleLbl="revTx" presStyleIdx="0" presStyleCnt="4"/>
      <dgm:spPr/>
    </dgm:pt>
    <dgm:pt modelId="{751A59B8-80CE-457F-986A-972EA6891EFC}" type="pres">
      <dgm:prSet presAssocID="{6F79B57A-A6EB-47A1-B724-B816E3DE539E}" presName="vert1" presStyleCnt="0"/>
      <dgm:spPr/>
    </dgm:pt>
    <dgm:pt modelId="{BAA38012-9E9B-4BAE-9405-EFE511A6E2E8}" type="pres">
      <dgm:prSet presAssocID="{400335CA-CF97-4F0D-817B-3EB123F82B4C}" presName="thickLine" presStyleLbl="alignNode1" presStyleIdx="1" presStyleCnt="4"/>
      <dgm:spPr/>
    </dgm:pt>
    <dgm:pt modelId="{243C90E1-DC6D-4E3C-80D6-5066A28D6CD9}" type="pres">
      <dgm:prSet presAssocID="{400335CA-CF97-4F0D-817B-3EB123F82B4C}" presName="horz1" presStyleCnt="0"/>
      <dgm:spPr/>
    </dgm:pt>
    <dgm:pt modelId="{7DBBFB37-A439-46DF-85F7-E14303C41D06}" type="pres">
      <dgm:prSet presAssocID="{400335CA-CF97-4F0D-817B-3EB123F82B4C}" presName="tx1" presStyleLbl="revTx" presStyleIdx="1" presStyleCnt="4"/>
      <dgm:spPr/>
    </dgm:pt>
    <dgm:pt modelId="{99B85EA3-0F77-4076-BC49-C9491D8FE7CC}" type="pres">
      <dgm:prSet presAssocID="{400335CA-CF97-4F0D-817B-3EB123F82B4C}" presName="vert1" presStyleCnt="0"/>
      <dgm:spPr/>
    </dgm:pt>
    <dgm:pt modelId="{D71299BD-A731-4929-BBFB-0D122B67C74C}" type="pres">
      <dgm:prSet presAssocID="{508A2C4B-5D1F-4933-8495-CE346F1CF236}" presName="thickLine" presStyleLbl="alignNode1" presStyleIdx="2" presStyleCnt="4"/>
      <dgm:spPr/>
    </dgm:pt>
    <dgm:pt modelId="{592C3214-6E5E-4CE0-8CDF-69DD94DD8B40}" type="pres">
      <dgm:prSet presAssocID="{508A2C4B-5D1F-4933-8495-CE346F1CF236}" presName="horz1" presStyleCnt="0"/>
      <dgm:spPr/>
    </dgm:pt>
    <dgm:pt modelId="{5AB7AFA3-8616-4B48-A0AD-B2309722E6AD}" type="pres">
      <dgm:prSet presAssocID="{508A2C4B-5D1F-4933-8495-CE346F1CF236}" presName="tx1" presStyleLbl="revTx" presStyleIdx="2" presStyleCnt="4"/>
      <dgm:spPr/>
    </dgm:pt>
    <dgm:pt modelId="{52E2AE85-C501-4E27-90DD-6963E65FA857}" type="pres">
      <dgm:prSet presAssocID="{508A2C4B-5D1F-4933-8495-CE346F1CF236}" presName="vert1" presStyleCnt="0"/>
      <dgm:spPr/>
    </dgm:pt>
    <dgm:pt modelId="{62D2BA78-E722-4E5D-BA80-B399A962E244}" type="pres">
      <dgm:prSet presAssocID="{32F9E342-A946-4606-8316-3E07F71CCC35}" presName="thickLine" presStyleLbl="alignNode1" presStyleIdx="3" presStyleCnt="4"/>
      <dgm:spPr/>
    </dgm:pt>
    <dgm:pt modelId="{1B55BB5A-81F9-4284-91B4-A325206B7079}" type="pres">
      <dgm:prSet presAssocID="{32F9E342-A946-4606-8316-3E07F71CCC35}" presName="horz1" presStyleCnt="0"/>
      <dgm:spPr/>
    </dgm:pt>
    <dgm:pt modelId="{1B511C45-F8DB-430D-A61D-92C98B97A086}" type="pres">
      <dgm:prSet presAssocID="{32F9E342-A946-4606-8316-3E07F71CCC35}" presName="tx1" presStyleLbl="revTx" presStyleIdx="3" presStyleCnt="4"/>
      <dgm:spPr/>
    </dgm:pt>
    <dgm:pt modelId="{F1B9C784-49B0-4061-988A-0AE6E192772D}" type="pres">
      <dgm:prSet presAssocID="{32F9E342-A946-4606-8316-3E07F71CCC35}" presName="vert1" presStyleCnt="0"/>
      <dgm:spPr/>
    </dgm:pt>
  </dgm:ptLst>
  <dgm:cxnLst>
    <dgm:cxn modelId="{24BC0E14-F6D1-4D7F-9008-843920AD611D}" type="presOf" srcId="{32F9E342-A946-4606-8316-3E07F71CCC35}" destId="{1B511C45-F8DB-430D-A61D-92C98B97A086}" srcOrd="0" destOrd="0" presId="urn:microsoft.com/office/officeart/2008/layout/LinedList"/>
    <dgm:cxn modelId="{2699A626-D0B5-4CF0-BBC7-68463462392C}" type="presOf" srcId="{400335CA-CF97-4F0D-817B-3EB123F82B4C}" destId="{7DBBFB37-A439-46DF-85F7-E14303C41D06}" srcOrd="0" destOrd="0" presId="urn:microsoft.com/office/officeart/2008/layout/LinedList"/>
    <dgm:cxn modelId="{A337ED33-0AF8-467C-A850-92B9DC5740F8}" type="presOf" srcId="{508A2C4B-5D1F-4933-8495-CE346F1CF236}" destId="{5AB7AFA3-8616-4B48-A0AD-B2309722E6AD}" srcOrd="0" destOrd="0" presId="urn:microsoft.com/office/officeart/2008/layout/LinedList"/>
    <dgm:cxn modelId="{455B8041-D904-43C7-8652-50C9649429A9}" srcId="{6DDE42DB-5079-4660-A401-6507A5CA7930}" destId="{6F79B57A-A6EB-47A1-B724-B816E3DE539E}" srcOrd="0" destOrd="0" parTransId="{38CBC84A-DE41-4281-9BB8-77C3931A487D}" sibTransId="{EB863E99-030A-4325-8E2A-DD24D5704102}"/>
    <dgm:cxn modelId="{E16D3156-0F78-418C-85F9-F85827FD618E}" srcId="{6DDE42DB-5079-4660-A401-6507A5CA7930}" destId="{508A2C4B-5D1F-4933-8495-CE346F1CF236}" srcOrd="2" destOrd="0" parTransId="{25C2B0F4-295C-4620-8387-BA9E7EE64466}" sibTransId="{0817F7D3-FF23-43B1-844E-58931A19DC41}"/>
    <dgm:cxn modelId="{5D93BB9C-C634-4DEC-8FC4-8D61AEAC6CDE}" type="presOf" srcId="{6F79B57A-A6EB-47A1-B724-B816E3DE539E}" destId="{0EA2567C-9987-47A7-994B-DC5122DF6296}" srcOrd="0" destOrd="0" presId="urn:microsoft.com/office/officeart/2008/layout/LinedList"/>
    <dgm:cxn modelId="{AC2E93D9-5FE3-4BFB-B560-85AE6FF78BD1}" srcId="{6DDE42DB-5079-4660-A401-6507A5CA7930}" destId="{32F9E342-A946-4606-8316-3E07F71CCC35}" srcOrd="3" destOrd="0" parTransId="{B8768FF4-90E2-4564-80E0-48143D646B4C}" sibTransId="{5A64A893-7310-4425-90DE-5608EC41CFF1}"/>
    <dgm:cxn modelId="{A3856EDE-4817-4B5D-B107-4BB003F06FF6}" type="presOf" srcId="{6DDE42DB-5079-4660-A401-6507A5CA7930}" destId="{DC710F8B-DC76-4190-9D4D-0250DC4C11E0}" srcOrd="0" destOrd="0" presId="urn:microsoft.com/office/officeart/2008/layout/LinedList"/>
    <dgm:cxn modelId="{DF02BBFB-6EB0-4937-B8D8-8FFF1BFD3B30}" srcId="{6DDE42DB-5079-4660-A401-6507A5CA7930}" destId="{400335CA-CF97-4F0D-817B-3EB123F82B4C}" srcOrd="1" destOrd="0" parTransId="{A0FF0F46-5E5D-4CBA-AE9F-A8BEE2FB0CDE}" sibTransId="{DED31DAD-33C4-490E-AEE8-5BDC580BF704}"/>
    <dgm:cxn modelId="{A88BC543-D42D-4A79-ACA4-D8D6618C61ED}" type="presParOf" srcId="{DC710F8B-DC76-4190-9D4D-0250DC4C11E0}" destId="{9B9B6D1D-9F4A-4AA5-BE5E-F2E200927E6F}" srcOrd="0" destOrd="0" presId="urn:microsoft.com/office/officeart/2008/layout/LinedList"/>
    <dgm:cxn modelId="{1BC4E547-A45F-4793-AADA-313F4CE569A9}" type="presParOf" srcId="{DC710F8B-DC76-4190-9D4D-0250DC4C11E0}" destId="{B589F4E6-94B2-40EF-9EE6-BDCADB2A1AD7}" srcOrd="1" destOrd="0" presId="urn:microsoft.com/office/officeart/2008/layout/LinedList"/>
    <dgm:cxn modelId="{9F15C867-1160-4225-989C-D522C34D46B6}" type="presParOf" srcId="{B589F4E6-94B2-40EF-9EE6-BDCADB2A1AD7}" destId="{0EA2567C-9987-47A7-994B-DC5122DF6296}" srcOrd="0" destOrd="0" presId="urn:microsoft.com/office/officeart/2008/layout/LinedList"/>
    <dgm:cxn modelId="{2CE7991B-F594-4A49-88AC-B4431DF2877E}" type="presParOf" srcId="{B589F4E6-94B2-40EF-9EE6-BDCADB2A1AD7}" destId="{751A59B8-80CE-457F-986A-972EA6891EFC}" srcOrd="1" destOrd="0" presId="urn:microsoft.com/office/officeart/2008/layout/LinedList"/>
    <dgm:cxn modelId="{FD61424C-902C-4DA7-826B-DFE5EE6ECB34}" type="presParOf" srcId="{DC710F8B-DC76-4190-9D4D-0250DC4C11E0}" destId="{BAA38012-9E9B-4BAE-9405-EFE511A6E2E8}" srcOrd="2" destOrd="0" presId="urn:microsoft.com/office/officeart/2008/layout/LinedList"/>
    <dgm:cxn modelId="{88CFE3DD-B349-445A-A600-F2A13C9D3CF0}" type="presParOf" srcId="{DC710F8B-DC76-4190-9D4D-0250DC4C11E0}" destId="{243C90E1-DC6D-4E3C-80D6-5066A28D6CD9}" srcOrd="3" destOrd="0" presId="urn:microsoft.com/office/officeart/2008/layout/LinedList"/>
    <dgm:cxn modelId="{0EB97AB4-32A0-40B8-831F-DC1C98986A62}" type="presParOf" srcId="{243C90E1-DC6D-4E3C-80D6-5066A28D6CD9}" destId="{7DBBFB37-A439-46DF-85F7-E14303C41D06}" srcOrd="0" destOrd="0" presId="urn:microsoft.com/office/officeart/2008/layout/LinedList"/>
    <dgm:cxn modelId="{E9D710FD-7AB0-42E4-907B-D5D8F3E39B82}" type="presParOf" srcId="{243C90E1-DC6D-4E3C-80D6-5066A28D6CD9}" destId="{99B85EA3-0F77-4076-BC49-C9491D8FE7CC}" srcOrd="1" destOrd="0" presId="urn:microsoft.com/office/officeart/2008/layout/LinedList"/>
    <dgm:cxn modelId="{EA66FA57-04EC-4E1D-9027-B8545A61E2DF}" type="presParOf" srcId="{DC710F8B-DC76-4190-9D4D-0250DC4C11E0}" destId="{D71299BD-A731-4929-BBFB-0D122B67C74C}" srcOrd="4" destOrd="0" presId="urn:microsoft.com/office/officeart/2008/layout/LinedList"/>
    <dgm:cxn modelId="{BFEF99B1-AA7C-453D-A65A-112BC0B0F396}" type="presParOf" srcId="{DC710F8B-DC76-4190-9D4D-0250DC4C11E0}" destId="{592C3214-6E5E-4CE0-8CDF-69DD94DD8B40}" srcOrd="5" destOrd="0" presId="urn:microsoft.com/office/officeart/2008/layout/LinedList"/>
    <dgm:cxn modelId="{BC57E711-BA6E-4D98-BC3F-B7BCCA966F50}" type="presParOf" srcId="{592C3214-6E5E-4CE0-8CDF-69DD94DD8B40}" destId="{5AB7AFA3-8616-4B48-A0AD-B2309722E6AD}" srcOrd="0" destOrd="0" presId="urn:microsoft.com/office/officeart/2008/layout/LinedList"/>
    <dgm:cxn modelId="{CD9742A5-A661-486E-A37F-A2B7D981EAFE}" type="presParOf" srcId="{592C3214-6E5E-4CE0-8CDF-69DD94DD8B40}" destId="{52E2AE85-C501-4E27-90DD-6963E65FA857}" srcOrd="1" destOrd="0" presId="urn:microsoft.com/office/officeart/2008/layout/LinedList"/>
    <dgm:cxn modelId="{EC684E47-21F9-41D3-B0F5-33E31D16A4C4}" type="presParOf" srcId="{DC710F8B-DC76-4190-9D4D-0250DC4C11E0}" destId="{62D2BA78-E722-4E5D-BA80-B399A962E244}" srcOrd="6" destOrd="0" presId="urn:microsoft.com/office/officeart/2008/layout/LinedList"/>
    <dgm:cxn modelId="{07A1D8FC-0EC7-457C-840B-951E025CE46A}" type="presParOf" srcId="{DC710F8B-DC76-4190-9D4D-0250DC4C11E0}" destId="{1B55BB5A-81F9-4284-91B4-A325206B7079}" srcOrd="7" destOrd="0" presId="urn:microsoft.com/office/officeart/2008/layout/LinedList"/>
    <dgm:cxn modelId="{6F315BB9-A024-44F7-B857-E3FAB0576CA7}" type="presParOf" srcId="{1B55BB5A-81F9-4284-91B4-A325206B7079}" destId="{1B511C45-F8DB-430D-A61D-92C98B97A086}" srcOrd="0" destOrd="0" presId="urn:microsoft.com/office/officeart/2008/layout/LinedList"/>
    <dgm:cxn modelId="{D1BBC365-3F05-422A-9380-82FA16726D0E}" type="presParOf" srcId="{1B55BB5A-81F9-4284-91B4-A325206B7079}" destId="{F1B9C784-49B0-4061-988A-0AE6E192772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3F2070-2768-415C-89DA-8979926123F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BFA6F2C-F87D-4B09-9850-1A96092FA3C2}">
      <dgm:prSet/>
      <dgm:spPr/>
      <dgm:t>
        <a:bodyPr/>
        <a:lstStyle/>
        <a:p>
          <a:pPr rtl="0"/>
          <a:r>
            <a:rPr lang="ru-RU" b="1"/>
            <a:t>Первоначальная стоимость </a:t>
          </a:r>
          <a:r>
            <a:rPr lang="ru-RU"/>
            <a:t>– это стоимость в ценах периода ввода их в эксплуатацию. При этом учитываются затраты не только на приобретение или сооружение объекта , но и монтаж, транспортировку, реконструкцию и модернизацию.</a:t>
          </a:r>
        </a:p>
      </dgm:t>
    </dgm:pt>
    <dgm:pt modelId="{B74221FA-325D-4513-B080-CE7C133F5F41}" type="parTrans" cxnId="{6D02EF10-E4FD-4E9C-A3B8-78E928CB577A}">
      <dgm:prSet/>
      <dgm:spPr/>
      <dgm:t>
        <a:bodyPr/>
        <a:lstStyle/>
        <a:p>
          <a:endParaRPr lang="ru-RU"/>
        </a:p>
      </dgm:t>
    </dgm:pt>
    <dgm:pt modelId="{AF77E472-01A2-4288-BA6F-2C6BBC50922B}" type="sibTrans" cxnId="{6D02EF10-E4FD-4E9C-A3B8-78E928CB577A}">
      <dgm:prSet/>
      <dgm:spPr/>
      <dgm:t>
        <a:bodyPr/>
        <a:lstStyle/>
        <a:p>
          <a:endParaRPr lang="ru-RU"/>
        </a:p>
      </dgm:t>
    </dgm:pt>
    <dgm:pt modelId="{A86A438F-AAEA-4305-9B5A-C8BD4EED629B}">
      <dgm:prSet/>
      <dgm:spPr/>
      <dgm:t>
        <a:bodyPr/>
        <a:lstStyle/>
        <a:p>
          <a:pPr rtl="0"/>
          <a:r>
            <a:rPr lang="ru-RU" b="1"/>
            <a:t>Восстановительная стоимость </a:t>
          </a:r>
          <a:r>
            <a:rPr lang="ru-RU"/>
            <a:t>– это стоимость полного их воспроизводства на данный момент, т.е. в период  генеральной инвентаризации.</a:t>
          </a:r>
        </a:p>
      </dgm:t>
    </dgm:pt>
    <dgm:pt modelId="{58F18E81-1F7B-457A-ACEF-AB25E0CD162D}" type="parTrans" cxnId="{8DF687B8-EDD1-4A69-9D38-102ABD40F33D}">
      <dgm:prSet/>
      <dgm:spPr/>
      <dgm:t>
        <a:bodyPr/>
        <a:lstStyle/>
        <a:p>
          <a:endParaRPr lang="ru-RU"/>
        </a:p>
      </dgm:t>
    </dgm:pt>
    <dgm:pt modelId="{B4EC853A-6214-4A07-8EA9-6711BFFC1E58}" type="sibTrans" cxnId="{8DF687B8-EDD1-4A69-9D38-102ABD40F33D}">
      <dgm:prSet/>
      <dgm:spPr/>
      <dgm:t>
        <a:bodyPr/>
        <a:lstStyle/>
        <a:p>
          <a:endParaRPr lang="ru-RU"/>
        </a:p>
      </dgm:t>
    </dgm:pt>
    <dgm:pt modelId="{8A2AE588-CCAC-4995-AC50-AEF5BF1F283E}" type="pres">
      <dgm:prSet presAssocID="{D13F2070-2768-415C-89DA-8979926123F2}" presName="linear" presStyleCnt="0">
        <dgm:presLayoutVars>
          <dgm:animLvl val="lvl"/>
          <dgm:resizeHandles val="exact"/>
        </dgm:presLayoutVars>
      </dgm:prSet>
      <dgm:spPr/>
    </dgm:pt>
    <dgm:pt modelId="{D1B309ED-BB0B-4F9A-9211-5DE085B390A3}" type="pres">
      <dgm:prSet presAssocID="{7BFA6F2C-F87D-4B09-9850-1A96092FA3C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23BCFD6-3D58-4C8A-8C66-0160B9E2D524}" type="pres">
      <dgm:prSet presAssocID="{AF77E472-01A2-4288-BA6F-2C6BBC50922B}" presName="spacer" presStyleCnt="0"/>
      <dgm:spPr/>
    </dgm:pt>
    <dgm:pt modelId="{BDAC3A60-210F-4CD8-ABA8-6064DF3ECD7E}" type="pres">
      <dgm:prSet presAssocID="{A86A438F-AAEA-4305-9B5A-C8BD4EED629B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D02EF10-E4FD-4E9C-A3B8-78E928CB577A}" srcId="{D13F2070-2768-415C-89DA-8979926123F2}" destId="{7BFA6F2C-F87D-4B09-9850-1A96092FA3C2}" srcOrd="0" destOrd="0" parTransId="{B74221FA-325D-4513-B080-CE7C133F5F41}" sibTransId="{AF77E472-01A2-4288-BA6F-2C6BBC50922B}"/>
    <dgm:cxn modelId="{1F34E227-4C33-4BDC-B639-B8B044F805D6}" type="presOf" srcId="{D13F2070-2768-415C-89DA-8979926123F2}" destId="{8A2AE588-CCAC-4995-AC50-AEF5BF1F283E}" srcOrd="0" destOrd="0" presId="urn:microsoft.com/office/officeart/2005/8/layout/vList2"/>
    <dgm:cxn modelId="{BDCE8C7B-5EEF-4935-A294-36E91BD284D6}" type="presOf" srcId="{A86A438F-AAEA-4305-9B5A-C8BD4EED629B}" destId="{BDAC3A60-210F-4CD8-ABA8-6064DF3ECD7E}" srcOrd="0" destOrd="0" presId="urn:microsoft.com/office/officeart/2005/8/layout/vList2"/>
    <dgm:cxn modelId="{8DF687B8-EDD1-4A69-9D38-102ABD40F33D}" srcId="{D13F2070-2768-415C-89DA-8979926123F2}" destId="{A86A438F-AAEA-4305-9B5A-C8BD4EED629B}" srcOrd="1" destOrd="0" parTransId="{58F18E81-1F7B-457A-ACEF-AB25E0CD162D}" sibTransId="{B4EC853A-6214-4A07-8EA9-6711BFFC1E58}"/>
    <dgm:cxn modelId="{9492F4C7-858F-49AE-ABA6-C326BED76A80}" type="presOf" srcId="{7BFA6F2C-F87D-4B09-9850-1A96092FA3C2}" destId="{D1B309ED-BB0B-4F9A-9211-5DE085B390A3}" srcOrd="0" destOrd="0" presId="urn:microsoft.com/office/officeart/2005/8/layout/vList2"/>
    <dgm:cxn modelId="{BB851F18-2816-472C-AA65-1D37BB1E1B68}" type="presParOf" srcId="{8A2AE588-CCAC-4995-AC50-AEF5BF1F283E}" destId="{D1B309ED-BB0B-4F9A-9211-5DE085B390A3}" srcOrd="0" destOrd="0" presId="urn:microsoft.com/office/officeart/2005/8/layout/vList2"/>
    <dgm:cxn modelId="{820C52B9-7C6A-4123-8AA8-87E361B71606}" type="presParOf" srcId="{8A2AE588-CCAC-4995-AC50-AEF5BF1F283E}" destId="{F23BCFD6-3D58-4C8A-8C66-0160B9E2D524}" srcOrd="1" destOrd="0" presId="urn:microsoft.com/office/officeart/2005/8/layout/vList2"/>
    <dgm:cxn modelId="{FF0B658E-2CCC-4D05-98BE-2964FFB0A603}" type="presParOf" srcId="{8A2AE588-CCAC-4995-AC50-AEF5BF1F283E}" destId="{BDAC3A60-210F-4CD8-ABA8-6064DF3ECD7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E5C8B9-156B-4EFA-805D-60FA26D76C9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1A7C090-5E36-4882-B7D7-3AC0D18682F8}">
      <dgm:prSet/>
      <dgm:spPr/>
      <dgm:t>
        <a:bodyPr/>
        <a:lstStyle/>
        <a:p>
          <a:pPr rtl="0"/>
          <a:r>
            <a:rPr lang="ru-RU" dirty="0"/>
            <a:t>Различают полный срок службы основных средств </a:t>
          </a:r>
          <a:r>
            <a:rPr lang="en-US" b="1" i="1" dirty="0"/>
            <a:t>K </a:t>
          </a:r>
          <a:r>
            <a:rPr lang="ru-RU" dirty="0"/>
            <a:t>,  истекший  </a:t>
          </a:r>
          <a:r>
            <a:rPr lang="en-US" b="1" i="1" dirty="0"/>
            <a:t>n </a:t>
          </a:r>
          <a:r>
            <a:rPr lang="ru-RU" dirty="0"/>
            <a:t>и оставшийся </a:t>
          </a:r>
          <a:r>
            <a:rPr lang="en-US" b="1" i="1" dirty="0"/>
            <a:t>m</a:t>
          </a:r>
          <a:r>
            <a:rPr lang="ru-RU" dirty="0"/>
            <a:t> .</a:t>
          </a:r>
        </a:p>
      </dgm:t>
    </dgm:pt>
    <dgm:pt modelId="{AAEF9586-F96F-4CF8-892D-B8FD11123366}" type="parTrans" cxnId="{9B647C43-0AE2-4FF0-B0EA-271390D017B4}">
      <dgm:prSet/>
      <dgm:spPr/>
      <dgm:t>
        <a:bodyPr/>
        <a:lstStyle/>
        <a:p>
          <a:endParaRPr lang="ru-RU"/>
        </a:p>
      </dgm:t>
    </dgm:pt>
    <dgm:pt modelId="{97BB26BB-E3D1-4AB0-A03F-E390EE1B5781}" type="sibTrans" cxnId="{9B647C43-0AE2-4FF0-B0EA-271390D017B4}">
      <dgm:prSet/>
      <dgm:spPr/>
      <dgm:t>
        <a:bodyPr/>
        <a:lstStyle/>
        <a:p>
          <a:endParaRPr lang="ru-RU"/>
        </a:p>
      </dgm:t>
    </dgm:pt>
    <dgm:pt modelId="{DD4D4412-9A72-4C75-8382-7983CAC2DFDC}">
      <dgm:prSet/>
      <dgm:spPr/>
      <dgm:t>
        <a:bodyPr/>
        <a:lstStyle/>
        <a:p>
          <a:pPr rtl="0"/>
          <a:r>
            <a:rPr lang="ru-RU" b="1" i="1"/>
            <a:t>Полным сроком службы</a:t>
          </a:r>
          <a:r>
            <a:rPr lang="ru-RU"/>
            <a:t> считается период эксплуатации основных средств от момента их ввода до полного использования их потребительной стоимости. </a:t>
          </a:r>
        </a:p>
      </dgm:t>
    </dgm:pt>
    <dgm:pt modelId="{8C586EDC-7412-49CD-91AA-7FF52C3643DE}" type="parTrans" cxnId="{F2CE1CE5-21EA-4E1A-B7F4-8F595F9D3E86}">
      <dgm:prSet/>
      <dgm:spPr/>
      <dgm:t>
        <a:bodyPr/>
        <a:lstStyle/>
        <a:p>
          <a:endParaRPr lang="ru-RU"/>
        </a:p>
      </dgm:t>
    </dgm:pt>
    <dgm:pt modelId="{DC00A28E-599A-4F6F-89A2-106B8241DB1E}" type="sibTrans" cxnId="{F2CE1CE5-21EA-4E1A-B7F4-8F595F9D3E86}">
      <dgm:prSet/>
      <dgm:spPr/>
      <dgm:t>
        <a:bodyPr/>
        <a:lstStyle/>
        <a:p>
          <a:endParaRPr lang="ru-RU"/>
        </a:p>
      </dgm:t>
    </dgm:pt>
    <dgm:pt modelId="{1D5FD287-5E11-42C4-A614-AA1804728860}">
      <dgm:prSet/>
      <dgm:spPr/>
      <dgm:t>
        <a:bodyPr/>
        <a:lstStyle/>
        <a:p>
          <a:pPr rtl="0"/>
          <a:r>
            <a:rPr lang="ru-RU" b="1" i="1"/>
            <a:t>Истекший срок  службы</a:t>
          </a:r>
          <a:r>
            <a:rPr lang="ru-RU"/>
            <a:t> – количество лет от момента ввода объекта в эксплуатацию до даты, на которую рассчитывают  срок.</a:t>
          </a:r>
        </a:p>
      </dgm:t>
    </dgm:pt>
    <dgm:pt modelId="{19253D2D-006F-4C8E-AA49-D5B6591889E3}" type="parTrans" cxnId="{B94E8306-9442-40C7-9F07-03F5E62C7526}">
      <dgm:prSet/>
      <dgm:spPr/>
      <dgm:t>
        <a:bodyPr/>
        <a:lstStyle/>
        <a:p>
          <a:endParaRPr lang="ru-RU"/>
        </a:p>
      </dgm:t>
    </dgm:pt>
    <dgm:pt modelId="{11237C96-AF80-4FE5-8A28-38AAC5D99BC2}" type="sibTrans" cxnId="{B94E8306-9442-40C7-9F07-03F5E62C7526}">
      <dgm:prSet/>
      <dgm:spPr/>
      <dgm:t>
        <a:bodyPr/>
        <a:lstStyle/>
        <a:p>
          <a:endParaRPr lang="ru-RU"/>
        </a:p>
      </dgm:t>
    </dgm:pt>
    <dgm:pt modelId="{6E0E1332-F21F-4E0A-9FA2-ACA8043E6DC3}">
      <dgm:prSet/>
      <dgm:spPr/>
      <dgm:t>
        <a:bodyPr/>
        <a:lstStyle/>
        <a:p>
          <a:pPr rtl="0"/>
          <a:r>
            <a:rPr lang="ru-RU" b="1" i="1"/>
            <a:t>Оставшийся срок службы</a:t>
          </a:r>
          <a:r>
            <a:rPr lang="ru-RU"/>
            <a:t> – это срок, который объект может служить до утери своих потребительских свойств.</a:t>
          </a:r>
        </a:p>
      </dgm:t>
    </dgm:pt>
    <dgm:pt modelId="{B80930AD-7982-41E8-ADDA-C4C07F9C0131}" type="parTrans" cxnId="{75275DA1-CEDE-44BF-9919-1C16B2B86439}">
      <dgm:prSet/>
      <dgm:spPr/>
      <dgm:t>
        <a:bodyPr/>
        <a:lstStyle/>
        <a:p>
          <a:endParaRPr lang="ru-RU"/>
        </a:p>
      </dgm:t>
    </dgm:pt>
    <dgm:pt modelId="{956C5924-F9F3-41E8-82A6-E62D72F04C8F}" type="sibTrans" cxnId="{75275DA1-CEDE-44BF-9919-1C16B2B86439}">
      <dgm:prSet/>
      <dgm:spPr/>
      <dgm:t>
        <a:bodyPr/>
        <a:lstStyle/>
        <a:p>
          <a:endParaRPr lang="ru-RU"/>
        </a:p>
      </dgm:t>
    </dgm:pt>
    <dgm:pt modelId="{4A3A23FB-031F-41D9-8E27-90D90740AB56}">
      <dgm:prSet/>
      <dgm:spPr/>
      <dgm:t>
        <a:bodyPr/>
        <a:lstStyle/>
        <a:p>
          <a:pPr rtl="0"/>
          <a:r>
            <a:rPr lang="ru-RU" dirty="0"/>
            <a:t>При нормальных условиях эксплуатации основных средств: </a:t>
          </a:r>
          <a:r>
            <a:rPr lang="en-US" b="1" i="1" dirty="0"/>
            <a:t>K </a:t>
          </a:r>
          <a:r>
            <a:rPr lang="ru-RU" dirty="0"/>
            <a:t>=</a:t>
          </a:r>
          <a:r>
            <a:rPr lang="ru-RU" b="1" i="1" dirty="0"/>
            <a:t> </a:t>
          </a:r>
          <a:r>
            <a:rPr lang="en-US" b="1" i="1" dirty="0"/>
            <a:t>n</a:t>
          </a:r>
          <a:r>
            <a:rPr lang="ru-RU" b="1" i="1" dirty="0"/>
            <a:t> +  </a:t>
          </a:r>
          <a:r>
            <a:rPr lang="en-US" b="1" i="1" dirty="0"/>
            <a:t>m</a:t>
          </a:r>
          <a:r>
            <a:rPr lang="ru-RU" b="1" i="1" dirty="0"/>
            <a:t> .</a:t>
          </a:r>
          <a:endParaRPr lang="ru-RU" dirty="0"/>
        </a:p>
      </dgm:t>
    </dgm:pt>
    <dgm:pt modelId="{1A3DBDE3-DD7B-4662-9808-B934B800AD1C}" type="parTrans" cxnId="{27B9A121-C069-4EF2-B726-69CF5043AC5C}">
      <dgm:prSet/>
      <dgm:spPr/>
      <dgm:t>
        <a:bodyPr/>
        <a:lstStyle/>
        <a:p>
          <a:endParaRPr lang="ru-RU"/>
        </a:p>
      </dgm:t>
    </dgm:pt>
    <dgm:pt modelId="{A433A26B-4838-43CF-A8FD-C870CA18668F}" type="sibTrans" cxnId="{27B9A121-C069-4EF2-B726-69CF5043AC5C}">
      <dgm:prSet/>
      <dgm:spPr/>
      <dgm:t>
        <a:bodyPr/>
        <a:lstStyle/>
        <a:p>
          <a:endParaRPr lang="ru-RU"/>
        </a:p>
      </dgm:t>
    </dgm:pt>
    <dgm:pt modelId="{CE492429-D940-490A-B82B-A8225F3332C6}" type="pres">
      <dgm:prSet presAssocID="{5EE5C8B9-156B-4EFA-805D-60FA26D76C97}" presName="linear" presStyleCnt="0">
        <dgm:presLayoutVars>
          <dgm:animLvl val="lvl"/>
          <dgm:resizeHandles val="exact"/>
        </dgm:presLayoutVars>
      </dgm:prSet>
      <dgm:spPr/>
    </dgm:pt>
    <dgm:pt modelId="{39964F46-038B-4279-8647-B7A98CAB20C5}" type="pres">
      <dgm:prSet presAssocID="{E1A7C090-5E36-4882-B7D7-3AC0D18682F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B442C52-DA6B-466A-8E4C-7BF8567E0966}" type="pres">
      <dgm:prSet presAssocID="{97BB26BB-E3D1-4AB0-A03F-E390EE1B5781}" presName="spacer" presStyleCnt="0"/>
      <dgm:spPr/>
    </dgm:pt>
    <dgm:pt modelId="{B6018746-538E-4289-9877-7B1D5F4EB179}" type="pres">
      <dgm:prSet presAssocID="{DD4D4412-9A72-4C75-8382-7983CAC2DFD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114E117-40F8-4821-8298-CBD0CE622308}" type="pres">
      <dgm:prSet presAssocID="{DC00A28E-599A-4F6F-89A2-106B8241DB1E}" presName="spacer" presStyleCnt="0"/>
      <dgm:spPr/>
    </dgm:pt>
    <dgm:pt modelId="{615FADEF-C80D-4AA8-844F-7D9A5DDF2218}" type="pres">
      <dgm:prSet presAssocID="{1D5FD287-5E11-42C4-A614-AA180472886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D5A6CBC-A0ED-452F-83EF-F7CE00FC33A4}" type="pres">
      <dgm:prSet presAssocID="{11237C96-AF80-4FE5-8A28-38AAC5D99BC2}" presName="spacer" presStyleCnt="0"/>
      <dgm:spPr/>
    </dgm:pt>
    <dgm:pt modelId="{1EF303FF-F518-4160-86F4-9A473B73E123}" type="pres">
      <dgm:prSet presAssocID="{6E0E1332-F21F-4E0A-9FA2-ACA8043E6DC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DF8128F-DF3C-42E0-BF8D-6B5EA8A769DA}" type="pres">
      <dgm:prSet presAssocID="{956C5924-F9F3-41E8-82A6-E62D72F04C8F}" presName="spacer" presStyleCnt="0"/>
      <dgm:spPr/>
    </dgm:pt>
    <dgm:pt modelId="{7CA3D10C-C1CB-4B74-A434-8E2A8AC429F8}" type="pres">
      <dgm:prSet presAssocID="{4A3A23FB-031F-41D9-8E27-90D90740AB5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D369604-2CE4-4B79-B327-52971317FBF1}" type="presOf" srcId="{1D5FD287-5E11-42C4-A614-AA1804728860}" destId="{615FADEF-C80D-4AA8-844F-7D9A5DDF2218}" srcOrd="0" destOrd="0" presId="urn:microsoft.com/office/officeart/2005/8/layout/vList2"/>
    <dgm:cxn modelId="{B94E8306-9442-40C7-9F07-03F5E62C7526}" srcId="{5EE5C8B9-156B-4EFA-805D-60FA26D76C97}" destId="{1D5FD287-5E11-42C4-A614-AA1804728860}" srcOrd="2" destOrd="0" parTransId="{19253D2D-006F-4C8E-AA49-D5B6591889E3}" sibTransId="{11237C96-AF80-4FE5-8A28-38AAC5D99BC2}"/>
    <dgm:cxn modelId="{27B9A121-C069-4EF2-B726-69CF5043AC5C}" srcId="{5EE5C8B9-156B-4EFA-805D-60FA26D76C97}" destId="{4A3A23FB-031F-41D9-8E27-90D90740AB56}" srcOrd="4" destOrd="0" parTransId="{1A3DBDE3-DD7B-4662-9808-B934B800AD1C}" sibTransId="{A433A26B-4838-43CF-A8FD-C870CA18668F}"/>
    <dgm:cxn modelId="{DD28A337-DCFA-4E14-9228-862A1AC07758}" type="presOf" srcId="{4A3A23FB-031F-41D9-8E27-90D90740AB56}" destId="{7CA3D10C-C1CB-4B74-A434-8E2A8AC429F8}" srcOrd="0" destOrd="0" presId="urn:microsoft.com/office/officeart/2005/8/layout/vList2"/>
    <dgm:cxn modelId="{9B647C43-0AE2-4FF0-B0EA-271390D017B4}" srcId="{5EE5C8B9-156B-4EFA-805D-60FA26D76C97}" destId="{E1A7C090-5E36-4882-B7D7-3AC0D18682F8}" srcOrd="0" destOrd="0" parTransId="{AAEF9586-F96F-4CF8-892D-B8FD11123366}" sibTransId="{97BB26BB-E3D1-4AB0-A03F-E390EE1B5781}"/>
    <dgm:cxn modelId="{56FA6A46-BD53-453C-A983-25F899244CE0}" type="presOf" srcId="{E1A7C090-5E36-4882-B7D7-3AC0D18682F8}" destId="{39964F46-038B-4279-8647-B7A98CAB20C5}" srcOrd="0" destOrd="0" presId="urn:microsoft.com/office/officeart/2005/8/layout/vList2"/>
    <dgm:cxn modelId="{123D9668-B440-47B6-B941-5A703D73C556}" type="presOf" srcId="{6E0E1332-F21F-4E0A-9FA2-ACA8043E6DC3}" destId="{1EF303FF-F518-4160-86F4-9A473B73E123}" srcOrd="0" destOrd="0" presId="urn:microsoft.com/office/officeart/2005/8/layout/vList2"/>
    <dgm:cxn modelId="{75275DA1-CEDE-44BF-9919-1C16B2B86439}" srcId="{5EE5C8B9-156B-4EFA-805D-60FA26D76C97}" destId="{6E0E1332-F21F-4E0A-9FA2-ACA8043E6DC3}" srcOrd="3" destOrd="0" parTransId="{B80930AD-7982-41E8-ADDA-C4C07F9C0131}" sibTransId="{956C5924-F9F3-41E8-82A6-E62D72F04C8F}"/>
    <dgm:cxn modelId="{7A8A6ED1-40AE-460A-B59A-D85170E8C408}" type="presOf" srcId="{5EE5C8B9-156B-4EFA-805D-60FA26D76C97}" destId="{CE492429-D940-490A-B82B-A8225F3332C6}" srcOrd="0" destOrd="0" presId="urn:microsoft.com/office/officeart/2005/8/layout/vList2"/>
    <dgm:cxn modelId="{F2CE1CE5-21EA-4E1A-B7F4-8F595F9D3E86}" srcId="{5EE5C8B9-156B-4EFA-805D-60FA26D76C97}" destId="{DD4D4412-9A72-4C75-8382-7983CAC2DFDC}" srcOrd="1" destOrd="0" parTransId="{8C586EDC-7412-49CD-91AA-7FF52C3643DE}" sibTransId="{DC00A28E-599A-4F6F-89A2-106B8241DB1E}"/>
    <dgm:cxn modelId="{9F41F9F3-BDBD-42F5-8082-84A8E30A01EB}" type="presOf" srcId="{DD4D4412-9A72-4C75-8382-7983CAC2DFDC}" destId="{B6018746-538E-4289-9877-7B1D5F4EB179}" srcOrd="0" destOrd="0" presId="urn:microsoft.com/office/officeart/2005/8/layout/vList2"/>
    <dgm:cxn modelId="{7A0462BE-E802-4A17-B410-602EAC479E52}" type="presParOf" srcId="{CE492429-D940-490A-B82B-A8225F3332C6}" destId="{39964F46-038B-4279-8647-B7A98CAB20C5}" srcOrd="0" destOrd="0" presId="urn:microsoft.com/office/officeart/2005/8/layout/vList2"/>
    <dgm:cxn modelId="{89E03C48-060D-4981-80DB-329D1BA368B9}" type="presParOf" srcId="{CE492429-D940-490A-B82B-A8225F3332C6}" destId="{4B442C52-DA6B-466A-8E4C-7BF8567E0966}" srcOrd="1" destOrd="0" presId="urn:microsoft.com/office/officeart/2005/8/layout/vList2"/>
    <dgm:cxn modelId="{BCFA731C-CA96-44C1-8266-CCA315D93597}" type="presParOf" srcId="{CE492429-D940-490A-B82B-A8225F3332C6}" destId="{B6018746-538E-4289-9877-7B1D5F4EB179}" srcOrd="2" destOrd="0" presId="urn:microsoft.com/office/officeart/2005/8/layout/vList2"/>
    <dgm:cxn modelId="{203AE2C9-8F9F-40AA-BEA5-24AD0C45F413}" type="presParOf" srcId="{CE492429-D940-490A-B82B-A8225F3332C6}" destId="{8114E117-40F8-4821-8298-CBD0CE622308}" srcOrd="3" destOrd="0" presId="urn:microsoft.com/office/officeart/2005/8/layout/vList2"/>
    <dgm:cxn modelId="{75D4D3B6-D887-4499-B394-261B2ABAE6E7}" type="presParOf" srcId="{CE492429-D940-490A-B82B-A8225F3332C6}" destId="{615FADEF-C80D-4AA8-844F-7D9A5DDF2218}" srcOrd="4" destOrd="0" presId="urn:microsoft.com/office/officeart/2005/8/layout/vList2"/>
    <dgm:cxn modelId="{E1219E52-D6B4-42D5-B629-E85227A54FF5}" type="presParOf" srcId="{CE492429-D940-490A-B82B-A8225F3332C6}" destId="{AD5A6CBC-A0ED-452F-83EF-F7CE00FC33A4}" srcOrd="5" destOrd="0" presId="urn:microsoft.com/office/officeart/2005/8/layout/vList2"/>
    <dgm:cxn modelId="{7124E5A6-419D-42D9-B76A-0803977E5735}" type="presParOf" srcId="{CE492429-D940-490A-B82B-A8225F3332C6}" destId="{1EF303FF-F518-4160-86F4-9A473B73E123}" srcOrd="6" destOrd="0" presId="urn:microsoft.com/office/officeart/2005/8/layout/vList2"/>
    <dgm:cxn modelId="{DAA4432E-3C75-46FD-9444-4522AC604313}" type="presParOf" srcId="{CE492429-D940-490A-B82B-A8225F3332C6}" destId="{FDF8128F-DF3C-42E0-BF8D-6B5EA8A769DA}" srcOrd="7" destOrd="0" presId="urn:microsoft.com/office/officeart/2005/8/layout/vList2"/>
    <dgm:cxn modelId="{4D3C7004-92B8-4148-8B5B-F44AA2EC8DB9}" type="presParOf" srcId="{CE492429-D940-490A-B82B-A8225F3332C6}" destId="{7CA3D10C-C1CB-4B74-A434-8E2A8AC429F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B278CD0-01C8-46ED-A6E7-F67664AA8B8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4C778E-E6C8-459F-A957-00865B1F70C0}">
      <dgm:prSet phldrT="[Текст]"/>
      <dgm:spPr/>
      <dgm:t>
        <a:bodyPr/>
        <a:lstStyle/>
        <a:p>
          <a:r>
            <a:rPr lang="en-US" b="1" i="1" dirty="0"/>
            <a:t>d</a:t>
          </a:r>
          <a:r>
            <a:rPr lang="ru-RU" b="1" i="1" baseline="-25000" dirty="0"/>
            <a:t>и</a:t>
          </a:r>
          <a:r>
            <a:rPr lang="ru-RU" b="1" i="1" dirty="0"/>
            <a:t> = (</a:t>
          </a:r>
          <a:r>
            <a:rPr lang="en-US" b="1" i="1" dirty="0"/>
            <a:t>n</a:t>
          </a:r>
          <a:r>
            <a:rPr lang="ru-RU" b="1" i="1" dirty="0"/>
            <a:t> / </a:t>
          </a:r>
          <a:r>
            <a:rPr lang="en-US" b="1" i="1" dirty="0"/>
            <a:t>K</a:t>
          </a:r>
          <a:r>
            <a:rPr lang="ru-RU" b="1" i="1" dirty="0"/>
            <a:t>)*100</a:t>
          </a:r>
          <a:r>
            <a:rPr lang="ru-RU" dirty="0"/>
            <a:t>  </a:t>
          </a:r>
        </a:p>
      </dgm:t>
    </dgm:pt>
    <dgm:pt modelId="{06DA7B21-04DB-4048-B223-2D11029E95A6}" type="parTrans" cxnId="{C480E277-2392-4DB8-86B1-3A819C0D8FE8}">
      <dgm:prSet/>
      <dgm:spPr/>
      <dgm:t>
        <a:bodyPr/>
        <a:lstStyle/>
        <a:p>
          <a:endParaRPr lang="ru-RU"/>
        </a:p>
      </dgm:t>
    </dgm:pt>
    <dgm:pt modelId="{84235BE5-48BB-428E-AFFD-CEDAD2632AD7}" type="sibTrans" cxnId="{C480E277-2392-4DB8-86B1-3A819C0D8FE8}">
      <dgm:prSet/>
      <dgm:spPr/>
      <dgm:t>
        <a:bodyPr/>
        <a:lstStyle/>
        <a:p>
          <a:endParaRPr lang="ru-RU"/>
        </a:p>
      </dgm:t>
    </dgm:pt>
    <dgm:pt modelId="{06BBE603-B80A-40B5-8095-E384E7D709A6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процент износа</a:t>
          </a:r>
        </a:p>
      </dgm:t>
    </dgm:pt>
    <dgm:pt modelId="{513C5211-04E1-47F2-90F2-6B082B41407E}" type="parTrans" cxnId="{8C75040D-A6D0-4CBD-8425-045E2C393642}">
      <dgm:prSet/>
      <dgm:spPr/>
      <dgm:t>
        <a:bodyPr/>
        <a:lstStyle/>
        <a:p>
          <a:endParaRPr lang="ru-RU"/>
        </a:p>
      </dgm:t>
    </dgm:pt>
    <dgm:pt modelId="{E0C2253F-7B28-46E4-9F47-E51788C9B31A}" type="sibTrans" cxnId="{8C75040D-A6D0-4CBD-8425-045E2C393642}">
      <dgm:prSet/>
      <dgm:spPr/>
      <dgm:t>
        <a:bodyPr/>
        <a:lstStyle/>
        <a:p>
          <a:endParaRPr lang="ru-RU"/>
        </a:p>
      </dgm:t>
    </dgm:pt>
    <dgm:pt modelId="{0023AAF1-60E5-4D73-A959-886CB35DB67A}">
      <dgm:prSet phldrT="[Текст]"/>
      <dgm:spPr/>
      <dgm:t>
        <a:bodyPr/>
        <a:lstStyle/>
        <a:p>
          <a:r>
            <a:rPr lang="en-US" b="1" i="1" dirty="0"/>
            <a:t>d</a:t>
          </a:r>
          <a:r>
            <a:rPr lang="en-US" b="1" i="1" baseline="-25000" dirty="0"/>
            <a:t>g</a:t>
          </a:r>
          <a:r>
            <a:rPr lang="ru-RU" b="1" i="1" dirty="0"/>
            <a:t> = (</a:t>
          </a:r>
          <a:r>
            <a:rPr lang="en-US" b="1" i="1" dirty="0"/>
            <a:t>m</a:t>
          </a:r>
          <a:r>
            <a:rPr lang="ru-RU" b="1" i="1" dirty="0"/>
            <a:t> / </a:t>
          </a:r>
          <a:r>
            <a:rPr lang="en-US" b="1" i="1" dirty="0"/>
            <a:t>K</a:t>
          </a:r>
          <a:r>
            <a:rPr lang="ru-RU" b="1" i="1" dirty="0"/>
            <a:t>) *100</a:t>
          </a:r>
          <a:r>
            <a:rPr lang="ru-RU" dirty="0"/>
            <a:t> </a:t>
          </a:r>
        </a:p>
      </dgm:t>
    </dgm:pt>
    <dgm:pt modelId="{892B9A2F-539A-49F9-9BB4-26B5B039C54C}" type="parTrans" cxnId="{83EB84A6-098B-470A-8DEC-03F5CC0CAA90}">
      <dgm:prSet/>
      <dgm:spPr/>
      <dgm:t>
        <a:bodyPr/>
        <a:lstStyle/>
        <a:p>
          <a:endParaRPr lang="ru-RU"/>
        </a:p>
      </dgm:t>
    </dgm:pt>
    <dgm:pt modelId="{71EE321F-3BCD-4332-9E10-9ABA87CAA906}" type="sibTrans" cxnId="{83EB84A6-098B-470A-8DEC-03F5CC0CAA90}">
      <dgm:prSet/>
      <dgm:spPr/>
      <dgm:t>
        <a:bodyPr/>
        <a:lstStyle/>
        <a:p>
          <a:endParaRPr lang="ru-RU"/>
        </a:p>
      </dgm:t>
    </dgm:pt>
    <dgm:pt modelId="{D91DB104-A514-4CCE-9C4F-B25228BC2786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степень годности  </a:t>
          </a:r>
        </a:p>
      </dgm:t>
    </dgm:pt>
    <dgm:pt modelId="{B0E5DF76-F2CE-4194-8244-E58324DE1EE6}" type="parTrans" cxnId="{59304F7D-3B02-4428-9001-E3EC6037E2A8}">
      <dgm:prSet/>
      <dgm:spPr/>
      <dgm:t>
        <a:bodyPr/>
        <a:lstStyle/>
        <a:p>
          <a:endParaRPr lang="ru-RU"/>
        </a:p>
      </dgm:t>
    </dgm:pt>
    <dgm:pt modelId="{2CC549B5-D0DC-43E0-A1E2-248292078A39}" type="sibTrans" cxnId="{59304F7D-3B02-4428-9001-E3EC6037E2A8}">
      <dgm:prSet/>
      <dgm:spPr/>
      <dgm:t>
        <a:bodyPr/>
        <a:lstStyle/>
        <a:p>
          <a:endParaRPr lang="ru-RU"/>
        </a:p>
      </dgm:t>
    </dgm:pt>
    <dgm:pt modelId="{F2F00383-317D-4355-8706-0E2637BAD440}" type="pres">
      <dgm:prSet presAssocID="{3B278CD0-01C8-46ED-A6E7-F67664AA8B8C}" presName="Name0" presStyleCnt="0">
        <dgm:presLayoutVars>
          <dgm:chMax val="7"/>
          <dgm:chPref val="7"/>
          <dgm:dir/>
        </dgm:presLayoutVars>
      </dgm:prSet>
      <dgm:spPr/>
    </dgm:pt>
    <dgm:pt modelId="{3D50C3EE-8E18-44AF-BE0E-ED75243C61F5}" type="pres">
      <dgm:prSet presAssocID="{3B278CD0-01C8-46ED-A6E7-F67664AA8B8C}" presName="Name1" presStyleCnt="0"/>
      <dgm:spPr/>
    </dgm:pt>
    <dgm:pt modelId="{5D577D48-7791-4D25-9538-F27F1373E801}" type="pres">
      <dgm:prSet presAssocID="{3B278CD0-01C8-46ED-A6E7-F67664AA8B8C}" presName="cycle" presStyleCnt="0"/>
      <dgm:spPr/>
    </dgm:pt>
    <dgm:pt modelId="{767A8525-0980-4D19-A446-EED8CD750F01}" type="pres">
      <dgm:prSet presAssocID="{3B278CD0-01C8-46ED-A6E7-F67664AA8B8C}" presName="srcNode" presStyleLbl="node1" presStyleIdx="0" presStyleCnt="2"/>
      <dgm:spPr/>
    </dgm:pt>
    <dgm:pt modelId="{85937464-CF2D-41D8-8C5D-1EFAC9EF4811}" type="pres">
      <dgm:prSet presAssocID="{3B278CD0-01C8-46ED-A6E7-F67664AA8B8C}" presName="conn" presStyleLbl="parChTrans1D2" presStyleIdx="0" presStyleCnt="1"/>
      <dgm:spPr/>
    </dgm:pt>
    <dgm:pt modelId="{4B8FB1F1-5E98-49BC-B797-4486786FCBD1}" type="pres">
      <dgm:prSet presAssocID="{3B278CD0-01C8-46ED-A6E7-F67664AA8B8C}" presName="extraNode" presStyleLbl="node1" presStyleIdx="0" presStyleCnt="2"/>
      <dgm:spPr/>
    </dgm:pt>
    <dgm:pt modelId="{9531A540-FE55-4626-B78A-1DAD3AE93229}" type="pres">
      <dgm:prSet presAssocID="{3B278CD0-01C8-46ED-A6E7-F67664AA8B8C}" presName="dstNode" presStyleLbl="node1" presStyleIdx="0" presStyleCnt="2"/>
      <dgm:spPr/>
    </dgm:pt>
    <dgm:pt modelId="{3C979E79-46DE-42E9-872B-B95B4062978E}" type="pres">
      <dgm:prSet presAssocID="{E34C778E-E6C8-459F-A957-00865B1F70C0}" presName="text_1" presStyleLbl="node1" presStyleIdx="0" presStyleCnt="2">
        <dgm:presLayoutVars>
          <dgm:bulletEnabled val="1"/>
        </dgm:presLayoutVars>
      </dgm:prSet>
      <dgm:spPr/>
    </dgm:pt>
    <dgm:pt modelId="{5023F3AD-9B7B-4472-9A31-6EBFE31159C4}" type="pres">
      <dgm:prSet presAssocID="{E34C778E-E6C8-459F-A957-00865B1F70C0}" presName="accent_1" presStyleCnt="0"/>
      <dgm:spPr/>
    </dgm:pt>
    <dgm:pt modelId="{8D2C3E92-8BFA-4AB1-B588-6AB03958FA9B}" type="pres">
      <dgm:prSet presAssocID="{E34C778E-E6C8-459F-A957-00865B1F70C0}" presName="accentRepeatNode" presStyleLbl="solidFgAcc1" presStyleIdx="0" presStyleCnt="2"/>
      <dgm:spPr/>
    </dgm:pt>
    <dgm:pt modelId="{849E969D-4E08-42BA-8B15-2F41AB1E7D2A}" type="pres">
      <dgm:prSet presAssocID="{0023AAF1-60E5-4D73-A959-886CB35DB67A}" presName="text_2" presStyleLbl="node1" presStyleIdx="1" presStyleCnt="2">
        <dgm:presLayoutVars>
          <dgm:bulletEnabled val="1"/>
        </dgm:presLayoutVars>
      </dgm:prSet>
      <dgm:spPr/>
    </dgm:pt>
    <dgm:pt modelId="{BDF871EF-01F4-42EE-80E3-6F8CD3CDBA54}" type="pres">
      <dgm:prSet presAssocID="{0023AAF1-60E5-4D73-A959-886CB35DB67A}" presName="accent_2" presStyleCnt="0"/>
      <dgm:spPr/>
    </dgm:pt>
    <dgm:pt modelId="{D78A7193-7CF2-438D-BA3B-91ACDDBA5241}" type="pres">
      <dgm:prSet presAssocID="{0023AAF1-60E5-4D73-A959-886CB35DB67A}" presName="accentRepeatNode" presStyleLbl="solidFgAcc1" presStyleIdx="1" presStyleCnt="2"/>
      <dgm:spPr/>
    </dgm:pt>
  </dgm:ptLst>
  <dgm:cxnLst>
    <dgm:cxn modelId="{3A586C01-37D8-4C57-8C45-34F0889F9F68}" type="presOf" srcId="{E0C2253F-7B28-46E4-9F47-E51788C9B31A}" destId="{85937464-CF2D-41D8-8C5D-1EFAC9EF4811}" srcOrd="0" destOrd="0" presId="urn:microsoft.com/office/officeart/2008/layout/VerticalCurvedList"/>
    <dgm:cxn modelId="{E6E93306-062C-462B-BD04-25BC61660636}" type="presOf" srcId="{3B278CD0-01C8-46ED-A6E7-F67664AA8B8C}" destId="{F2F00383-317D-4355-8706-0E2637BAD440}" srcOrd="0" destOrd="0" presId="urn:microsoft.com/office/officeart/2008/layout/VerticalCurvedList"/>
    <dgm:cxn modelId="{8C75040D-A6D0-4CBD-8425-045E2C393642}" srcId="{E34C778E-E6C8-459F-A957-00865B1F70C0}" destId="{06BBE603-B80A-40B5-8095-E384E7D709A6}" srcOrd="0" destOrd="0" parTransId="{513C5211-04E1-47F2-90F2-6B082B41407E}" sibTransId="{E0C2253F-7B28-46E4-9F47-E51788C9B31A}"/>
    <dgm:cxn modelId="{465D0E69-376F-4A7E-8130-2F31DB533DAB}" type="presOf" srcId="{06BBE603-B80A-40B5-8095-E384E7D709A6}" destId="{3C979E79-46DE-42E9-872B-B95B4062978E}" srcOrd="0" destOrd="1" presId="urn:microsoft.com/office/officeart/2008/layout/VerticalCurvedList"/>
    <dgm:cxn modelId="{C480E277-2392-4DB8-86B1-3A819C0D8FE8}" srcId="{3B278CD0-01C8-46ED-A6E7-F67664AA8B8C}" destId="{E34C778E-E6C8-459F-A957-00865B1F70C0}" srcOrd="0" destOrd="0" parTransId="{06DA7B21-04DB-4048-B223-2D11029E95A6}" sibTransId="{84235BE5-48BB-428E-AFFD-CEDAD2632AD7}"/>
    <dgm:cxn modelId="{59304F7D-3B02-4428-9001-E3EC6037E2A8}" srcId="{0023AAF1-60E5-4D73-A959-886CB35DB67A}" destId="{D91DB104-A514-4CCE-9C4F-B25228BC2786}" srcOrd="0" destOrd="0" parTransId="{B0E5DF76-F2CE-4194-8244-E58324DE1EE6}" sibTransId="{2CC549B5-D0DC-43E0-A1E2-248292078A39}"/>
    <dgm:cxn modelId="{98AD00A2-58BE-4FB9-8BBE-F493BD70E79C}" type="presOf" srcId="{D91DB104-A514-4CCE-9C4F-B25228BC2786}" destId="{849E969D-4E08-42BA-8B15-2F41AB1E7D2A}" srcOrd="0" destOrd="1" presId="urn:microsoft.com/office/officeart/2008/layout/VerticalCurvedList"/>
    <dgm:cxn modelId="{83EB84A6-098B-470A-8DEC-03F5CC0CAA90}" srcId="{3B278CD0-01C8-46ED-A6E7-F67664AA8B8C}" destId="{0023AAF1-60E5-4D73-A959-886CB35DB67A}" srcOrd="1" destOrd="0" parTransId="{892B9A2F-539A-49F9-9BB4-26B5B039C54C}" sibTransId="{71EE321F-3BCD-4332-9E10-9ABA87CAA906}"/>
    <dgm:cxn modelId="{847516DF-3D4B-415D-BA8A-B22C4180484D}" type="presOf" srcId="{E34C778E-E6C8-459F-A957-00865B1F70C0}" destId="{3C979E79-46DE-42E9-872B-B95B4062978E}" srcOrd="0" destOrd="0" presId="urn:microsoft.com/office/officeart/2008/layout/VerticalCurvedList"/>
    <dgm:cxn modelId="{5FAA55E0-E924-4AFD-89E1-80C632391C2C}" type="presOf" srcId="{0023AAF1-60E5-4D73-A959-886CB35DB67A}" destId="{849E969D-4E08-42BA-8B15-2F41AB1E7D2A}" srcOrd="0" destOrd="0" presId="urn:microsoft.com/office/officeart/2008/layout/VerticalCurvedList"/>
    <dgm:cxn modelId="{1F1443D4-5DF6-477E-B38E-4BEBFAC9B506}" type="presParOf" srcId="{F2F00383-317D-4355-8706-0E2637BAD440}" destId="{3D50C3EE-8E18-44AF-BE0E-ED75243C61F5}" srcOrd="0" destOrd="0" presId="urn:microsoft.com/office/officeart/2008/layout/VerticalCurvedList"/>
    <dgm:cxn modelId="{4A69E6BD-E87A-4625-A5F6-DB99D4B110A1}" type="presParOf" srcId="{3D50C3EE-8E18-44AF-BE0E-ED75243C61F5}" destId="{5D577D48-7791-4D25-9538-F27F1373E801}" srcOrd="0" destOrd="0" presId="urn:microsoft.com/office/officeart/2008/layout/VerticalCurvedList"/>
    <dgm:cxn modelId="{74A9099F-6A58-4DDA-971B-99DB5E8B6F55}" type="presParOf" srcId="{5D577D48-7791-4D25-9538-F27F1373E801}" destId="{767A8525-0980-4D19-A446-EED8CD750F01}" srcOrd="0" destOrd="0" presId="urn:microsoft.com/office/officeart/2008/layout/VerticalCurvedList"/>
    <dgm:cxn modelId="{655EA999-A986-4BFA-B607-E05CE87CBFBC}" type="presParOf" srcId="{5D577D48-7791-4D25-9538-F27F1373E801}" destId="{85937464-CF2D-41D8-8C5D-1EFAC9EF4811}" srcOrd="1" destOrd="0" presId="urn:microsoft.com/office/officeart/2008/layout/VerticalCurvedList"/>
    <dgm:cxn modelId="{4FE716A5-57E8-49C5-8B57-4F47E5CEC4EC}" type="presParOf" srcId="{5D577D48-7791-4D25-9538-F27F1373E801}" destId="{4B8FB1F1-5E98-49BC-B797-4486786FCBD1}" srcOrd="2" destOrd="0" presId="urn:microsoft.com/office/officeart/2008/layout/VerticalCurvedList"/>
    <dgm:cxn modelId="{7C587E42-61E6-4732-8BF3-5E42D47A6D62}" type="presParOf" srcId="{5D577D48-7791-4D25-9538-F27F1373E801}" destId="{9531A540-FE55-4626-B78A-1DAD3AE93229}" srcOrd="3" destOrd="0" presId="urn:microsoft.com/office/officeart/2008/layout/VerticalCurvedList"/>
    <dgm:cxn modelId="{ECE778CD-2644-4BD4-ACC7-C93ACCBF7B23}" type="presParOf" srcId="{3D50C3EE-8E18-44AF-BE0E-ED75243C61F5}" destId="{3C979E79-46DE-42E9-872B-B95B4062978E}" srcOrd="1" destOrd="0" presId="urn:microsoft.com/office/officeart/2008/layout/VerticalCurvedList"/>
    <dgm:cxn modelId="{FDC58816-E2F1-4622-8E41-351C32B7992B}" type="presParOf" srcId="{3D50C3EE-8E18-44AF-BE0E-ED75243C61F5}" destId="{5023F3AD-9B7B-4472-9A31-6EBFE31159C4}" srcOrd="2" destOrd="0" presId="urn:microsoft.com/office/officeart/2008/layout/VerticalCurvedList"/>
    <dgm:cxn modelId="{91D1280A-AEA9-4B95-A2F2-668DC465E708}" type="presParOf" srcId="{5023F3AD-9B7B-4472-9A31-6EBFE31159C4}" destId="{8D2C3E92-8BFA-4AB1-B588-6AB03958FA9B}" srcOrd="0" destOrd="0" presId="urn:microsoft.com/office/officeart/2008/layout/VerticalCurvedList"/>
    <dgm:cxn modelId="{CEE1C2AB-25CD-48B2-9BC9-8153746C1BCD}" type="presParOf" srcId="{3D50C3EE-8E18-44AF-BE0E-ED75243C61F5}" destId="{849E969D-4E08-42BA-8B15-2F41AB1E7D2A}" srcOrd="3" destOrd="0" presId="urn:microsoft.com/office/officeart/2008/layout/VerticalCurvedList"/>
    <dgm:cxn modelId="{F2E38311-C9D4-4CFA-AA1F-3D7A3365C623}" type="presParOf" srcId="{3D50C3EE-8E18-44AF-BE0E-ED75243C61F5}" destId="{BDF871EF-01F4-42EE-80E3-6F8CD3CDBA54}" srcOrd="4" destOrd="0" presId="urn:microsoft.com/office/officeart/2008/layout/VerticalCurvedList"/>
    <dgm:cxn modelId="{87E683C9-3EAA-45CD-9BFB-71A642914D9E}" type="presParOf" srcId="{BDF871EF-01F4-42EE-80E3-6F8CD3CDBA54}" destId="{D78A7193-7CF2-438D-BA3B-91ACDDBA524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EFE998-4AE1-4A52-8F08-7A4DC3A646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4DF5112-6301-43EC-A7AB-5C6A02ABAFBA}">
      <dgm:prSet/>
      <dgm:spPr/>
      <dgm:t>
        <a:bodyPr/>
        <a:lstStyle/>
        <a:p>
          <a:pPr rtl="0"/>
          <a:r>
            <a:rPr lang="ru-RU" i="1" u="sng" dirty="0"/>
            <a:t>Показатели технической вооружённости хозяйства пути.  </a:t>
          </a:r>
          <a:r>
            <a:rPr lang="ru-RU" dirty="0"/>
            <a:t> Доля стоимости основных средств путевого хозяйства составляет свыше 50% от  общей стоимости фондов, используемых в основной деятельности железных дорог.</a:t>
          </a:r>
        </a:p>
      </dgm:t>
    </dgm:pt>
    <dgm:pt modelId="{A0823B8A-A64C-4F90-A379-B2D0E95C7132}" type="parTrans" cxnId="{7DCEA757-9EAE-48DB-B58C-A3335DAE9E46}">
      <dgm:prSet/>
      <dgm:spPr/>
      <dgm:t>
        <a:bodyPr/>
        <a:lstStyle/>
        <a:p>
          <a:endParaRPr lang="ru-RU"/>
        </a:p>
      </dgm:t>
    </dgm:pt>
    <dgm:pt modelId="{ACEBF301-67BA-4249-8FC3-6FAFDA50014C}" type="sibTrans" cxnId="{7DCEA757-9EAE-48DB-B58C-A3335DAE9E46}">
      <dgm:prSet/>
      <dgm:spPr/>
      <dgm:t>
        <a:bodyPr/>
        <a:lstStyle/>
        <a:p>
          <a:endParaRPr lang="ru-RU"/>
        </a:p>
      </dgm:t>
    </dgm:pt>
    <dgm:pt modelId="{4C3A0C6D-D2D1-4640-9A28-8B31FE276D4D}">
      <dgm:prSet/>
      <dgm:spPr/>
      <dgm:t>
        <a:bodyPr/>
        <a:lstStyle/>
        <a:p>
          <a:pPr rtl="0"/>
          <a:r>
            <a:rPr lang="ru-RU" i="1" dirty="0"/>
            <a:t>Эксплуатационной длиной</a:t>
          </a:r>
          <a:r>
            <a:rPr lang="ru-RU" dirty="0"/>
            <a:t> </a:t>
          </a:r>
          <a:r>
            <a:rPr lang="ru-RU" i="1" dirty="0"/>
            <a:t>линии</a:t>
          </a:r>
          <a:r>
            <a:rPr lang="ru-RU" dirty="0"/>
            <a:t> </a:t>
          </a:r>
          <a:r>
            <a:rPr lang="en-US" b="1" i="1" dirty="0"/>
            <a:t>L</a:t>
          </a:r>
          <a:r>
            <a:rPr lang="ru-RU" b="1" i="1" baseline="-25000" dirty="0"/>
            <a:t>э</a:t>
          </a:r>
          <a:r>
            <a:rPr lang="ru-RU" b="1" i="1" dirty="0"/>
            <a:t> </a:t>
          </a:r>
          <a:r>
            <a:rPr lang="ru-RU" dirty="0"/>
            <a:t>называется протяжение главного пути, измеренной между осями раздельных пунктов с путевым развитием (станций, разъездов, обгонных пунктов),  ограничивающих эту линию.</a:t>
          </a:r>
        </a:p>
      </dgm:t>
    </dgm:pt>
    <dgm:pt modelId="{36C3A230-9D25-4761-B859-2538364FCC4F}" type="parTrans" cxnId="{9DF45C82-6254-4189-B3E9-4C90B1C8A0E2}">
      <dgm:prSet/>
      <dgm:spPr/>
      <dgm:t>
        <a:bodyPr/>
        <a:lstStyle/>
        <a:p>
          <a:endParaRPr lang="ru-RU"/>
        </a:p>
      </dgm:t>
    </dgm:pt>
    <dgm:pt modelId="{ED17B805-8895-40EF-AC7A-645BA3E0AF28}" type="sibTrans" cxnId="{9DF45C82-6254-4189-B3E9-4C90B1C8A0E2}">
      <dgm:prSet/>
      <dgm:spPr/>
      <dgm:t>
        <a:bodyPr/>
        <a:lstStyle/>
        <a:p>
          <a:endParaRPr lang="ru-RU"/>
        </a:p>
      </dgm:t>
    </dgm:pt>
    <dgm:pt modelId="{08479753-F93D-4D50-8528-3923E6CA9B14}">
      <dgm:prSet/>
      <dgm:spPr/>
      <dgm:t>
        <a:bodyPr/>
        <a:lstStyle/>
        <a:p>
          <a:pPr rtl="0"/>
          <a:r>
            <a:rPr lang="ru-RU" i="1"/>
            <a:t>Развёрнутой длиной главных путей</a:t>
          </a:r>
          <a:r>
            <a:rPr lang="ru-RU"/>
            <a:t>  </a:t>
          </a:r>
          <a:r>
            <a:rPr lang="en-US" b="1" i="1"/>
            <a:t>L</a:t>
          </a:r>
          <a:r>
            <a:rPr lang="en-US" b="1" i="1" baseline="-25000"/>
            <a:t>r</a:t>
          </a:r>
          <a:r>
            <a:rPr lang="ru-RU" b="1" i="1" baseline="-25000"/>
            <a:t>  </a:t>
          </a:r>
          <a:r>
            <a:rPr lang="ru-RU"/>
            <a:t> структурной единицы называется суммарная протяжённость всех её главных путей, включая съезды между ними и двухпутные вставки.</a:t>
          </a:r>
        </a:p>
      </dgm:t>
    </dgm:pt>
    <dgm:pt modelId="{71C1BF09-37E2-459C-9C76-16DBE355A991}" type="parTrans" cxnId="{AFB997B8-D888-46B1-ADC7-3BA79BCDA58F}">
      <dgm:prSet/>
      <dgm:spPr/>
      <dgm:t>
        <a:bodyPr/>
        <a:lstStyle/>
        <a:p>
          <a:endParaRPr lang="ru-RU"/>
        </a:p>
      </dgm:t>
    </dgm:pt>
    <dgm:pt modelId="{F9811CF8-CC8C-4A81-8E46-48F3E37E900B}" type="sibTrans" cxnId="{AFB997B8-D888-46B1-ADC7-3BA79BCDA58F}">
      <dgm:prSet/>
      <dgm:spPr/>
      <dgm:t>
        <a:bodyPr/>
        <a:lstStyle/>
        <a:p>
          <a:endParaRPr lang="ru-RU"/>
        </a:p>
      </dgm:t>
    </dgm:pt>
    <dgm:pt modelId="{A8C89CFE-0432-4C90-9E4C-6409A23816B1}">
      <dgm:prSet/>
      <dgm:spPr/>
      <dgm:t>
        <a:bodyPr/>
        <a:lstStyle/>
        <a:p>
          <a:pPr rtl="0"/>
          <a:r>
            <a:rPr lang="ru-RU" i="1"/>
            <a:t>Развёрнутой длиной станционных и специальных путей</a:t>
          </a:r>
          <a:r>
            <a:rPr lang="ru-RU"/>
            <a:t> структурной единицы называется суммарная протяжённость всех её станционных и специальных путей.</a:t>
          </a:r>
        </a:p>
      </dgm:t>
    </dgm:pt>
    <dgm:pt modelId="{5E0E2FBB-6AFA-4C2B-89D3-FF00EEFB793A}" type="parTrans" cxnId="{4275DAE5-D201-455F-8438-9FB02F569BD9}">
      <dgm:prSet/>
      <dgm:spPr/>
      <dgm:t>
        <a:bodyPr/>
        <a:lstStyle/>
        <a:p>
          <a:endParaRPr lang="ru-RU"/>
        </a:p>
      </dgm:t>
    </dgm:pt>
    <dgm:pt modelId="{143D3E75-3D6F-4F32-8D5F-1057FAD0EDFD}" type="sibTrans" cxnId="{4275DAE5-D201-455F-8438-9FB02F569BD9}">
      <dgm:prSet/>
      <dgm:spPr/>
      <dgm:t>
        <a:bodyPr/>
        <a:lstStyle/>
        <a:p>
          <a:endParaRPr lang="ru-RU"/>
        </a:p>
      </dgm:t>
    </dgm:pt>
    <dgm:pt modelId="{A4FFAB2C-47EA-42BC-A115-424858A0F32B}" type="pres">
      <dgm:prSet presAssocID="{9BEFE998-4AE1-4A52-8F08-7A4DC3A6467D}" presName="linear" presStyleCnt="0">
        <dgm:presLayoutVars>
          <dgm:animLvl val="lvl"/>
          <dgm:resizeHandles val="exact"/>
        </dgm:presLayoutVars>
      </dgm:prSet>
      <dgm:spPr/>
    </dgm:pt>
    <dgm:pt modelId="{FE1655C1-14A3-4060-8F95-A29BAC17A7D6}" type="pres">
      <dgm:prSet presAssocID="{74DF5112-6301-43EC-A7AB-5C6A02ABAFB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55C620F-9D4F-4B18-A3FE-61C51994A443}" type="pres">
      <dgm:prSet presAssocID="{ACEBF301-67BA-4249-8FC3-6FAFDA50014C}" presName="spacer" presStyleCnt="0"/>
      <dgm:spPr/>
    </dgm:pt>
    <dgm:pt modelId="{DF1D50CE-D4CC-4AC1-9C50-F3E1DE4E42F4}" type="pres">
      <dgm:prSet presAssocID="{4C3A0C6D-D2D1-4640-9A28-8B31FE276D4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B815EC9-7362-48D2-9446-738BA7C4EF5F}" type="pres">
      <dgm:prSet presAssocID="{ED17B805-8895-40EF-AC7A-645BA3E0AF28}" presName="spacer" presStyleCnt="0"/>
      <dgm:spPr/>
    </dgm:pt>
    <dgm:pt modelId="{C34622D8-D48B-41EF-BD72-66C865EA1976}" type="pres">
      <dgm:prSet presAssocID="{08479753-F93D-4D50-8528-3923E6CA9B1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D9B1FDB-04FE-48E2-BF74-54F4DE126490}" type="pres">
      <dgm:prSet presAssocID="{F9811CF8-CC8C-4A81-8E46-48F3E37E900B}" presName="spacer" presStyleCnt="0"/>
      <dgm:spPr/>
    </dgm:pt>
    <dgm:pt modelId="{181ADD69-E24B-4D93-9AF7-0B000A3B76A2}" type="pres">
      <dgm:prSet presAssocID="{A8C89CFE-0432-4C90-9E4C-6409A23816B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FF59E0F-131A-4272-AD62-93402F9E721F}" type="presOf" srcId="{08479753-F93D-4D50-8528-3923E6CA9B14}" destId="{C34622D8-D48B-41EF-BD72-66C865EA1976}" srcOrd="0" destOrd="0" presId="urn:microsoft.com/office/officeart/2005/8/layout/vList2"/>
    <dgm:cxn modelId="{7C1F8928-D6D2-41AE-83C5-8B6B8DDAF704}" type="presOf" srcId="{74DF5112-6301-43EC-A7AB-5C6A02ABAFBA}" destId="{FE1655C1-14A3-4060-8F95-A29BAC17A7D6}" srcOrd="0" destOrd="0" presId="urn:microsoft.com/office/officeart/2005/8/layout/vList2"/>
    <dgm:cxn modelId="{54F01640-DE64-40B4-ADF6-07E06A5349D4}" type="presOf" srcId="{9BEFE998-4AE1-4A52-8F08-7A4DC3A6467D}" destId="{A4FFAB2C-47EA-42BC-A115-424858A0F32B}" srcOrd="0" destOrd="0" presId="urn:microsoft.com/office/officeart/2005/8/layout/vList2"/>
    <dgm:cxn modelId="{0A461648-553A-4D02-A02C-E97BC10DEB3B}" type="presOf" srcId="{4C3A0C6D-D2D1-4640-9A28-8B31FE276D4D}" destId="{DF1D50CE-D4CC-4AC1-9C50-F3E1DE4E42F4}" srcOrd="0" destOrd="0" presId="urn:microsoft.com/office/officeart/2005/8/layout/vList2"/>
    <dgm:cxn modelId="{7DCEA757-9EAE-48DB-B58C-A3335DAE9E46}" srcId="{9BEFE998-4AE1-4A52-8F08-7A4DC3A6467D}" destId="{74DF5112-6301-43EC-A7AB-5C6A02ABAFBA}" srcOrd="0" destOrd="0" parTransId="{A0823B8A-A64C-4F90-A379-B2D0E95C7132}" sibTransId="{ACEBF301-67BA-4249-8FC3-6FAFDA50014C}"/>
    <dgm:cxn modelId="{9DF45C82-6254-4189-B3E9-4C90B1C8A0E2}" srcId="{9BEFE998-4AE1-4A52-8F08-7A4DC3A6467D}" destId="{4C3A0C6D-D2D1-4640-9A28-8B31FE276D4D}" srcOrd="1" destOrd="0" parTransId="{36C3A230-9D25-4761-B859-2538364FCC4F}" sibTransId="{ED17B805-8895-40EF-AC7A-645BA3E0AF28}"/>
    <dgm:cxn modelId="{698EC8B2-DF17-4A74-995E-F78A80F7E516}" type="presOf" srcId="{A8C89CFE-0432-4C90-9E4C-6409A23816B1}" destId="{181ADD69-E24B-4D93-9AF7-0B000A3B76A2}" srcOrd="0" destOrd="0" presId="urn:microsoft.com/office/officeart/2005/8/layout/vList2"/>
    <dgm:cxn modelId="{AFB997B8-D888-46B1-ADC7-3BA79BCDA58F}" srcId="{9BEFE998-4AE1-4A52-8F08-7A4DC3A6467D}" destId="{08479753-F93D-4D50-8528-3923E6CA9B14}" srcOrd="2" destOrd="0" parTransId="{71C1BF09-37E2-459C-9C76-16DBE355A991}" sibTransId="{F9811CF8-CC8C-4A81-8E46-48F3E37E900B}"/>
    <dgm:cxn modelId="{4275DAE5-D201-455F-8438-9FB02F569BD9}" srcId="{9BEFE998-4AE1-4A52-8F08-7A4DC3A6467D}" destId="{A8C89CFE-0432-4C90-9E4C-6409A23816B1}" srcOrd="3" destOrd="0" parTransId="{5E0E2FBB-6AFA-4C2B-89D3-FF00EEFB793A}" sibTransId="{143D3E75-3D6F-4F32-8D5F-1057FAD0EDFD}"/>
    <dgm:cxn modelId="{2AD138B5-63BE-475E-978C-F6823D7025AA}" type="presParOf" srcId="{A4FFAB2C-47EA-42BC-A115-424858A0F32B}" destId="{FE1655C1-14A3-4060-8F95-A29BAC17A7D6}" srcOrd="0" destOrd="0" presId="urn:microsoft.com/office/officeart/2005/8/layout/vList2"/>
    <dgm:cxn modelId="{A6C285D7-101E-4CF2-96F4-B2FA954FBE9D}" type="presParOf" srcId="{A4FFAB2C-47EA-42BC-A115-424858A0F32B}" destId="{055C620F-9D4F-4B18-A3FE-61C51994A443}" srcOrd="1" destOrd="0" presId="urn:microsoft.com/office/officeart/2005/8/layout/vList2"/>
    <dgm:cxn modelId="{717788FA-A142-4F03-8E45-A26119F5D4A5}" type="presParOf" srcId="{A4FFAB2C-47EA-42BC-A115-424858A0F32B}" destId="{DF1D50CE-D4CC-4AC1-9C50-F3E1DE4E42F4}" srcOrd="2" destOrd="0" presId="urn:microsoft.com/office/officeart/2005/8/layout/vList2"/>
    <dgm:cxn modelId="{8C895302-2E0B-4BED-8ED5-57085238DF51}" type="presParOf" srcId="{A4FFAB2C-47EA-42BC-A115-424858A0F32B}" destId="{3B815EC9-7362-48D2-9446-738BA7C4EF5F}" srcOrd="3" destOrd="0" presId="urn:microsoft.com/office/officeart/2005/8/layout/vList2"/>
    <dgm:cxn modelId="{0DAB83C6-B039-45DA-AC3A-B02EF0AD1CA7}" type="presParOf" srcId="{A4FFAB2C-47EA-42BC-A115-424858A0F32B}" destId="{C34622D8-D48B-41EF-BD72-66C865EA1976}" srcOrd="4" destOrd="0" presId="urn:microsoft.com/office/officeart/2005/8/layout/vList2"/>
    <dgm:cxn modelId="{C7898E6F-1401-4FFD-94B3-A05C50AD3924}" type="presParOf" srcId="{A4FFAB2C-47EA-42BC-A115-424858A0F32B}" destId="{4D9B1FDB-04FE-48E2-BF74-54F4DE126490}" srcOrd="5" destOrd="0" presId="urn:microsoft.com/office/officeart/2005/8/layout/vList2"/>
    <dgm:cxn modelId="{57D890DA-206E-40BE-B985-DB93C16EA121}" type="presParOf" srcId="{A4FFAB2C-47EA-42BC-A115-424858A0F32B}" destId="{181ADD69-E24B-4D93-9AF7-0B000A3B76A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0CB94EC-11C7-474F-B2DA-67827AC100D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9C70109-4404-4C5C-84DB-8FBE2E91D409}">
      <dgm:prSet/>
      <dgm:spPr/>
      <dgm:t>
        <a:bodyPr/>
        <a:lstStyle/>
        <a:p>
          <a:pPr rtl="0"/>
          <a:r>
            <a:rPr lang="ru-RU" b="1"/>
            <a:t>Капитальные вложения</a:t>
          </a:r>
          <a:r>
            <a:rPr lang="ru-RU"/>
            <a:t> – это совокупность затрат на приобретение или создание новых и реконструкцию существующих основных средств. </a:t>
          </a:r>
        </a:p>
      </dgm:t>
    </dgm:pt>
    <dgm:pt modelId="{E7464F4D-C034-460C-9B4C-475EB368EF6B}" type="parTrans" cxnId="{5A22EBE4-C69F-4921-8AE8-4D69CBD6D8D5}">
      <dgm:prSet/>
      <dgm:spPr/>
      <dgm:t>
        <a:bodyPr/>
        <a:lstStyle/>
        <a:p>
          <a:endParaRPr lang="ru-RU"/>
        </a:p>
      </dgm:t>
    </dgm:pt>
    <dgm:pt modelId="{AF3B81A2-594B-43BC-A521-DE9DF3DA2E7F}" type="sibTrans" cxnId="{5A22EBE4-C69F-4921-8AE8-4D69CBD6D8D5}">
      <dgm:prSet/>
      <dgm:spPr/>
      <dgm:t>
        <a:bodyPr/>
        <a:lstStyle/>
        <a:p>
          <a:endParaRPr lang="ru-RU"/>
        </a:p>
      </dgm:t>
    </dgm:pt>
    <dgm:pt modelId="{86D9640D-EED3-4A08-ACE1-54D7A2B664D5}">
      <dgm:prSet/>
      <dgm:spPr/>
      <dgm:t>
        <a:bodyPr/>
        <a:lstStyle/>
        <a:p>
          <a:pPr rtl="0"/>
          <a:r>
            <a:rPr lang="ru-RU" b="1" i="1"/>
            <a:t>Статистика капитального строительства </a:t>
          </a:r>
          <a:r>
            <a:rPr lang="ru-RU"/>
            <a:t> рассматривает вопросы строительного производства, включая комплекс  строительных работ, монтаж оборудования и отдельных конструкций  строящегося объекта.</a:t>
          </a:r>
        </a:p>
      </dgm:t>
    </dgm:pt>
    <dgm:pt modelId="{51274FE1-AF43-4D37-AC3C-B393FE757902}" type="parTrans" cxnId="{6B1023DF-07F5-4884-8D77-D6C84119B27B}">
      <dgm:prSet/>
      <dgm:spPr/>
      <dgm:t>
        <a:bodyPr/>
        <a:lstStyle/>
        <a:p>
          <a:endParaRPr lang="ru-RU"/>
        </a:p>
      </dgm:t>
    </dgm:pt>
    <dgm:pt modelId="{93114C66-5DE0-4047-9D85-8B6C6A673F07}" type="sibTrans" cxnId="{6B1023DF-07F5-4884-8D77-D6C84119B27B}">
      <dgm:prSet/>
      <dgm:spPr/>
      <dgm:t>
        <a:bodyPr/>
        <a:lstStyle/>
        <a:p>
          <a:endParaRPr lang="ru-RU"/>
        </a:p>
      </dgm:t>
    </dgm:pt>
    <dgm:pt modelId="{AA9420FC-AE3F-4871-8948-F58F59D1537B}" type="pres">
      <dgm:prSet presAssocID="{C0CB94EC-11C7-474F-B2DA-67827AC100D9}" presName="linear" presStyleCnt="0">
        <dgm:presLayoutVars>
          <dgm:animLvl val="lvl"/>
          <dgm:resizeHandles val="exact"/>
        </dgm:presLayoutVars>
      </dgm:prSet>
      <dgm:spPr/>
    </dgm:pt>
    <dgm:pt modelId="{200422FE-0A4A-4720-8766-B0D38C3D28F4}" type="pres">
      <dgm:prSet presAssocID="{79C70109-4404-4C5C-84DB-8FBE2E91D40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35639B3-5A36-40C2-B561-4580A52B0EA0}" type="pres">
      <dgm:prSet presAssocID="{AF3B81A2-594B-43BC-A521-DE9DF3DA2E7F}" presName="spacer" presStyleCnt="0"/>
      <dgm:spPr/>
    </dgm:pt>
    <dgm:pt modelId="{A8086A50-8DC3-43AE-B947-CDBE5DCF7BEE}" type="pres">
      <dgm:prSet presAssocID="{86D9640D-EED3-4A08-ACE1-54D7A2B664D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CF10537-3F42-499A-96D8-8FB3B1A48B6C}" type="presOf" srcId="{86D9640D-EED3-4A08-ACE1-54D7A2B664D5}" destId="{A8086A50-8DC3-43AE-B947-CDBE5DCF7BEE}" srcOrd="0" destOrd="0" presId="urn:microsoft.com/office/officeart/2005/8/layout/vList2"/>
    <dgm:cxn modelId="{D0AF3949-EC7A-43D7-941D-0FB3FDB57578}" type="presOf" srcId="{79C70109-4404-4C5C-84DB-8FBE2E91D409}" destId="{200422FE-0A4A-4720-8766-B0D38C3D28F4}" srcOrd="0" destOrd="0" presId="urn:microsoft.com/office/officeart/2005/8/layout/vList2"/>
    <dgm:cxn modelId="{6FA97D6B-5ADA-4510-8770-4EA1C022547A}" type="presOf" srcId="{C0CB94EC-11C7-474F-B2DA-67827AC100D9}" destId="{AA9420FC-AE3F-4871-8948-F58F59D1537B}" srcOrd="0" destOrd="0" presId="urn:microsoft.com/office/officeart/2005/8/layout/vList2"/>
    <dgm:cxn modelId="{6B1023DF-07F5-4884-8D77-D6C84119B27B}" srcId="{C0CB94EC-11C7-474F-B2DA-67827AC100D9}" destId="{86D9640D-EED3-4A08-ACE1-54D7A2B664D5}" srcOrd="1" destOrd="0" parTransId="{51274FE1-AF43-4D37-AC3C-B393FE757902}" sibTransId="{93114C66-5DE0-4047-9D85-8B6C6A673F07}"/>
    <dgm:cxn modelId="{5A22EBE4-C69F-4921-8AE8-4D69CBD6D8D5}" srcId="{C0CB94EC-11C7-474F-B2DA-67827AC100D9}" destId="{79C70109-4404-4C5C-84DB-8FBE2E91D409}" srcOrd="0" destOrd="0" parTransId="{E7464F4D-C034-460C-9B4C-475EB368EF6B}" sibTransId="{AF3B81A2-594B-43BC-A521-DE9DF3DA2E7F}"/>
    <dgm:cxn modelId="{60323844-FD6A-4712-9B2D-13055F70D241}" type="presParOf" srcId="{AA9420FC-AE3F-4871-8948-F58F59D1537B}" destId="{200422FE-0A4A-4720-8766-B0D38C3D28F4}" srcOrd="0" destOrd="0" presId="urn:microsoft.com/office/officeart/2005/8/layout/vList2"/>
    <dgm:cxn modelId="{C3D1A373-B4FA-48FB-99D8-799122E48A79}" type="presParOf" srcId="{AA9420FC-AE3F-4871-8948-F58F59D1537B}" destId="{235639B3-5A36-40C2-B561-4580A52B0EA0}" srcOrd="1" destOrd="0" presId="urn:microsoft.com/office/officeart/2005/8/layout/vList2"/>
    <dgm:cxn modelId="{7BCB21B5-013C-46C1-B15B-CE48D50831D4}" type="presParOf" srcId="{AA9420FC-AE3F-4871-8948-F58F59D1537B}" destId="{A8086A50-8DC3-43AE-B947-CDBE5DCF7BE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EB48EB9-1AF8-4BDB-AEE4-A2AE7CE4534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5D4B3D-C229-4F7D-AFB1-0F37BF29C941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К </a:t>
          </a:r>
          <a:r>
            <a:rPr lang="ru-RU" sz="2400" i="1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строительным работам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относятся</a:t>
          </a:r>
        </a:p>
      </dgm:t>
    </dgm:pt>
    <dgm:pt modelId="{4EA35E16-7692-45C4-A553-DD8A3CE6C55B}" type="parTrans" cxnId="{FD181035-6E59-4435-B9CA-1889739B5C82}">
      <dgm:prSet/>
      <dgm:spPr/>
      <dgm:t>
        <a:bodyPr/>
        <a:lstStyle/>
        <a:p>
          <a:endParaRPr lang="ru-RU"/>
        </a:p>
      </dgm:t>
    </dgm:pt>
    <dgm:pt modelId="{166370A0-609E-442F-A789-D56134A8B3AE}" type="sibTrans" cxnId="{FD181035-6E59-4435-B9CA-1889739B5C82}">
      <dgm:prSet/>
      <dgm:spPr/>
      <dgm:t>
        <a:bodyPr/>
        <a:lstStyle/>
        <a:p>
          <a:endParaRPr lang="ru-RU"/>
        </a:p>
      </dgm:t>
    </dgm:pt>
    <dgm:pt modelId="{615FA1CA-E017-4602-B274-410F3670588F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возведение строения и сооружения, их переустройство и расширение; монтаж строительных конструкций, входящих в состав зданий и сооружений, устройство линий электропередачи и линий связи; сооружение водопроводных, канализационных, теплофикационных и газовых сетей и устройств; устройство оснований, фундаментов опорных конструкций под оборудование и т.п.</a:t>
          </a:r>
        </a:p>
      </dgm:t>
    </dgm:pt>
    <dgm:pt modelId="{DBE851EA-2B89-4A15-9881-52F52012DB40}" type="parTrans" cxnId="{357FE74C-0DC8-488A-B0A3-1AE7F0C5B765}">
      <dgm:prSet/>
      <dgm:spPr/>
      <dgm:t>
        <a:bodyPr/>
        <a:lstStyle/>
        <a:p>
          <a:endParaRPr lang="ru-RU"/>
        </a:p>
      </dgm:t>
    </dgm:pt>
    <dgm:pt modelId="{2AFCBA22-E5C3-41F4-88DA-C55B9363C880}" type="sibTrans" cxnId="{357FE74C-0DC8-488A-B0A3-1AE7F0C5B765}">
      <dgm:prSet/>
      <dgm:spPr/>
      <dgm:t>
        <a:bodyPr/>
        <a:lstStyle/>
        <a:p>
          <a:endParaRPr lang="ru-RU"/>
        </a:p>
      </dgm:t>
    </dgm:pt>
    <dgm:pt modelId="{4B003215-7915-4DFF-B0D1-C360291FEEAB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К работам </a:t>
          </a:r>
          <a:r>
            <a:rPr lang="ru-RU" sz="2400" i="1" dirty="0">
              <a:latin typeface="Times New Roman" panose="02020603050405020304" pitchFamily="18" charset="0"/>
              <a:cs typeface="Times New Roman" panose="02020603050405020304" pitchFamily="18" charset="0"/>
            </a:rPr>
            <a:t>по монтажу оборудования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относятся</a:t>
          </a:r>
        </a:p>
      </dgm:t>
    </dgm:pt>
    <dgm:pt modelId="{5C24EDE8-C7EE-488C-B63F-2C3A71F594D6}" type="parTrans" cxnId="{AFB65A49-BBBC-42C1-9B88-BA75CF013EBC}">
      <dgm:prSet/>
      <dgm:spPr/>
      <dgm:t>
        <a:bodyPr/>
        <a:lstStyle/>
        <a:p>
          <a:endParaRPr lang="ru-RU"/>
        </a:p>
      </dgm:t>
    </dgm:pt>
    <dgm:pt modelId="{FA7D0E8F-8C7A-4D69-BD78-7CD019DF0BC9}" type="sibTrans" cxnId="{AFB65A49-BBBC-42C1-9B88-BA75CF013EBC}">
      <dgm:prSet/>
      <dgm:spPr/>
      <dgm:t>
        <a:bodyPr/>
        <a:lstStyle/>
        <a:p>
          <a:endParaRPr lang="ru-RU"/>
        </a:p>
      </dgm:t>
    </dgm:pt>
    <dgm:pt modelId="{6020EE8F-FD27-455D-ADC1-B7545130E025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сборка и установка производственного, технологического и прочего оборудования; устройство промышленных проводок, входящих в состав монтируемого оборудования, и др.</a:t>
          </a:r>
        </a:p>
      </dgm:t>
    </dgm:pt>
    <dgm:pt modelId="{60343486-A8A8-4549-9B49-CEB14FE585A6}" type="parTrans" cxnId="{518BC4C7-D238-4DD5-AFD4-5D88862FAEBB}">
      <dgm:prSet/>
      <dgm:spPr/>
      <dgm:t>
        <a:bodyPr/>
        <a:lstStyle/>
        <a:p>
          <a:endParaRPr lang="ru-RU"/>
        </a:p>
      </dgm:t>
    </dgm:pt>
    <dgm:pt modelId="{B16A06A7-5D35-47A3-BB1F-7E0B29682A73}" type="sibTrans" cxnId="{518BC4C7-D238-4DD5-AFD4-5D88862FAEBB}">
      <dgm:prSet/>
      <dgm:spPr/>
      <dgm:t>
        <a:bodyPr/>
        <a:lstStyle/>
        <a:p>
          <a:endParaRPr lang="ru-RU"/>
        </a:p>
      </dgm:t>
    </dgm:pt>
    <dgm:pt modelId="{D72EE538-1F01-4522-BE7D-BF158145ACF1}" type="pres">
      <dgm:prSet presAssocID="{0EB48EB9-1AF8-4BDB-AEE4-A2AE7CE45340}" presName="Name0" presStyleCnt="0">
        <dgm:presLayoutVars>
          <dgm:dir/>
          <dgm:animLvl val="lvl"/>
          <dgm:resizeHandles val="exact"/>
        </dgm:presLayoutVars>
      </dgm:prSet>
      <dgm:spPr/>
    </dgm:pt>
    <dgm:pt modelId="{1031A587-6CC6-4ED4-9DB7-D8D0766FD907}" type="pres">
      <dgm:prSet presAssocID="{195D4B3D-C229-4F7D-AFB1-0F37BF29C941}" presName="composite" presStyleCnt="0"/>
      <dgm:spPr/>
    </dgm:pt>
    <dgm:pt modelId="{F17A3FBD-8D6F-43C3-B14F-CE8C4096D4D4}" type="pres">
      <dgm:prSet presAssocID="{195D4B3D-C229-4F7D-AFB1-0F37BF29C941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FCFEE97C-D9E3-4206-8FFA-E37D313BA948}" type="pres">
      <dgm:prSet presAssocID="{195D4B3D-C229-4F7D-AFB1-0F37BF29C941}" presName="desTx" presStyleLbl="alignAccFollowNode1" presStyleIdx="0" presStyleCnt="2">
        <dgm:presLayoutVars>
          <dgm:bulletEnabled val="1"/>
        </dgm:presLayoutVars>
      </dgm:prSet>
      <dgm:spPr/>
    </dgm:pt>
    <dgm:pt modelId="{1F7EBDE4-AEE9-433E-B640-39999DAEABD8}" type="pres">
      <dgm:prSet presAssocID="{166370A0-609E-442F-A789-D56134A8B3AE}" presName="space" presStyleCnt="0"/>
      <dgm:spPr/>
    </dgm:pt>
    <dgm:pt modelId="{62038906-4213-4EE7-BF86-10BB9D423689}" type="pres">
      <dgm:prSet presAssocID="{4B003215-7915-4DFF-B0D1-C360291FEEAB}" presName="composite" presStyleCnt="0"/>
      <dgm:spPr/>
    </dgm:pt>
    <dgm:pt modelId="{9CCE59D0-1471-4E54-A578-F42C1A77FB03}" type="pres">
      <dgm:prSet presAssocID="{4B003215-7915-4DFF-B0D1-C360291FEEA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B8B578D5-D878-4645-B081-D0F274FCF979}" type="pres">
      <dgm:prSet presAssocID="{4B003215-7915-4DFF-B0D1-C360291FEEAB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CD78FE21-0644-4368-9B09-1E7F8F351544}" type="presOf" srcId="{195D4B3D-C229-4F7D-AFB1-0F37BF29C941}" destId="{F17A3FBD-8D6F-43C3-B14F-CE8C4096D4D4}" srcOrd="0" destOrd="0" presId="urn:microsoft.com/office/officeart/2005/8/layout/hList1"/>
    <dgm:cxn modelId="{FD181035-6E59-4435-B9CA-1889739B5C82}" srcId="{0EB48EB9-1AF8-4BDB-AEE4-A2AE7CE45340}" destId="{195D4B3D-C229-4F7D-AFB1-0F37BF29C941}" srcOrd="0" destOrd="0" parTransId="{4EA35E16-7692-45C4-A553-DD8A3CE6C55B}" sibTransId="{166370A0-609E-442F-A789-D56134A8B3AE}"/>
    <dgm:cxn modelId="{67E2C239-7CDF-4ACA-855A-72198AEF2AB0}" type="presOf" srcId="{0EB48EB9-1AF8-4BDB-AEE4-A2AE7CE45340}" destId="{D72EE538-1F01-4522-BE7D-BF158145ACF1}" srcOrd="0" destOrd="0" presId="urn:microsoft.com/office/officeart/2005/8/layout/hList1"/>
    <dgm:cxn modelId="{D04CF668-01D4-4B52-ADAD-3C6A3681BEFE}" type="presOf" srcId="{4B003215-7915-4DFF-B0D1-C360291FEEAB}" destId="{9CCE59D0-1471-4E54-A578-F42C1A77FB03}" srcOrd="0" destOrd="0" presId="urn:microsoft.com/office/officeart/2005/8/layout/hList1"/>
    <dgm:cxn modelId="{AFB65A49-BBBC-42C1-9B88-BA75CF013EBC}" srcId="{0EB48EB9-1AF8-4BDB-AEE4-A2AE7CE45340}" destId="{4B003215-7915-4DFF-B0D1-C360291FEEAB}" srcOrd="1" destOrd="0" parTransId="{5C24EDE8-C7EE-488C-B63F-2C3A71F594D6}" sibTransId="{FA7D0E8F-8C7A-4D69-BD78-7CD019DF0BC9}"/>
    <dgm:cxn modelId="{357FE74C-0DC8-488A-B0A3-1AE7F0C5B765}" srcId="{195D4B3D-C229-4F7D-AFB1-0F37BF29C941}" destId="{615FA1CA-E017-4602-B274-410F3670588F}" srcOrd="0" destOrd="0" parTransId="{DBE851EA-2B89-4A15-9881-52F52012DB40}" sibTransId="{2AFCBA22-E5C3-41F4-88DA-C55B9363C880}"/>
    <dgm:cxn modelId="{518BC4C7-D238-4DD5-AFD4-5D88862FAEBB}" srcId="{4B003215-7915-4DFF-B0D1-C360291FEEAB}" destId="{6020EE8F-FD27-455D-ADC1-B7545130E025}" srcOrd="0" destOrd="0" parTransId="{60343486-A8A8-4549-9B49-CEB14FE585A6}" sibTransId="{B16A06A7-5D35-47A3-BB1F-7E0B29682A73}"/>
    <dgm:cxn modelId="{B6C099CD-2E51-409B-91E1-A23107D8818B}" type="presOf" srcId="{6020EE8F-FD27-455D-ADC1-B7545130E025}" destId="{B8B578D5-D878-4645-B081-D0F274FCF979}" srcOrd="0" destOrd="0" presId="urn:microsoft.com/office/officeart/2005/8/layout/hList1"/>
    <dgm:cxn modelId="{F010CEF8-6370-4EEB-BAA6-A835D5E32C8C}" type="presOf" srcId="{615FA1CA-E017-4602-B274-410F3670588F}" destId="{FCFEE97C-D9E3-4206-8FFA-E37D313BA948}" srcOrd="0" destOrd="0" presId="urn:microsoft.com/office/officeart/2005/8/layout/hList1"/>
    <dgm:cxn modelId="{85006DD8-70B7-4F41-B99C-7D4872C42996}" type="presParOf" srcId="{D72EE538-1F01-4522-BE7D-BF158145ACF1}" destId="{1031A587-6CC6-4ED4-9DB7-D8D0766FD907}" srcOrd="0" destOrd="0" presId="urn:microsoft.com/office/officeart/2005/8/layout/hList1"/>
    <dgm:cxn modelId="{AA5A71BB-4A5F-499D-871B-17E31356FFCB}" type="presParOf" srcId="{1031A587-6CC6-4ED4-9DB7-D8D0766FD907}" destId="{F17A3FBD-8D6F-43C3-B14F-CE8C4096D4D4}" srcOrd="0" destOrd="0" presId="urn:microsoft.com/office/officeart/2005/8/layout/hList1"/>
    <dgm:cxn modelId="{076D16BE-1825-4B10-A5F0-6F9970AFDAED}" type="presParOf" srcId="{1031A587-6CC6-4ED4-9DB7-D8D0766FD907}" destId="{FCFEE97C-D9E3-4206-8FFA-E37D313BA948}" srcOrd="1" destOrd="0" presId="urn:microsoft.com/office/officeart/2005/8/layout/hList1"/>
    <dgm:cxn modelId="{6DC6F24C-F766-4888-AE68-99B5EB963BA5}" type="presParOf" srcId="{D72EE538-1F01-4522-BE7D-BF158145ACF1}" destId="{1F7EBDE4-AEE9-433E-B640-39999DAEABD8}" srcOrd="1" destOrd="0" presId="urn:microsoft.com/office/officeart/2005/8/layout/hList1"/>
    <dgm:cxn modelId="{161B5E22-B856-4601-A303-1D8E4D68D1A6}" type="presParOf" srcId="{D72EE538-1F01-4522-BE7D-BF158145ACF1}" destId="{62038906-4213-4EE7-BF86-10BB9D423689}" srcOrd="2" destOrd="0" presId="urn:microsoft.com/office/officeart/2005/8/layout/hList1"/>
    <dgm:cxn modelId="{CAC7A74D-A1D9-48A1-A0D4-CD18D62B29AA}" type="presParOf" srcId="{62038906-4213-4EE7-BF86-10BB9D423689}" destId="{9CCE59D0-1471-4E54-A578-F42C1A77FB03}" srcOrd="0" destOrd="0" presId="urn:microsoft.com/office/officeart/2005/8/layout/hList1"/>
    <dgm:cxn modelId="{8A4211AA-3C30-4A35-AB7D-B46415554703}" type="presParOf" srcId="{62038906-4213-4EE7-BF86-10BB9D423689}" destId="{B8B578D5-D878-4645-B081-D0F274FCF97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8C3385B-7EBB-45A0-980F-8A3C272EDC8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E4C1BF0-D421-454A-A9CF-69E1E5862BCF}">
      <dgm:prSet phldrT="[Текст]" custT="1"/>
      <dgm:spPr/>
      <dgm:t>
        <a:bodyPr/>
        <a:lstStyle/>
        <a:p>
          <a:r>
            <a: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Основными показателями 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статистики капитального строительства являются:</a:t>
          </a:r>
        </a:p>
      </dgm:t>
    </dgm:pt>
    <dgm:pt modelId="{A62A031E-038D-4C9F-88FE-4EF9DECE2267}" type="parTrans" cxnId="{C29DDE01-F41E-4D62-9CC1-93052EF73C2A}">
      <dgm:prSet/>
      <dgm:spPr/>
      <dgm:t>
        <a:bodyPr/>
        <a:lstStyle/>
        <a:p>
          <a:endParaRPr lang="ru-RU"/>
        </a:p>
      </dgm:t>
    </dgm:pt>
    <dgm:pt modelId="{DD1982B3-7734-4AC7-8CEB-08730890B245}" type="sibTrans" cxnId="{C29DDE01-F41E-4D62-9CC1-93052EF73C2A}">
      <dgm:prSet/>
      <dgm:spPr/>
      <dgm:t>
        <a:bodyPr/>
        <a:lstStyle/>
        <a:p>
          <a:endParaRPr lang="ru-RU"/>
        </a:p>
      </dgm:t>
    </dgm:pt>
    <dgm:pt modelId="{39E1737E-9890-40EB-9811-D8CFECB3DAA7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продукция – объём  выполненных строительных и монтажных работ</a:t>
          </a:r>
        </a:p>
      </dgm:t>
    </dgm:pt>
    <dgm:pt modelId="{8EA24B28-18F7-42AE-919C-465EB3FF5ED2}" type="parTrans" cxnId="{2458D8C9-29CE-4561-A875-509E10ECAE23}">
      <dgm:prSet/>
      <dgm:spPr/>
      <dgm:t>
        <a:bodyPr/>
        <a:lstStyle/>
        <a:p>
          <a:endParaRPr lang="ru-RU"/>
        </a:p>
      </dgm:t>
    </dgm:pt>
    <dgm:pt modelId="{DC1CAE2F-206F-400E-B3BF-ADBA26D0F360}" type="sibTrans" cxnId="{2458D8C9-29CE-4561-A875-509E10ECAE23}">
      <dgm:prSet/>
      <dgm:spPr/>
      <dgm:t>
        <a:bodyPr/>
        <a:lstStyle/>
        <a:p>
          <a:endParaRPr lang="ru-RU"/>
        </a:p>
      </dgm:t>
    </dgm:pt>
    <dgm:pt modelId="{70ECF75E-BF6B-4720-8A3D-E947516FB6D7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ввод в действие основных средств;</a:t>
          </a:r>
        </a:p>
      </dgm:t>
    </dgm:pt>
    <dgm:pt modelId="{6691E88F-8A2B-4AB5-AF8E-E0C65005E5B7}" type="parTrans" cxnId="{D2852AA5-DBC0-473F-88E0-0D3EC1217377}">
      <dgm:prSet/>
      <dgm:spPr/>
      <dgm:t>
        <a:bodyPr/>
        <a:lstStyle/>
        <a:p>
          <a:endParaRPr lang="ru-RU"/>
        </a:p>
      </dgm:t>
    </dgm:pt>
    <dgm:pt modelId="{69E02469-1DEB-4BEC-8E3B-8501B44E2EA2}" type="sibTrans" cxnId="{D2852AA5-DBC0-473F-88E0-0D3EC1217377}">
      <dgm:prSet/>
      <dgm:spPr/>
      <dgm:t>
        <a:bodyPr/>
        <a:lstStyle/>
        <a:p>
          <a:endParaRPr lang="ru-RU"/>
        </a:p>
      </dgm:t>
    </dgm:pt>
    <dgm:pt modelId="{B1286B2A-563F-4755-B422-FFF28237C01B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себестоимость строительной  продукции</a:t>
          </a:r>
        </a:p>
      </dgm:t>
    </dgm:pt>
    <dgm:pt modelId="{636CC1DE-3519-41A3-A853-B27C4827FB17}" type="parTrans" cxnId="{C956AB6B-E153-44AC-BB3F-70F1C7C6779D}">
      <dgm:prSet/>
      <dgm:spPr/>
      <dgm:t>
        <a:bodyPr/>
        <a:lstStyle/>
        <a:p>
          <a:endParaRPr lang="ru-RU"/>
        </a:p>
      </dgm:t>
    </dgm:pt>
    <dgm:pt modelId="{E4A9E429-F853-4C27-8F23-2DA8AC5F2062}" type="sibTrans" cxnId="{C956AB6B-E153-44AC-BB3F-70F1C7C6779D}">
      <dgm:prSet/>
      <dgm:spPr/>
      <dgm:t>
        <a:bodyPr/>
        <a:lstStyle/>
        <a:p>
          <a:endParaRPr lang="ru-RU"/>
        </a:p>
      </dgm:t>
    </dgm:pt>
    <dgm:pt modelId="{B1FEE363-0BE4-4F01-B84F-C027C96535CA}" type="pres">
      <dgm:prSet presAssocID="{48C3385B-7EBB-45A0-980F-8A3C272EDC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7576A38-C310-4B73-B623-8ED7FB05DBFA}" type="pres">
      <dgm:prSet presAssocID="{AE4C1BF0-D421-454A-A9CF-69E1E5862BCF}" presName="hierRoot1" presStyleCnt="0">
        <dgm:presLayoutVars>
          <dgm:hierBranch val="init"/>
        </dgm:presLayoutVars>
      </dgm:prSet>
      <dgm:spPr/>
    </dgm:pt>
    <dgm:pt modelId="{06F0FFE3-65F8-4681-AE44-7D3676E87ECD}" type="pres">
      <dgm:prSet presAssocID="{AE4C1BF0-D421-454A-A9CF-69E1E5862BCF}" presName="rootComposite1" presStyleCnt="0"/>
      <dgm:spPr/>
    </dgm:pt>
    <dgm:pt modelId="{8FD0C011-8EA4-4E2B-A9FC-C1E941AE1C0F}" type="pres">
      <dgm:prSet presAssocID="{AE4C1BF0-D421-454A-A9CF-69E1E5862BCF}" presName="rootText1" presStyleLbl="node0" presStyleIdx="0" presStyleCnt="1">
        <dgm:presLayoutVars>
          <dgm:chPref val="3"/>
        </dgm:presLayoutVars>
      </dgm:prSet>
      <dgm:spPr/>
    </dgm:pt>
    <dgm:pt modelId="{626C446C-6466-4CC9-80A9-1F9C0ED1A955}" type="pres">
      <dgm:prSet presAssocID="{AE4C1BF0-D421-454A-A9CF-69E1E5862BCF}" presName="rootConnector1" presStyleLbl="node1" presStyleIdx="0" presStyleCnt="0"/>
      <dgm:spPr/>
    </dgm:pt>
    <dgm:pt modelId="{5A99D168-9BBE-447C-B43B-DA01CDD5A349}" type="pres">
      <dgm:prSet presAssocID="{AE4C1BF0-D421-454A-A9CF-69E1E5862BCF}" presName="hierChild2" presStyleCnt="0"/>
      <dgm:spPr/>
    </dgm:pt>
    <dgm:pt modelId="{897BF6BE-F51D-4E6B-B0FF-4985A638C4DD}" type="pres">
      <dgm:prSet presAssocID="{8EA24B28-18F7-42AE-919C-465EB3FF5ED2}" presName="Name37" presStyleLbl="parChTrans1D2" presStyleIdx="0" presStyleCnt="3"/>
      <dgm:spPr/>
    </dgm:pt>
    <dgm:pt modelId="{BA14BA30-1102-4A4E-8734-597F7577FA48}" type="pres">
      <dgm:prSet presAssocID="{39E1737E-9890-40EB-9811-D8CFECB3DAA7}" presName="hierRoot2" presStyleCnt="0">
        <dgm:presLayoutVars>
          <dgm:hierBranch val="init"/>
        </dgm:presLayoutVars>
      </dgm:prSet>
      <dgm:spPr/>
    </dgm:pt>
    <dgm:pt modelId="{7879FDEB-92EA-45DB-BFFA-E9420488A766}" type="pres">
      <dgm:prSet presAssocID="{39E1737E-9890-40EB-9811-D8CFECB3DAA7}" presName="rootComposite" presStyleCnt="0"/>
      <dgm:spPr/>
    </dgm:pt>
    <dgm:pt modelId="{F0500CE7-B793-4D3B-B1DC-04116B6C31D4}" type="pres">
      <dgm:prSet presAssocID="{39E1737E-9890-40EB-9811-D8CFECB3DAA7}" presName="rootText" presStyleLbl="node2" presStyleIdx="0" presStyleCnt="3">
        <dgm:presLayoutVars>
          <dgm:chPref val="3"/>
        </dgm:presLayoutVars>
      </dgm:prSet>
      <dgm:spPr/>
    </dgm:pt>
    <dgm:pt modelId="{169A8A1F-682B-410E-BDC5-CE166CEF3BB7}" type="pres">
      <dgm:prSet presAssocID="{39E1737E-9890-40EB-9811-D8CFECB3DAA7}" presName="rootConnector" presStyleLbl="node2" presStyleIdx="0" presStyleCnt="3"/>
      <dgm:spPr/>
    </dgm:pt>
    <dgm:pt modelId="{54DA03B8-C9E2-4D34-81B1-4623A6B36559}" type="pres">
      <dgm:prSet presAssocID="{39E1737E-9890-40EB-9811-D8CFECB3DAA7}" presName="hierChild4" presStyleCnt="0"/>
      <dgm:spPr/>
    </dgm:pt>
    <dgm:pt modelId="{D6A8425E-1BBF-47E6-80E7-105743A94E13}" type="pres">
      <dgm:prSet presAssocID="{39E1737E-9890-40EB-9811-D8CFECB3DAA7}" presName="hierChild5" presStyleCnt="0"/>
      <dgm:spPr/>
    </dgm:pt>
    <dgm:pt modelId="{7E6CF0B3-003B-43AC-A14D-D8427CD7E08C}" type="pres">
      <dgm:prSet presAssocID="{6691E88F-8A2B-4AB5-AF8E-E0C65005E5B7}" presName="Name37" presStyleLbl="parChTrans1D2" presStyleIdx="1" presStyleCnt="3"/>
      <dgm:spPr/>
    </dgm:pt>
    <dgm:pt modelId="{541395D2-9C6C-4576-B2B8-860FC44706D6}" type="pres">
      <dgm:prSet presAssocID="{70ECF75E-BF6B-4720-8A3D-E947516FB6D7}" presName="hierRoot2" presStyleCnt="0">
        <dgm:presLayoutVars>
          <dgm:hierBranch val="init"/>
        </dgm:presLayoutVars>
      </dgm:prSet>
      <dgm:spPr/>
    </dgm:pt>
    <dgm:pt modelId="{350302C4-9597-4DA1-A53F-FCD384F624A3}" type="pres">
      <dgm:prSet presAssocID="{70ECF75E-BF6B-4720-8A3D-E947516FB6D7}" presName="rootComposite" presStyleCnt="0"/>
      <dgm:spPr/>
    </dgm:pt>
    <dgm:pt modelId="{DB5A09CB-956B-4FE2-B905-14E9BEBB2570}" type="pres">
      <dgm:prSet presAssocID="{70ECF75E-BF6B-4720-8A3D-E947516FB6D7}" presName="rootText" presStyleLbl="node2" presStyleIdx="1" presStyleCnt="3">
        <dgm:presLayoutVars>
          <dgm:chPref val="3"/>
        </dgm:presLayoutVars>
      </dgm:prSet>
      <dgm:spPr/>
    </dgm:pt>
    <dgm:pt modelId="{079A3412-3174-4E3E-BFBE-4D112D3671C5}" type="pres">
      <dgm:prSet presAssocID="{70ECF75E-BF6B-4720-8A3D-E947516FB6D7}" presName="rootConnector" presStyleLbl="node2" presStyleIdx="1" presStyleCnt="3"/>
      <dgm:spPr/>
    </dgm:pt>
    <dgm:pt modelId="{A9799E1A-A400-4466-9564-E9F92208C548}" type="pres">
      <dgm:prSet presAssocID="{70ECF75E-BF6B-4720-8A3D-E947516FB6D7}" presName="hierChild4" presStyleCnt="0"/>
      <dgm:spPr/>
    </dgm:pt>
    <dgm:pt modelId="{C76B6032-9A97-4D1D-A83A-EB31469483DC}" type="pres">
      <dgm:prSet presAssocID="{70ECF75E-BF6B-4720-8A3D-E947516FB6D7}" presName="hierChild5" presStyleCnt="0"/>
      <dgm:spPr/>
    </dgm:pt>
    <dgm:pt modelId="{8E16B533-FFBB-4C61-9EA1-BC2812BF3327}" type="pres">
      <dgm:prSet presAssocID="{636CC1DE-3519-41A3-A853-B27C4827FB17}" presName="Name37" presStyleLbl="parChTrans1D2" presStyleIdx="2" presStyleCnt="3"/>
      <dgm:spPr/>
    </dgm:pt>
    <dgm:pt modelId="{3B685007-2D77-486C-B42D-89932C29790F}" type="pres">
      <dgm:prSet presAssocID="{B1286B2A-563F-4755-B422-FFF28237C01B}" presName="hierRoot2" presStyleCnt="0">
        <dgm:presLayoutVars>
          <dgm:hierBranch val="init"/>
        </dgm:presLayoutVars>
      </dgm:prSet>
      <dgm:spPr/>
    </dgm:pt>
    <dgm:pt modelId="{2DD3C4D3-5159-4092-BA5A-D3A30E96C47B}" type="pres">
      <dgm:prSet presAssocID="{B1286B2A-563F-4755-B422-FFF28237C01B}" presName="rootComposite" presStyleCnt="0"/>
      <dgm:spPr/>
    </dgm:pt>
    <dgm:pt modelId="{12509CB9-D809-4F3A-8FFF-207638B9AB54}" type="pres">
      <dgm:prSet presAssocID="{B1286B2A-563F-4755-B422-FFF28237C01B}" presName="rootText" presStyleLbl="node2" presStyleIdx="2" presStyleCnt="3">
        <dgm:presLayoutVars>
          <dgm:chPref val="3"/>
        </dgm:presLayoutVars>
      </dgm:prSet>
      <dgm:spPr/>
    </dgm:pt>
    <dgm:pt modelId="{E213B98B-ECF2-405A-905F-746A0CF00D7A}" type="pres">
      <dgm:prSet presAssocID="{B1286B2A-563F-4755-B422-FFF28237C01B}" presName="rootConnector" presStyleLbl="node2" presStyleIdx="2" presStyleCnt="3"/>
      <dgm:spPr/>
    </dgm:pt>
    <dgm:pt modelId="{B749C8AC-3610-454F-B908-E4EB59ECA8C2}" type="pres">
      <dgm:prSet presAssocID="{B1286B2A-563F-4755-B422-FFF28237C01B}" presName="hierChild4" presStyleCnt="0"/>
      <dgm:spPr/>
    </dgm:pt>
    <dgm:pt modelId="{6542D6FC-D407-4E87-9DD2-7C36864DF713}" type="pres">
      <dgm:prSet presAssocID="{B1286B2A-563F-4755-B422-FFF28237C01B}" presName="hierChild5" presStyleCnt="0"/>
      <dgm:spPr/>
    </dgm:pt>
    <dgm:pt modelId="{21148A99-E7E4-44DD-8680-05479DD98364}" type="pres">
      <dgm:prSet presAssocID="{AE4C1BF0-D421-454A-A9CF-69E1E5862BCF}" presName="hierChild3" presStyleCnt="0"/>
      <dgm:spPr/>
    </dgm:pt>
  </dgm:ptLst>
  <dgm:cxnLst>
    <dgm:cxn modelId="{C29DDE01-F41E-4D62-9CC1-93052EF73C2A}" srcId="{48C3385B-7EBB-45A0-980F-8A3C272EDC87}" destId="{AE4C1BF0-D421-454A-A9CF-69E1E5862BCF}" srcOrd="0" destOrd="0" parTransId="{A62A031E-038D-4C9F-88FE-4EF9DECE2267}" sibTransId="{DD1982B3-7734-4AC7-8CEB-08730890B245}"/>
    <dgm:cxn modelId="{C4E9FE1B-2CB3-4030-9AA9-9FB597CE479B}" type="presOf" srcId="{70ECF75E-BF6B-4720-8A3D-E947516FB6D7}" destId="{DB5A09CB-956B-4FE2-B905-14E9BEBB2570}" srcOrd="0" destOrd="0" presId="urn:microsoft.com/office/officeart/2005/8/layout/orgChart1"/>
    <dgm:cxn modelId="{9D98F93A-B61A-460B-8CFE-390E0830929D}" type="presOf" srcId="{6691E88F-8A2B-4AB5-AF8E-E0C65005E5B7}" destId="{7E6CF0B3-003B-43AC-A14D-D8427CD7E08C}" srcOrd="0" destOrd="0" presId="urn:microsoft.com/office/officeart/2005/8/layout/orgChart1"/>
    <dgm:cxn modelId="{AE626D3E-414D-4FAF-9E4F-7D730A670CB5}" type="presOf" srcId="{B1286B2A-563F-4755-B422-FFF28237C01B}" destId="{12509CB9-D809-4F3A-8FFF-207638B9AB54}" srcOrd="0" destOrd="0" presId="urn:microsoft.com/office/officeart/2005/8/layout/orgChart1"/>
    <dgm:cxn modelId="{C956AB6B-E153-44AC-BB3F-70F1C7C6779D}" srcId="{AE4C1BF0-D421-454A-A9CF-69E1E5862BCF}" destId="{B1286B2A-563F-4755-B422-FFF28237C01B}" srcOrd="2" destOrd="0" parTransId="{636CC1DE-3519-41A3-A853-B27C4827FB17}" sibTransId="{E4A9E429-F853-4C27-8F23-2DA8AC5F2062}"/>
    <dgm:cxn modelId="{F978CE6C-B578-4C35-8BB9-197778D28BB9}" type="presOf" srcId="{AE4C1BF0-D421-454A-A9CF-69E1E5862BCF}" destId="{626C446C-6466-4CC9-80A9-1F9C0ED1A955}" srcOrd="1" destOrd="0" presId="urn:microsoft.com/office/officeart/2005/8/layout/orgChart1"/>
    <dgm:cxn modelId="{CB7FAE7F-8FA0-4A2A-93E9-9763F34F40F0}" type="presOf" srcId="{39E1737E-9890-40EB-9811-D8CFECB3DAA7}" destId="{169A8A1F-682B-410E-BDC5-CE166CEF3BB7}" srcOrd="1" destOrd="0" presId="urn:microsoft.com/office/officeart/2005/8/layout/orgChart1"/>
    <dgm:cxn modelId="{7DDF0A94-F8F0-4312-8641-06411015CF90}" type="presOf" srcId="{8EA24B28-18F7-42AE-919C-465EB3FF5ED2}" destId="{897BF6BE-F51D-4E6B-B0FF-4985A638C4DD}" srcOrd="0" destOrd="0" presId="urn:microsoft.com/office/officeart/2005/8/layout/orgChart1"/>
    <dgm:cxn modelId="{D2852AA5-DBC0-473F-88E0-0D3EC1217377}" srcId="{AE4C1BF0-D421-454A-A9CF-69E1E5862BCF}" destId="{70ECF75E-BF6B-4720-8A3D-E947516FB6D7}" srcOrd="1" destOrd="0" parTransId="{6691E88F-8A2B-4AB5-AF8E-E0C65005E5B7}" sibTransId="{69E02469-1DEB-4BEC-8E3B-8501B44E2EA2}"/>
    <dgm:cxn modelId="{5C7751AA-9894-4AA3-AF41-67C158138BA7}" type="presOf" srcId="{636CC1DE-3519-41A3-A853-B27C4827FB17}" destId="{8E16B533-FFBB-4C61-9EA1-BC2812BF3327}" srcOrd="0" destOrd="0" presId="urn:microsoft.com/office/officeart/2005/8/layout/orgChart1"/>
    <dgm:cxn modelId="{3205F4AE-8727-4AF4-A607-BBF7E35B1992}" type="presOf" srcId="{B1286B2A-563F-4755-B422-FFF28237C01B}" destId="{E213B98B-ECF2-405A-905F-746A0CF00D7A}" srcOrd="1" destOrd="0" presId="urn:microsoft.com/office/officeart/2005/8/layout/orgChart1"/>
    <dgm:cxn modelId="{3A1A96C7-D429-4145-9366-DFD2A3131302}" type="presOf" srcId="{48C3385B-7EBB-45A0-980F-8A3C272EDC87}" destId="{B1FEE363-0BE4-4F01-B84F-C027C96535CA}" srcOrd="0" destOrd="0" presId="urn:microsoft.com/office/officeart/2005/8/layout/orgChart1"/>
    <dgm:cxn modelId="{2458D8C9-29CE-4561-A875-509E10ECAE23}" srcId="{AE4C1BF0-D421-454A-A9CF-69E1E5862BCF}" destId="{39E1737E-9890-40EB-9811-D8CFECB3DAA7}" srcOrd="0" destOrd="0" parTransId="{8EA24B28-18F7-42AE-919C-465EB3FF5ED2}" sibTransId="{DC1CAE2F-206F-400E-B3BF-ADBA26D0F360}"/>
    <dgm:cxn modelId="{51CF13D0-6C81-45B0-8B04-68963DCEA8DF}" type="presOf" srcId="{70ECF75E-BF6B-4720-8A3D-E947516FB6D7}" destId="{079A3412-3174-4E3E-BFBE-4D112D3671C5}" srcOrd="1" destOrd="0" presId="urn:microsoft.com/office/officeart/2005/8/layout/orgChart1"/>
    <dgm:cxn modelId="{50B5F4DF-4CFA-4F37-8A00-9DB31EA1AE9C}" type="presOf" srcId="{AE4C1BF0-D421-454A-A9CF-69E1E5862BCF}" destId="{8FD0C011-8EA4-4E2B-A9FC-C1E941AE1C0F}" srcOrd="0" destOrd="0" presId="urn:microsoft.com/office/officeart/2005/8/layout/orgChart1"/>
    <dgm:cxn modelId="{E66275EF-F98F-46F3-8285-98A32D7A262C}" type="presOf" srcId="{39E1737E-9890-40EB-9811-D8CFECB3DAA7}" destId="{F0500CE7-B793-4D3B-B1DC-04116B6C31D4}" srcOrd="0" destOrd="0" presId="urn:microsoft.com/office/officeart/2005/8/layout/orgChart1"/>
    <dgm:cxn modelId="{387DE07B-B68F-47B0-9B93-EC8938E46F35}" type="presParOf" srcId="{B1FEE363-0BE4-4F01-B84F-C027C96535CA}" destId="{C7576A38-C310-4B73-B623-8ED7FB05DBFA}" srcOrd="0" destOrd="0" presId="urn:microsoft.com/office/officeart/2005/8/layout/orgChart1"/>
    <dgm:cxn modelId="{E8FE4746-FFA0-4937-9C55-153A3768EFAC}" type="presParOf" srcId="{C7576A38-C310-4B73-B623-8ED7FB05DBFA}" destId="{06F0FFE3-65F8-4681-AE44-7D3676E87ECD}" srcOrd="0" destOrd="0" presId="urn:microsoft.com/office/officeart/2005/8/layout/orgChart1"/>
    <dgm:cxn modelId="{A68B684A-2942-4913-9319-F6CE8B0A6BB2}" type="presParOf" srcId="{06F0FFE3-65F8-4681-AE44-7D3676E87ECD}" destId="{8FD0C011-8EA4-4E2B-A9FC-C1E941AE1C0F}" srcOrd="0" destOrd="0" presId="urn:microsoft.com/office/officeart/2005/8/layout/orgChart1"/>
    <dgm:cxn modelId="{EB6D1D7B-E08A-49EC-A4D0-266248B180D3}" type="presParOf" srcId="{06F0FFE3-65F8-4681-AE44-7D3676E87ECD}" destId="{626C446C-6466-4CC9-80A9-1F9C0ED1A955}" srcOrd="1" destOrd="0" presId="urn:microsoft.com/office/officeart/2005/8/layout/orgChart1"/>
    <dgm:cxn modelId="{12D4E9E5-CC57-4E6B-A382-3113C8154DB3}" type="presParOf" srcId="{C7576A38-C310-4B73-B623-8ED7FB05DBFA}" destId="{5A99D168-9BBE-447C-B43B-DA01CDD5A349}" srcOrd="1" destOrd="0" presId="urn:microsoft.com/office/officeart/2005/8/layout/orgChart1"/>
    <dgm:cxn modelId="{E31BBAA0-AE13-4BB5-9982-5E5745FDBA21}" type="presParOf" srcId="{5A99D168-9BBE-447C-B43B-DA01CDD5A349}" destId="{897BF6BE-F51D-4E6B-B0FF-4985A638C4DD}" srcOrd="0" destOrd="0" presId="urn:microsoft.com/office/officeart/2005/8/layout/orgChart1"/>
    <dgm:cxn modelId="{CBDE4E61-9BB5-4FCF-91F7-0B3902C38659}" type="presParOf" srcId="{5A99D168-9BBE-447C-B43B-DA01CDD5A349}" destId="{BA14BA30-1102-4A4E-8734-597F7577FA48}" srcOrd="1" destOrd="0" presId="urn:microsoft.com/office/officeart/2005/8/layout/orgChart1"/>
    <dgm:cxn modelId="{30C182CF-D0FC-4049-8B71-C4303F46F211}" type="presParOf" srcId="{BA14BA30-1102-4A4E-8734-597F7577FA48}" destId="{7879FDEB-92EA-45DB-BFFA-E9420488A766}" srcOrd="0" destOrd="0" presId="urn:microsoft.com/office/officeart/2005/8/layout/orgChart1"/>
    <dgm:cxn modelId="{B444D22D-89EC-42D1-AC77-79DBE453CEF2}" type="presParOf" srcId="{7879FDEB-92EA-45DB-BFFA-E9420488A766}" destId="{F0500CE7-B793-4D3B-B1DC-04116B6C31D4}" srcOrd="0" destOrd="0" presId="urn:microsoft.com/office/officeart/2005/8/layout/orgChart1"/>
    <dgm:cxn modelId="{9C466117-DE15-41AD-9FF2-9C53A3B1A0F0}" type="presParOf" srcId="{7879FDEB-92EA-45DB-BFFA-E9420488A766}" destId="{169A8A1F-682B-410E-BDC5-CE166CEF3BB7}" srcOrd="1" destOrd="0" presId="urn:microsoft.com/office/officeart/2005/8/layout/orgChart1"/>
    <dgm:cxn modelId="{05C3CC36-464A-4EBF-B3D7-9228D35C612A}" type="presParOf" srcId="{BA14BA30-1102-4A4E-8734-597F7577FA48}" destId="{54DA03B8-C9E2-4D34-81B1-4623A6B36559}" srcOrd="1" destOrd="0" presId="urn:microsoft.com/office/officeart/2005/8/layout/orgChart1"/>
    <dgm:cxn modelId="{BD251B52-2409-48D3-9DAA-3D94EAEA2CA3}" type="presParOf" srcId="{BA14BA30-1102-4A4E-8734-597F7577FA48}" destId="{D6A8425E-1BBF-47E6-80E7-105743A94E13}" srcOrd="2" destOrd="0" presId="urn:microsoft.com/office/officeart/2005/8/layout/orgChart1"/>
    <dgm:cxn modelId="{807543D0-3AFF-4BC5-A389-F3C511E65356}" type="presParOf" srcId="{5A99D168-9BBE-447C-B43B-DA01CDD5A349}" destId="{7E6CF0B3-003B-43AC-A14D-D8427CD7E08C}" srcOrd="2" destOrd="0" presId="urn:microsoft.com/office/officeart/2005/8/layout/orgChart1"/>
    <dgm:cxn modelId="{E4D5EFC1-CA47-4BE8-8DB8-BADF348C0902}" type="presParOf" srcId="{5A99D168-9BBE-447C-B43B-DA01CDD5A349}" destId="{541395D2-9C6C-4576-B2B8-860FC44706D6}" srcOrd="3" destOrd="0" presId="urn:microsoft.com/office/officeart/2005/8/layout/orgChart1"/>
    <dgm:cxn modelId="{67524DF1-B87D-4073-9978-5D307449E080}" type="presParOf" srcId="{541395D2-9C6C-4576-B2B8-860FC44706D6}" destId="{350302C4-9597-4DA1-A53F-FCD384F624A3}" srcOrd="0" destOrd="0" presId="urn:microsoft.com/office/officeart/2005/8/layout/orgChart1"/>
    <dgm:cxn modelId="{40187910-5266-461E-A5A9-1EE5671306EE}" type="presParOf" srcId="{350302C4-9597-4DA1-A53F-FCD384F624A3}" destId="{DB5A09CB-956B-4FE2-B905-14E9BEBB2570}" srcOrd="0" destOrd="0" presId="urn:microsoft.com/office/officeart/2005/8/layout/orgChart1"/>
    <dgm:cxn modelId="{6308DC15-132E-4002-A094-9FC486665F5C}" type="presParOf" srcId="{350302C4-9597-4DA1-A53F-FCD384F624A3}" destId="{079A3412-3174-4E3E-BFBE-4D112D3671C5}" srcOrd="1" destOrd="0" presId="urn:microsoft.com/office/officeart/2005/8/layout/orgChart1"/>
    <dgm:cxn modelId="{21B8809B-CEF4-4B37-B2DE-D52FE9A83AE2}" type="presParOf" srcId="{541395D2-9C6C-4576-B2B8-860FC44706D6}" destId="{A9799E1A-A400-4466-9564-E9F92208C548}" srcOrd="1" destOrd="0" presId="urn:microsoft.com/office/officeart/2005/8/layout/orgChart1"/>
    <dgm:cxn modelId="{07588E9A-469B-4F0C-BD6A-DD7C13209DE9}" type="presParOf" srcId="{541395D2-9C6C-4576-B2B8-860FC44706D6}" destId="{C76B6032-9A97-4D1D-A83A-EB31469483DC}" srcOrd="2" destOrd="0" presId="urn:microsoft.com/office/officeart/2005/8/layout/orgChart1"/>
    <dgm:cxn modelId="{4B85F6CC-7691-4843-B93B-659D055C9A11}" type="presParOf" srcId="{5A99D168-9BBE-447C-B43B-DA01CDD5A349}" destId="{8E16B533-FFBB-4C61-9EA1-BC2812BF3327}" srcOrd="4" destOrd="0" presId="urn:microsoft.com/office/officeart/2005/8/layout/orgChart1"/>
    <dgm:cxn modelId="{B5E5C8C2-3FDB-4A85-A80C-BC866B1AAC0F}" type="presParOf" srcId="{5A99D168-9BBE-447C-B43B-DA01CDD5A349}" destId="{3B685007-2D77-486C-B42D-89932C29790F}" srcOrd="5" destOrd="0" presId="urn:microsoft.com/office/officeart/2005/8/layout/orgChart1"/>
    <dgm:cxn modelId="{EA7FD9FC-43AD-4D2C-A589-6B39D839DC80}" type="presParOf" srcId="{3B685007-2D77-486C-B42D-89932C29790F}" destId="{2DD3C4D3-5159-4092-BA5A-D3A30E96C47B}" srcOrd="0" destOrd="0" presId="urn:microsoft.com/office/officeart/2005/8/layout/orgChart1"/>
    <dgm:cxn modelId="{DB557088-E50B-4329-9F3D-75356E3CF88B}" type="presParOf" srcId="{2DD3C4D3-5159-4092-BA5A-D3A30E96C47B}" destId="{12509CB9-D809-4F3A-8FFF-207638B9AB54}" srcOrd="0" destOrd="0" presId="urn:microsoft.com/office/officeart/2005/8/layout/orgChart1"/>
    <dgm:cxn modelId="{5D6ADCEA-EE24-4DA8-84FB-036FA29CE86C}" type="presParOf" srcId="{2DD3C4D3-5159-4092-BA5A-D3A30E96C47B}" destId="{E213B98B-ECF2-405A-905F-746A0CF00D7A}" srcOrd="1" destOrd="0" presId="urn:microsoft.com/office/officeart/2005/8/layout/orgChart1"/>
    <dgm:cxn modelId="{F0CCD2F3-A4B7-493C-B2F2-69EACF129928}" type="presParOf" srcId="{3B685007-2D77-486C-B42D-89932C29790F}" destId="{B749C8AC-3610-454F-B908-E4EB59ECA8C2}" srcOrd="1" destOrd="0" presId="urn:microsoft.com/office/officeart/2005/8/layout/orgChart1"/>
    <dgm:cxn modelId="{436EC724-92DA-4315-B8A1-B2A552865436}" type="presParOf" srcId="{3B685007-2D77-486C-B42D-89932C29790F}" destId="{6542D6FC-D407-4E87-9DD2-7C36864DF713}" srcOrd="2" destOrd="0" presId="urn:microsoft.com/office/officeart/2005/8/layout/orgChart1"/>
    <dgm:cxn modelId="{699170EA-EB0D-4F20-9376-2450EA8604A4}" type="presParOf" srcId="{C7576A38-C310-4B73-B623-8ED7FB05DBFA}" destId="{21148A99-E7E4-44DD-8680-05479DD9836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3E3B0-5686-4887-B3D8-55CA12656C29}">
      <dsp:nvSpPr>
        <dsp:cNvPr id="0" name=""/>
        <dsp:cNvSpPr/>
      </dsp:nvSpPr>
      <dsp:spPr>
        <a:xfrm>
          <a:off x="2042338" y="910"/>
          <a:ext cx="1454705" cy="14547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B4D5D6A-01AE-4AAC-B0F2-626ED46032A6}">
      <dsp:nvSpPr>
        <dsp:cNvPr id="0" name=""/>
        <dsp:cNvSpPr/>
      </dsp:nvSpPr>
      <dsp:spPr>
        <a:xfrm>
          <a:off x="2769691" y="910"/>
          <a:ext cx="7761386" cy="1454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Основные средства</a:t>
          </a:r>
          <a:r>
            <a:rPr lang="ru-RU" sz="2000" kern="1200" dirty="0"/>
            <a:t> – это орудия труда, используемые в процессе  производства в течение длительного периода, не менее одного года. </a:t>
          </a:r>
        </a:p>
      </dsp:txBody>
      <dsp:txXfrm>
        <a:off x="2769691" y="910"/>
        <a:ext cx="7761386" cy="1454705"/>
      </dsp:txXfrm>
    </dsp:sp>
    <dsp:sp modelId="{B6AFDD9F-BF7A-4A38-8A19-248C541246A5}">
      <dsp:nvSpPr>
        <dsp:cNvPr id="0" name=""/>
        <dsp:cNvSpPr/>
      </dsp:nvSpPr>
      <dsp:spPr>
        <a:xfrm>
          <a:off x="2042338" y="1455616"/>
          <a:ext cx="1454705" cy="14547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14769C7-CFAC-4337-828A-29BCC50C42E9}">
      <dsp:nvSpPr>
        <dsp:cNvPr id="0" name=""/>
        <dsp:cNvSpPr/>
      </dsp:nvSpPr>
      <dsp:spPr>
        <a:xfrm>
          <a:off x="2769691" y="1455616"/>
          <a:ext cx="7761386" cy="1454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Для процесса производства  также необходимы и </a:t>
          </a:r>
          <a:r>
            <a:rPr lang="ru-RU" sz="2000" b="1" kern="1200"/>
            <a:t>оборотные средства</a:t>
          </a:r>
          <a:r>
            <a:rPr lang="ru-RU" sz="2000" kern="1200"/>
            <a:t> – предметы труда  (сырьё, материалы, топливо, электроэнергия  и др.),  стоимость которых за один производственный цикл  целиком переносится на  продукцию в виде затрат  на  материалы  и  топливо. </a:t>
          </a:r>
        </a:p>
      </dsp:txBody>
      <dsp:txXfrm>
        <a:off x="2769691" y="1455616"/>
        <a:ext cx="7761386" cy="1454705"/>
      </dsp:txXfrm>
    </dsp:sp>
    <dsp:sp modelId="{0240AE7D-034B-4563-938B-5DC3AE4C9399}">
      <dsp:nvSpPr>
        <dsp:cNvPr id="0" name=""/>
        <dsp:cNvSpPr/>
      </dsp:nvSpPr>
      <dsp:spPr>
        <a:xfrm>
          <a:off x="2042338" y="2910321"/>
          <a:ext cx="1454705" cy="14547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272E739-1082-4737-B882-7F3874DE8BEA}">
      <dsp:nvSpPr>
        <dsp:cNvPr id="0" name=""/>
        <dsp:cNvSpPr/>
      </dsp:nvSpPr>
      <dsp:spPr>
        <a:xfrm>
          <a:off x="2769691" y="2910321"/>
          <a:ext cx="7761386" cy="1454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В отличие от основных средств, которые  сохраняют  свою материальную форму  и потребительную стоимость,  оборотные средства меняют свою первоначальную  натуральную форму или  вовсе исчезают.</a:t>
          </a:r>
          <a:r>
            <a:rPr lang="ru-RU" sz="2000" i="1" kern="1200"/>
            <a:t> </a:t>
          </a:r>
          <a:endParaRPr lang="ru-RU" sz="2000" kern="1200"/>
        </a:p>
      </dsp:txBody>
      <dsp:txXfrm>
        <a:off x="2769691" y="2910321"/>
        <a:ext cx="7761386" cy="14547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B6D1D-9F4A-4AA5-BE5E-F2E200927E6F}">
      <dsp:nvSpPr>
        <dsp:cNvPr id="0" name=""/>
        <dsp:cNvSpPr/>
      </dsp:nvSpPr>
      <dsp:spPr>
        <a:xfrm>
          <a:off x="0" y="0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2567C-9987-47A7-994B-DC5122DF6296}">
      <dsp:nvSpPr>
        <dsp:cNvPr id="0" name=""/>
        <dsp:cNvSpPr/>
      </dsp:nvSpPr>
      <dsp:spPr>
        <a:xfrm>
          <a:off x="0" y="0"/>
          <a:ext cx="10058399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Объектом 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статистики основных фондов являются основные средства железнодорожного транспорта в натуральном и стоимостном выражении.</a:t>
          </a:r>
        </a:p>
      </dsp:txBody>
      <dsp:txXfrm>
        <a:off x="0" y="0"/>
        <a:ext cx="10058399" cy="1005840"/>
      </dsp:txXfrm>
    </dsp:sp>
    <dsp:sp modelId="{BAA38012-9E9B-4BAE-9405-EFE511A6E2E8}">
      <dsp:nvSpPr>
        <dsp:cNvPr id="0" name=""/>
        <dsp:cNvSpPr/>
      </dsp:nvSpPr>
      <dsp:spPr>
        <a:xfrm>
          <a:off x="0" y="1005840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BBFB37-A439-46DF-85F7-E14303C41D06}">
      <dsp:nvSpPr>
        <dsp:cNvPr id="0" name=""/>
        <dsp:cNvSpPr/>
      </dsp:nvSpPr>
      <dsp:spPr>
        <a:xfrm>
          <a:off x="0" y="1005840"/>
          <a:ext cx="10058399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Единицей наблюдения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является физическая единица конкретного вида основных средств,  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единицей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измерения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(счёта) – единицы наблюдения, метрические, условные и стоимостные. </a:t>
          </a:r>
        </a:p>
      </dsp:txBody>
      <dsp:txXfrm>
        <a:off x="0" y="1005840"/>
        <a:ext cx="10058399" cy="1005840"/>
      </dsp:txXfrm>
    </dsp:sp>
    <dsp:sp modelId="{D71299BD-A731-4929-BBFB-0D122B67C74C}">
      <dsp:nvSpPr>
        <dsp:cNvPr id="0" name=""/>
        <dsp:cNvSpPr/>
      </dsp:nvSpPr>
      <dsp:spPr>
        <a:xfrm>
          <a:off x="0" y="2011680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7AFA3-8616-4B48-A0AD-B2309722E6AD}">
      <dsp:nvSpPr>
        <dsp:cNvPr id="0" name=""/>
        <dsp:cNvSpPr/>
      </dsp:nvSpPr>
      <dsp:spPr>
        <a:xfrm>
          <a:off x="0" y="2011680"/>
          <a:ext cx="10058399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Основными учётными признаками 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являются: вид основных средств,  конструкционные параметры, даты постройки и ввода в эксплуатацию, стоимость.</a:t>
          </a:r>
        </a:p>
      </dsp:txBody>
      <dsp:txXfrm>
        <a:off x="0" y="2011680"/>
        <a:ext cx="10058399" cy="1005840"/>
      </dsp:txXfrm>
    </dsp:sp>
    <dsp:sp modelId="{62D2BA78-E722-4E5D-BA80-B399A962E244}">
      <dsp:nvSpPr>
        <dsp:cNvPr id="0" name=""/>
        <dsp:cNvSpPr/>
      </dsp:nvSpPr>
      <dsp:spPr>
        <a:xfrm>
          <a:off x="0" y="3017520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511C45-F8DB-430D-A61D-92C98B97A086}">
      <dsp:nvSpPr>
        <dsp:cNvPr id="0" name=""/>
        <dsp:cNvSpPr/>
      </dsp:nvSpPr>
      <dsp:spPr>
        <a:xfrm>
          <a:off x="0" y="3017520"/>
          <a:ext cx="10058399" cy="100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Первоисточником учёта 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для отдельных видов основных средств является технический паспорт, в котором показываются  конструкционные  параметры и эксплуатационная характеристика на момент постройки или ввода в эксплуатацию, стоимость, изменения за годы использования, инвентарный номер. </a:t>
          </a:r>
        </a:p>
      </dsp:txBody>
      <dsp:txXfrm>
        <a:off x="0" y="3017520"/>
        <a:ext cx="10058399" cy="10058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309ED-BB0B-4F9A-9211-5DE085B390A3}">
      <dsp:nvSpPr>
        <dsp:cNvPr id="0" name=""/>
        <dsp:cNvSpPr/>
      </dsp:nvSpPr>
      <dsp:spPr>
        <a:xfrm>
          <a:off x="0" y="45492"/>
          <a:ext cx="10058399" cy="1926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b="1" kern="1200"/>
            <a:t>Первоначальная стоимость </a:t>
          </a:r>
          <a:r>
            <a:rPr lang="ru-RU" sz="2700" kern="1200"/>
            <a:t>– это стоимость в ценах периода ввода их в эксплуатацию. При этом учитываются затраты не только на приобретение или сооружение объекта , но и монтаж, транспортировку, реконструкцию и модернизацию.</a:t>
          </a:r>
        </a:p>
      </dsp:txBody>
      <dsp:txXfrm>
        <a:off x="94068" y="139560"/>
        <a:ext cx="9870263" cy="1738854"/>
      </dsp:txXfrm>
    </dsp:sp>
    <dsp:sp modelId="{BDAC3A60-210F-4CD8-ABA8-6064DF3ECD7E}">
      <dsp:nvSpPr>
        <dsp:cNvPr id="0" name=""/>
        <dsp:cNvSpPr/>
      </dsp:nvSpPr>
      <dsp:spPr>
        <a:xfrm>
          <a:off x="0" y="2050242"/>
          <a:ext cx="10058399" cy="1926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b="1" kern="1200"/>
            <a:t>Восстановительная стоимость </a:t>
          </a:r>
          <a:r>
            <a:rPr lang="ru-RU" sz="2700" kern="1200"/>
            <a:t>– это стоимость полного их воспроизводства на данный момент, т.е. в период  генеральной инвентаризации.</a:t>
          </a:r>
        </a:p>
      </dsp:txBody>
      <dsp:txXfrm>
        <a:off x="94068" y="2144310"/>
        <a:ext cx="9870263" cy="17388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64F46-038B-4279-8647-B7A98CAB20C5}">
      <dsp:nvSpPr>
        <dsp:cNvPr id="0" name=""/>
        <dsp:cNvSpPr/>
      </dsp:nvSpPr>
      <dsp:spPr>
        <a:xfrm>
          <a:off x="0" y="381324"/>
          <a:ext cx="10058399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Различают полный срок службы основных средств </a:t>
          </a:r>
          <a:r>
            <a:rPr lang="en-US" sz="2300" b="1" i="1" kern="1200" dirty="0"/>
            <a:t>K </a:t>
          </a:r>
          <a:r>
            <a:rPr lang="ru-RU" sz="2300" kern="1200" dirty="0"/>
            <a:t>,  истекший  </a:t>
          </a:r>
          <a:r>
            <a:rPr lang="en-US" sz="2300" b="1" i="1" kern="1200" dirty="0"/>
            <a:t>n </a:t>
          </a:r>
          <a:r>
            <a:rPr lang="ru-RU" sz="2300" kern="1200" dirty="0"/>
            <a:t>и оставшийся </a:t>
          </a:r>
          <a:r>
            <a:rPr lang="en-US" sz="2300" b="1" i="1" kern="1200" dirty="0"/>
            <a:t>m</a:t>
          </a:r>
          <a:r>
            <a:rPr lang="ru-RU" sz="2300" kern="1200" dirty="0"/>
            <a:t> .</a:t>
          </a:r>
        </a:p>
      </dsp:txBody>
      <dsp:txXfrm>
        <a:off x="44664" y="425988"/>
        <a:ext cx="9969071" cy="825612"/>
      </dsp:txXfrm>
    </dsp:sp>
    <dsp:sp modelId="{B6018746-538E-4289-9877-7B1D5F4EB179}">
      <dsp:nvSpPr>
        <dsp:cNvPr id="0" name=""/>
        <dsp:cNvSpPr/>
      </dsp:nvSpPr>
      <dsp:spPr>
        <a:xfrm>
          <a:off x="0" y="1362504"/>
          <a:ext cx="10058399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1" kern="1200"/>
            <a:t>Полным сроком службы</a:t>
          </a:r>
          <a:r>
            <a:rPr lang="ru-RU" sz="2300" kern="1200"/>
            <a:t> считается период эксплуатации основных средств от момента их ввода до полного использования их потребительной стоимости. </a:t>
          </a:r>
        </a:p>
      </dsp:txBody>
      <dsp:txXfrm>
        <a:off x="44664" y="1407168"/>
        <a:ext cx="9969071" cy="825612"/>
      </dsp:txXfrm>
    </dsp:sp>
    <dsp:sp modelId="{615FADEF-C80D-4AA8-844F-7D9A5DDF2218}">
      <dsp:nvSpPr>
        <dsp:cNvPr id="0" name=""/>
        <dsp:cNvSpPr/>
      </dsp:nvSpPr>
      <dsp:spPr>
        <a:xfrm>
          <a:off x="0" y="2343684"/>
          <a:ext cx="10058399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1" kern="1200"/>
            <a:t>Истекший срок  службы</a:t>
          </a:r>
          <a:r>
            <a:rPr lang="ru-RU" sz="2300" kern="1200"/>
            <a:t> – количество лет от момента ввода объекта в эксплуатацию до даты, на которую рассчитывают  срок.</a:t>
          </a:r>
        </a:p>
      </dsp:txBody>
      <dsp:txXfrm>
        <a:off x="44664" y="2388348"/>
        <a:ext cx="9969071" cy="825612"/>
      </dsp:txXfrm>
    </dsp:sp>
    <dsp:sp modelId="{1EF303FF-F518-4160-86F4-9A473B73E123}">
      <dsp:nvSpPr>
        <dsp:cNvPr id="0" name=""/>
        <dsp:cNvSpPr/>
      </dsp:nvSpPr>
      <dsp:spPr>
        <a:xfrm>
          <a:off x="0" y="3324864"/>
          <a:ext cx="10058399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1" kern="1200"/>
            <a:t>Оставшийся срок службы</a:t>
          </a:r>
          <a:r>
            <a:rPr lang="ru-RU" sz="2300" kern="1200"/>
            <a:t> – это срок, который объект может служить до утери своих потребительских свойств.</a:t>
          </a:r>
        </a:p>
      </dsp:txBody>
      <dsp:txXfrm>
        <a:off x="44664" y="3369528"/>
        <a:ext cx="9969071" cy="825612"/>
      </dsp:txXfrm>
    </dsp:sp>
    <dsp:sp modelId="{7CA3D10C-C1CB-4B74-A434-8E2A8AC429F8}">
      <dsp:nvSpPr>
        <dsp:cNvPr id="0" name=""/>
        <dsp:cNvSpPr/>
      </dsp:nvSpPr>
      <dsp:spPr>
        <a:xfrm>
          <a:off x="0" y="4306044"/>
          <a:ext cx="10058399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При нормальных условиях эксплуатации основных средств: </a:t>
          </a:r>
          <a:r>
            <a:rPr lang="en-US" sz="2300" b="1" i="1" kern="1200" dirty="0"/>
            <a:t>K </a:t>
          </a:r>
          <a:r>
            <a:rPr lang="ru-RU" sz="2300" kern="1200" dirty="0"/>
            <a:t>=</a:t>
          </a:r>
          <a:r>
            <a:rPr lang="ru-RU" sz="2300" b="1" i="1" kern="1200" dirty="0"/>
            <a:t> </a:t>
          </a:r>
          <a:r>
            <a:rPr lang="en-US" sz="2300" b="1" i="1" kern="1200" dirty="0"/>
            <a:t>n</a:t>
          </a:r>
          <a:r>
            <a:rPr lang="ru-RU" sz="2300" b="1" i="1" kern="1200" dirty="0"/>
            <a:t> +  </a:t>
          </a:r>
          <a:r>
            <a:rPr lang="en-US" sz="2300" b="1" i="1" kern="1200" dirty="0"/>
            <a:t>m</a:t>
          </a:r>
          <a:r>
            <a:rPr lang="ru-RU" sz="2300" b="1" i="1" kern="1200" dirty="0"/>
            <a:t> .</a:t>
          </a:r>
          <a:endParaRPr lang="ru-RU" sz="2300" kern="1200" dirty="0"/>
        </a:p>
      </dsp:txBody>
      <dsp:txXfrm>
        <a:off x="44664" y="4350708"/>
        <a:ext cx="9969071" cy="8256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937464-CF2D-41D8-8C5D-1EFAC9EF4811}">
      <dsp:nvSpPr>
        <dsp:cNvPr id="0" name=""/>
        <dsp:cNvSpPr/>
      </dsp:nvSpPr>
      <dsp:spPr>
        <a:xfrm>
          <a:off x="-4515034" y="-697417"/>
          <a:ext cx="5418195" cy="5418195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979E79-46DE-42E9-872B-B95B4062978E}">
      <dsp:nvSpPr>
        <dsp:cNvPr id="0" name=""/>
        <dsp:cNvSpPr/>
      </dsp:nvSpPr>
      <dsp:spPr>
        <a:xfrm>
          <a:off x="739594" y="574777"/>
          <a:ext cx="9297582" cy="1149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2331" tIns="83820" rIns="83820" bIns="8382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i="1" kern="1200" dirty="0"/>
            <a:t>d</a:t>
          </a:r>
          <a:r>
            <a:rPr lang="ru-RU" sz="3300" b="1" i="1" kern="1200" baseline="-25000" dirty="0"/>
            <a:t>и</a:t>
          </a:r>
          <a:r>
            <a:rPr lang="ru-RU" sz="3300" b="1" i="1" kern="1200" dirty="0"/>
            <a:t> = (</a:t>
          </a:r>
          <a:r>
            <a:rPr lang="en-US" sz="3300" b="1" i="1" kern="1200" dirty="0"/>
            <a:t>n</a:t>
          </a:r>
          <a:r>
            <a:rPr lang="ru-RU" sz="3300" b="1" i="1" kern="1200" dirty="0"/>
            <a:t> / </a:t>
          </a:r>
          <a:r>
            <a:rPr lang="en-US" sz="3300" b="1" i="1" kern="1200" dirty="0"/>
            <a:t>K</a:t>
          </a:r>
          <a:r>
            <a:rPr lang="ru-RU" sz="3300" b="1" i="1" kern="1200" dirty="0"/>
            <a:t>)*100</a:t>
          </a:r>
          <a:r>
            <a:rPr lang="ru-RU" sz="3300" kern="1200" dirty="0"/>
            <a:t> 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процент износа</a:t>
          </a:r>
        </a:p>
      </dsp:txBody>
      <dsp:txXfrm>
        <a:off x="739594" y="574777"/>
        <a:ext cx="9297582" cy="1149393"/>
      </dsp:txXfrm>
    </dsp:sp>
    <dsp:sp modelId="{8D2C3E92-8BFA-4AB1-B588-6AB03958FA9B}">
      <dsp:nvSpPr>
        <dsp:cNvPr id="0" name=""/>
        <dsp:cNvSpPr/>
      </dsp:nvSpPr>
      <dsp:spPr>
        <a:xfrm>
          <a:off x="21223" y="431103"/>
          <a:ext cx="1436741" cy="14367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9E969D-4E08-42BA-8B15-2F41AB1E7D2A}">
      <dsp:nvSpPr>
        <dsp:cNvPr id="0" name=""/>
        <dsp:cNvSpPr/>
      </dsp:nvSpPr>
      <dsp:spPr>
        <a:xfrm>
          <a:off x="739594" y="2299189"/>
          <a:ext cx="9297582" cy="1149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2331" tIns="83820" rIns="83820" bIns="8382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i="1" kern="1200" dirty="0"/>
            <a:t>d</a:t>
          </a:r>
          <a:r>
            <a:rPr lang="en-US" sz="3300" b="1" i="1" kern="1200" baseline="-25000" dirty="0"/>
            <a:t>g</a:t>
          </a:r>
          <a:r>
            <a:rPr lang="ru-RU" sz="3300" b="1" i="1" kern="1200" dirty="0"/>
            <a:t> = (</a:t>
          </a:r>
          <a:r>
            <a:rPr lang="en-US" sz="3300" b="1" i="1" kern="1200" dirty="0"/>
            <a:t>m</a:t>
          </a:r>
          <a:r>
            <a:rPr lang="ru-RU" sz="3300" b="1" i="1" kern="1200" dirty="0"/>
            <a:t> / </a:t>
          </a:r>
          <a:r>
            <a:rPr lang="en-US" sz="3300" b="1" i="1" kern="1200" dirty="0"/>
            <a:t>K</a:t>
          </a:r>
          <a:r>
            <a:rPr lang="ru-RU" sz="3300" b="1" i="1" kern="1200" dirty="0"/>
            <a:t>) *100</a:t>
          </a:r>
          <a:r>
            <a:rPr lang="ru-RU" sz="3300" kern="1200" dirty="0"/>
            <a:t>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степень годности  </a:t>
          </a:r>
        </a:p>
      </dsp:txBody>
      <dsp:txXfrm>
        <a:off x="739594" y="2299189"/>
        <a:ext cx="9297582" cy="1149393"/>
      </dsp:txXfrm>
    </dsp:sp>
    <dsp:sp modelId="{D78A7193-7CF2-438D-BA3B-91ACDDBA5241}">
      <dsp:nvSpPr>
        <dsp:cNvPr id="0" name=""/>
        <dsp:cNvSpPr/>
      </dsp:nvSpPr>
      <dsp:spPr>
        <a:xfrm>
          <a:off x="21223" y="2155515"/>
          <a:ext cx="1436741" cy="14367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1655C1-14A3-4060-8F95-A29BAC17A7D6}">
      <dsp:nvSpPr>
        <dsp:cNvPr id="0" name=""/>
        <dsp:cNvSpPr/>
      </dsp:nvSpPr>
      <dsp:spPr>
        <a:xfrm>
          <a:off x="0" y="10513"/>
          <a:ext cx="10058399" cy="1209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i="1" u="sng" kern="1200" dirty="0"/>
            <a:t>Показатели технической вооружённости хозяйства пути.  </a:t>
          </a:r>
          <a:r>
            <a:rPr lang="ru-RU" sz="2200" kern="1200" dirty="0"/>
            <a:t> Доля стоимости основных средств путевого хозяйства составляет свыше 50% от  общей стоимости фондов, используемых в основной деятельности железных дорог.</a:t>
          </a:r>
        </a:p>
      </dsp:txBody>
      <dsp:txXfrm>
        <a:off x="59057" y="69570"/>
        <a:ext cx="9940285" cy="1091666"/>
      </dsp:txXfrm>
    </dsp:sp>
    <dsp:sp modelId="{DF1D50CE-D4CC-4AC1-9C50-F3E1DE4E42F4}">
      <dsp:nvSpPr>
        <dsp:cNvPr id="0" name=""/>
        <dsp:cNvSpPr/>
      </dsp:nvSpPr>
      <dsp:spPr>
        <a:xfrm>
          <a:off x="0" y="1283653"/>
          <a:ext cx="10058399" cy="1209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i="1" kern="1200" dirty="0"/>
            <a:t>Эксплуатационной длиной</a:t>
          </a:r>
          <a:r>
            <a:rPr lang="ru-RU" sz="2200" kern="1200" dirty="0"/>
            <a:t> </a:t>
          </a:r>
          <a:r>
            <a:rPr lang="ru-RU" sz="2200" i="1" kern="1200" dirty="0"/>
            <a:t>линии</a:t>
          </a:r>
          <a:r>
            <a:rPr lang="ru-RU" sz="2200" kern="1200" dirty="0"/>
            <a:t> </a:t>
          </a:r>
          <a:r>
            <a:rPr lang="en-US" sz="2200" b="1" i="1" kern="1200" dirty="0"/>
            <a:t>L</a:t>
          </a:r>
          <a:r>
            <a:rPr lang="ru-RU" sz="2200" b="1" i="1" kern="1200" baseline="-25000" dirty="0"/>
            <a:t>э</a:t>
          </a:r>
          <a:r>
            <a:rPr lang="ru-RU" sz="2200" b="1" i="1" kern="1200" dirty="0"/>
            <a:t> </a:t>
          </a:r>
          <a:r>
            <a:rPr lang="ru-RU" sz="2200" kern="1200" dirty="0"/>
            <a:t>называется протяжение главного пути, измеренной между осями раздельных пунктов с путевым развитием (станций, разъездов, обгонных пунктов),  ограничивающих эту линию.</a:t>
          </a:r>
        </a:p>
      </dsp:txBody>
      <dsp:txXfrm>
        <a:off x="59057" y="1342710"/>
        <a:ext cx="9940285" cy="1091666"/>
      </dsp:txXfrm>
    </dsp:sp>
    <dsp:sp modelId="{C34622D8-D48B-41EF-BD72-66C865EA1976}">
      <dsp:nvSpPr>
        <dsp:cNvPr id="0" name=""/>
        <dsp:cNvSpPr/>
      </dsp:nvSpPr>
      <dsp:spPr>
        <a:xfrm>
          <a:off x="0" y="2556794"/>
          <a:ext cx="10058399" cy="1209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i="1" kern="1200"/>
            <a:t>Развёрнутой длиной главных путей</a:t>
          </a:r>
          <a:r>
            <a:rPr lang="ru-RU" sz="2200" kern="1200"/>
            <a:t>  </a:t>
          </a:r>
          <a:r>
            <a:rPr lang="en-US" sz="2200" b="1" i="1" kern="1200"/>
            <a:t>L</a:t>
          </a:r>
          <a:r>
            <a:rPr lang="en-US" sz="2200" b="1" i="1" kern="1200" baseline="-25000"/>
            <a:t>r</a:t>
          </a:r>
          <a:r>
            <a:rPr lang="ru-RU" sz="2200" b="1" i="1" kern="1200" baseline="-25000"/>
            <a:t>  </a:t>
          </a:r>
          <a:r>
            <a:rPr lang="ru-RU" sz="2200" kern="1200"/>
            <a:t> структурной единицы называется суммарная протяжённость всех её главных путей, включая съезды между ними и двухпутные вставки.</a:t>
          </a:r>
        </a:p>
      </dsp:txBody>
      <dsp:txXfrm>
        <a:off x="59057" y="2615851"/>
        <a:ext cx="9940285" cy="1091666"/>
      </dsp:txXfrm>
    </dsp:sp>
    <dsp:sp modelId="{181ADD69-E24B-4D93-9AF7-0B000A3B76A2}">
      <dsp:nvSpPr>
        <dsp:cNvPr id="0" name=""/>
        <dsp:cNvSpPr/>
      </dsp:nvSpPr>
      <dsp:spPr>
        <a:xfrm>
          <a:off x="0" y="3829934"/>
          <a:ext cx="10058399" cy="1209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i="1" kern="1200"/>
            <a:t>Развёрнутой длиной станционных и специальных путей</a:t>
          </a:r>
          <a:r>
            <a:rPr lang="ru-RU" sz="2200" kern="1200"/>
            <a:t> структурной единицы называется суммарная протяжённость всех её станционных и специальных путей.</a:t>
          </a:r>
        </a:p>
      </dsp:txBody>
      <dsp:txXfrm>
        <a:off x="59057" y="3888991"/>
        <a:ext cx="9940285" cy="109166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0422FE-0A4A-4720-8766-B0D38C3D28F4}">
      <dsp:nvSpPr>
        <dsp:cNvPr id="0" name=""/>
        <dsp:cNvSpPr/>
      </dsp:nvSpPr>
      <dsp:spPr>
        <a:xfrm>
          <a:off x="0" y="204900"/>
          <a:ext cx="10172131" cy="19727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/>
            <a:t>Капитальные вложения</a:t>
          </a:r>
          <a:r>
            <a:rPr lang="ru-RU" sz="2800" kern="1200"/>
            <a:t> – это совокупность затрат на приобретение или создание новых и реконструкцию существующих основных средств. </a:t>
          </a:r>
        </a:p>
      </dsp:txBody>
      <dsp:txXfrm>
        <a:off x="96302" y="301202"/>
        <a:ext cx="9979527" cy="1780162"/>
      </dsp:txXfrm>
    </dsp:sp>
    <dsp:sp modelId="{A8086A50-8DC3-43AE-B947-CDBE5DCF7BEE}">
      <dsp:nvSpPr>
        <dsp:cNvPr id="0" name=""/>
        <dsp:cNvSpPr/>
      </dsp:nvSpPr>
      <dsp:spPr>
        <a:xfrm>
          <a:off x="0" y="2258306"/>
          <a:ext cx="10172131" cy="19727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i="1" kern="1200"/>
            <a:t>Статистика капитального строительства </a:t>
          </a:r>
          <a:r>
            <a:rPr lang="ru-RU" sz="2800" kern="1200"/>
            <a:t> рассматривает вопросы строительного производства, включая комплекс  строительных работ, монтаж оборудования и отдельных конструкций  строящегося объекта.</a:t>
          </a:r>
        </a:p>
      </dsp:txBody>
      <dsp:txXfrm>
        <a:off x="96302" y="2354608"/>
        <a:ext cx="9979527" cy="17801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A3FBD-8D6F-43C3-B14F-CE8C4096D4D4}">
      <dsp:nvSpPr>
        <dsp:cNvPr id="0" name=""/>
        <dsp:cNvSpPr/>
      </dsp:nvSpPr>
      <dsp:spPr>
        <a:xfrm>
          <a:off x="49" y="140881"/>
          <a:ext cx="4700141" cy="187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 </a:t>
          </a:r>
          <a:r>
            <a:rPr lang="ru-RU" sz="24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строительным работам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относятся</a:t>
          </a:r>
        </a:p>
      </dsp:txBody>
      <dsp:txXfrm>
        <a:off x="49" y="140881"/>
        <a:ext cx="4700141" cy="1872000"/>
      </dsp:txXfrm>
    </dsp:sp>
    <dsp:sp modelId="{FCFEE97C-D9E3-4206-8FFA-E37D313BA948}">
      <dsp:nvSpPr>
        <dsp:cNvPr id="0" name=""/>
        <dsp:cNvSpPr/>
      </dsp:nvSpPr>
      <dsp:spPr>
        <a:xfrm>
          <a:off x="49" y="2012881"/>
          <a:ext cx="4700141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возведение строения и сооружения, их переустройство и расширение; монтаж строительных конструкций, входящих в состав зданий и сооружений, устройство линий электропередачи и линий связи; сооружение водопроводных, канализационных, теплофикационных и газовых сетей и устройств; устройство оснований, фундаментов опорных конструкций под оборудование и т.п.</a:t>
          </a:r>
        </a:p>
      </dsp:txBody>
      <dsp:txXfrm>
        <a:off x="49" y="2012881"/>
        <a:ext cx="4700141" cy="2854800"/>
      </dsp:txXfrm>
    </dsp:sp>
    <dsp:sp modelId="{9CCE59D0-1471-4E54-A578-F42C1A77FB03}">
      <dsp:nvSpPr>
        <dsp:cNvPr id="0" name=""/>
        <dsp:cNvSpPr/>
      </dsp:nvSpPr>
      <dsp:spPr>
        <a:xfrm>
          <a:off x="5358209" y="140881"/>
          <a:ext cx="4700141" cy="187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 работам </a:t>
          </a:r>
          <a:r>
            <a:rPr lang="ru-RU" sz="24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 монтажу оборудования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относятся</a:t>
          </a:r>
        </a:p>
      </dsp:txBody>
      <dsp:txXfrm>
        <a:off x="5358209" y="140881"/>
        <a:ext cx="4700141" cy="1872000"/>
      </dsp:txXfrm>
    </dsp:sp>
    <dsp:sp modelId="{B8B578D5-D878-4645-B081-D0F274FCF979}">
      <dsp:nvSpPr>
        <dsp:cNvPr id="0" name=""/>
        <dsp:cNvSpPr/>
      </dsp:nvSpPr>
      <dsp:spPr>
        <a:xfrm>
          <a:off x="5358209" y="2012881"/>
          <a:ext cx="4700141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сборка и установка производственного, технологического и прочего оборудования; устройство промышленных проводок, входящих в состав монтируемого оборудования, и др.</a:t>
          </a:r>
        </a:p>
      </dsp:txBody>
      <dsp:txXfrm>
        <a:off x="5358209" y="2012881"/>
        <a:ext cx="4700141" cy="28548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16B533-FFBB-4C61-9EA1-BC2812BF3327}">
      <dsp:nvSpPr>
        <dsp:cNvPr id="0" name=""/>
        <dsp:cNvSpPr/>
      </dsp:nvSpPr>
      <dsp:spPr>
        <a:xfrm>
          <a:off x="5029199" y="1702593"/>
          <a:ext cx="3558195" cy="617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769"/>
              </a:lnTo>
              <a:lnTo>
                <a:pt x="3558195" y="308769"/>
              </a:lnTo>
              <a:lnTo>
                <a:pt x="3558195" y="6175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6CF0B3-003B-43AC-A14D-D8427CD7E08C}">
      <dsp:nvSpPr>
        <dsp:cNvPr id="0" name=""/>
        <dsp:cNvSpPr/>
      </dsp:nvSpPr>
      <dsp:spPr>
        <a:xfrm>
          <a:off x="4983479" y="1702593"/>
          <a:ext cx="91440" cy="6175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75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BF6BE-F51D-4E6B-B0FF-4985A638C4DD}">
      <dsp:nvSpPr>
        <dsp:cNvPr id="0" name=""/>
        <dsp:cNvSpPr/>
      </dsp:nvSpPr>
      <dsp:spPr>
        <a:xfrm>
          <a:off x="1471004" y="1702593"/>
          <a:ext cx="3558195" cy="617538"/>
        </a:xfrm>
        <a:custGeom>
          <a:avLst/>
          <a:gdLst/>
          <a:ahLst/>
          <a:cxnLst/>
          <a:rect l="0" t="0" r="0" b="0"/>
          <a:pathLst>
            <a:path>
              <a:moveTo>
                <a:pt x="3558195" y="0"/>
              </a:moveTo>
              <a:lnTo>
                <a:pt x="3558195" y="308769"/>
              </a:lnTo>
              <a:lnTo>
                <a:pt x="0" y="308769"/>
              </a:lnTo>
              <a:lnTo>
                <a:pt x="0" y="6175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D0C011-8EA4-4E2B-A9FC-C1E941AE1C0F}">
      <dsp:nvSpPr>
        <dsp:cNvPr id="0" name=""/>
        <dsp:cNvSpPr/>
      </dsp:nvSpPr>
      <dsp:spPr>
        <a:xfrm>
          <a:off x="3558871" y="232264"/>
          <a:ext cx="2940657" cy="14703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Основными показателями 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статистики капитального строительства являются:</a:t>
          </a:r>
        </a:p>
      </dsp:txBody>
      <dsp:txXfrm>
        <a:off x="3558871" y="232264"/>
        <a:ext cx="2940657" cy="1470328"/>
      </dsp:txXfrm>
    </dsp:sp>
    <dsp:sp modelId="{F0500CE7-B793-4D3B-B1DC-04116B6C31D4}">
      <dsp:nvSpPr>
        <dsp:cNvPr id="0" name=""/>
        <dsp:cNvSpPr/>
      </dsp:nvSpPr>
      <dsp:spPr>
        <a:xfrm>
          <a:off x="675" y="2320131"/>
          <a:ext cx="2940657" cy="14703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продукция – объём  выполненных строительных и монтажных работ</a:t>
          </a:r>
        </a:p>
      </dsp:txBody>
      <dsp:txXfrm>
        <a:off x="675" y="2320131"/>
        <a:ext cx="2940657" cy="1470328"/>
      </dsp:txXfrm>
    </dsp:sp>
    <dsp:sp modelId="{DB5A09CB-956B-4FE2-B905-14E9BEBB2570}">
      <dsp:nvSpPr>
        <dsp:cNvPr id="0" name=""/>
        <dsp:cNvSpPr/>
      </dsp:nvSpPr>
      <dsp:spPr>
        <a:xfrm>
          <a:off x="3558871" y="2320131"/>
          <a:ext cx="2940657" cy="14703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ввод в действие основных средств;</a:t>
          </a:r>
        </a:p>
      </dsp:txBody>
      <dsp:txXfrm>
        <a:off x="3558871" y="2320131"/>
        <a:ext cx="2940657" cy="1470328"/>
      </dsp:txXfrm>
    </dsp:sp>
    <dsp:sp modelId="{12509CB9-D809-4F3A-8FFF-207638B9AB54}">
      <dsp:nvSpPr>
        <dsp:cNvPr id="0" name=""/>
        <dsp:cNvSpPr/>
      </dsp:nvSpPr>
      <dsp:spPr>
        <a:xfrm>
          <a:off x="7117066" y="2320131"/>
          <a:ext cx="2940657" cy="14703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себестоимость строительной  продукции</a:t>
          </a:r>
        </a:p>
      </dsp:txBody>
      <dsp:txXfrm>
        <a:off x="7117066" y="2320131"/>
        <a:ext cx="2940657" cy="14703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995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98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31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04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46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943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130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1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13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204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48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A0B384F-8D48-4ACB-8E1A-E73D066F001B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F332847-DF66-4EF6-A640-EF2A1589C61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352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57251" y="1968679"/>
            <a:ext cx="9144000" cy="2387600"/>
          </a:xfrm>
        </p:spPr>
        <p:txBody>
          <a:bodyPr>
            <a:noAutofit/>
          </a:bodyPr>
          <a:lstStyle/>
          <a:p>
            <a:pPr algn="ctr"/>
            <a:r>
              <a:rPr lang="ru-RU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Технико-экономические показатели наличия и использования основных средств и технической оснащённости. </a:t>
            </a:r>
            <a:br>
              <a:rPr lang="ru-RU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капитальных вложений и строительства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552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определения среднего срока службы совокупности основных средств  необходимо знать их первоначальную (или восстановительную) стоимость и стоимость их ежегодного износа  -  амортизационные отчисления -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Тогда средние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сроки службы основных фондов будут определяться: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полный    ¯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истекший  (рабочий возраст основных фондов)  ¯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оставшийся  ¯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сумма ежегодных амортизационных отчислений всей совокупности основных средств:                     </a:t>
            </a:r>
            <a:r>
              <a:rPr lang="ru-RU" sz="2400" dirty="0"/>
              <a:t> </a:t>
            </a:r>
            <a:br>
              <a:rPr lang="ru-RU" sz="2400" dirty="0"/>
            </a:br>
            <a:br>
              <a:rPr lang="ru-RU" sz="2400" dirty="0"/>
            </a:br>
            <a:r>
              <a:rPr lang="ru-RU" sz="2400" dirty="0"/>
              <a:t>                                                                        </a:t>
            </a:r>
            <a:r>
              <a:rPr lang="en-US" sz="2400" b="1" i="1" dirty="0"/>
              <a:t>N</a:t>
            </a:r>
            <a:endParaRPr lang="ru-RU" sz="2400" dirty="0"/>
          </a:p>
          <a:p>
            <a:r>
              <a:rPr lang="ru-RU" sz="2400" b="1" i="1" dirty="0"/>
              <a:t>                                                </a:t>
            </a:r>
            <a:r>
              <a:rPr lang="en-US" sz="2400" b="1" i="1" dirty="0" err="1"/>
              <a:t>E</a:t>
            </a:r>
            <a:r>
              <a:rPr lang="en-US" sz="2400" b="1" i="1" baseline="-25000" dirty="0" err="1"/>
              <a:t>a</a:t>
            </a:r>
            <a:r>
              <a:rPr lang="ru-RU" sz="2400" b="1" i="1" dirty="0"/>
              <a:t> = </a:t>
            </a:r>
            <a:r>
              <a:rPr lang="ru-RU" sz="2400" b="1" i="1" dirty="0">
                <a:sym typeface="Symbol" panose="05050102010706020507" pitchFamily="18" charset="2"/>
              </a:rPr>
              <a:t></a:t>
            </a:r>
            <a:r>
              <a:rPr lang="en-US" sz="2400" b="1" i="1" dirty="0" err="1"/>
              <a:t>e</a:t>
            </a:r>
            <a:r>
              <a:rPr lang="en-US" sz="2400" b="1" i="1" baseline="-25000" dirty="0" err="1"/>
              <a:t>a</a:t>
            </a:r>
            <a:r>
              <a:rPr lang="en-US" sz="2400" b="1" i="1" baseline="-25000" dirty="0"/>
              <a:t> </a:t>
            </a:r>
            <a:r>
              <a:rPr lang="ru-RU" sz="2400" b="1" i="1" dirty="0"/>
              <a:t>=  </a:t>
            </a:r>
            <a:r>
              <a:rPr lang="ru-RU" sz="2400" b="1" i="1" dirty="0">
                <a:sym typeface="Symbol" panose="05050102010706020507" pitchFamily="18" charset="2"/>
              </a:rPr>
              <a:t></a:t>
            </a:r>
            <a:r>
              <a:rPr lang="ru-RU" sz="2400" b="1" i="1" dirty="0"/>
              <a:t> ---</a:t>
            </a:r>
            <a:endParaRPr lang="ru-RU" sz="2400" dirty="0"/>
          </a:p>
          <a:p>
            <a:r>
              <a:rPr lang="ru-RU" sz="2400" b="1" i="1" dirty="0"/>
              <a:t>                                                                        </a:t>
            </a:r>
            <a:r>
              <a:rPr lang="en-US" sz="2400" b="1" i="1" dirty="0"/>
              <a:t>K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28552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Фондоотдача  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произведенной продукции, приходящейся на 1 руб. среднегодовой первоначальной стоимости основных производственных средств. Для железных дорог – это отношение приведенной продукции к стоимости основных фондов.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pg</a:t>
            </a:r>
            <a:r>
              <a:rPr lang="en-US" sz="2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Фондоёмкость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показатель обратный фондоотдаче, т.е. характеризует величину основных фондов (вложенного капитала)  на единицу произведенной продукции. Для железных дорог – на приведенные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тоннокилометры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3591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358128"/>
            <a:ext cx="10058400" cy="1450757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409006"/>
            <a:ext cx="10058400" cy="4023360"/>
          </a:xfrm>
        </p:spPr>
        <p:txBody>
          <a:bodyPr>
            <a:noAutofit/>
          </a:bodyPr>
          <a:lstStyle/>
          <a:p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экстенсивной нагрузки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характеризует степень использования планового фонда времени оборудования:</a:t>
            </a:r>
          </a:p>
          <a:p>
            <a:pPr algn="ctr"/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US" sz="3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3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2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фактическое и плановое время работы оборудования за период (смену, сутки, месяц, год),  час.</a:t>
            </a:r>
          </a:p>
          <a:p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интенсивной нагрузки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ru-RU" sz="2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характеризует степень использования мощности  оборудования: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3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2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1 , </a:t>
            </a:r>
            <a:r>
              <a:rPr lang="en-US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фактический и нормативный объёмы  полезного результата в натуральном  выражении за  единицу времени – производительность оборудования.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337515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464404"/>
            <a:ext cx="10218322" cy="419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974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228174"/>
              </p:ext>
            </p:extLst>
          </p:nvPr>
        </p:nvGraphicFramePr>
        <p:xfrm>
          <a:off x="1097280" y="818867"/>
          <a:ext cx="10058400" cy="5050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1513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93444777"/>
              </p:ext>
            </p:extLst>
          </p:nvPr>
        </p:nvGraphicFramePr>
        <p:xfrm>
          <a:off x="1009935" y="996286"/>
          <a:ext cx="10172131" cy="4435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2424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76329551"/>
              </p:ext>
            </p:extLst>
          </p:nvPr>
        </p:nvGraphicFramePr>
        <p:xfrm>
          <a:off x="1178257" y="751243"/>
          <a:ext cx="10058400" cy="5008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6314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48683941"/>
              </p:ext>
            </p:extLst>
          </p:nvPr>
        </p:nvGraphicFramePr>
        <p:xfrm>
          <a:off x="1219200" y="290087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1219200" y="4686642"/>
            <a:ext cx="10058400" cy="1005840"/>
            <a:chOff x="0" y="2232089"/>
            <a:chExt cx="10058400" cy="1005840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0" y="2232089"/>
              <a:ext cx="10058400" cy="100584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29460" y="2261549"/>
              <a:ext cx="9999480" cy="946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27940" rIns="41910" bIns="27940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2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Задачей</a:t>
              </a:r>
              <a:r>
                <a:rPr lang="ru-RU" sz="220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статистики капитального ремонта учёт выполнения установленного плана капитального ремонта основных средств железнодорожного транспорта в денежном выражении в соответствии с месячным отчётом ф.КРО-1.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9991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теоретические сведения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699389"/>
              </p:ext>
            </p:extLst>
          </p:nvPr>
        </p:nvGraphicFramePr>
        <p:xfrm>
          <a:off x="0" y="1828800"/>
          <a:ext cx="12191999" cy="4365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7017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теоретические сведения 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6527320"/>
              </p:ext>
            </p:extLst>
          </p:nvPr>
        </p:nvGraphicFramePr>
        <p:xfrm>
          <a:off x="1097280" y="1737360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749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теоретические сведения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359989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0203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анализе динамики основных фондов за ряд лет необходимо соблюдать условия однородности и неизменности цен на протяжении всего  ряда. Для этого используется индекс физического объёма основных фондов: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                                                            </a:t>
            </a:r>
            <a:r>
              <a:rPr lang="ru-RU" sz="2400" b="1" dirty="0"/>
              <a:t> </a:t>
            </a:r>
          </a:p>
          <a:p>
            <a:pPr marL="0" indent="0" algn="ctr">
              <a:buNone/>
            </a:pPr>
            <a:r>
              <a:rPr lang="en-US" sz="2400" b="1" dirty="0"/>
              <a:t>I</a:t>
            </a:r>
            <a:r>
              <a:rPr lang="ru-RU" sz="2400" b="1" baseline="-25000" dirty="0" err="1"/>
              <a:t>о.ф</a:t>
            </a:r>
            <a:r>
              <a:rPr lang="ru-RU" sz="2400" b="1" baseline="-25000" dirty="0"/>
              <a:t>.</a:t>
            </a:r>
            <a:r>
              <a:rPr lang="ru-RU" sz="2400" b="1" dirty="0"/>
              <a:t> =  </a:t>
            </a:r>
            <a:r>
              <a:rPr lang="ru-RU" sz="2400" b="1" dirty="0">
                <a:sym typeface="Symbol" panose="05050102010706020507" pitchFamily="18" charset="2"/>
              </a:rPr>
              <a:t></a:t>
            </a:r>
            <a:r>
              <a:rPr lang="ru-RU" sz="2400" b="1" dirty="0"/>
              <a:t>Р</a:t>
            </a:r>
            <a:r>
              <a:rPr lang="ru-RU" sz="2400" b="1" baseline="-25000" dirty="0"/>
              <a:t>1</a:t>
            </a:r>
            <a:r>
              <a:rPr lang="ru-RU" sz="2400" b="1" dirty="0"/>
              <a:t> </a:t>
            </a:r>
            <a:r>
              <a:rPr lang="ru-RU" sz="2400" b="1" dirty="0" err="1"/>
              <a:t>С</a:t>
            </a:r>
            <a:r>
              <a:rPr lang="ru-RU" sz="2400" b="1" baseline="-25000" dirty="0" err="1"/>
              <a:t>н</a:t>
            </a:r>
            <a:r>
              <a:rPr lang="ru-RU" sz="2400" b="1" baseline="-25000" dirty="0"/>
              <a:t> </a:t>
            </a:r>
            <a:r>
              <a:rPr lang="ru-RU" sz="2400" b="1" dirty="0"/>
              <a:t>/ </a:t>
            </a:r>
            <a:r>
              <a:rPr lang="ru-RU" sz="2400" b="1" dirty="0">
                <a:sym typeface="Symbol" panose="05050102010706020507" pitchFamily="18" charset="2"/>
              </a:rPr>
              <a:t></a:t>
            </a:r>
            <a:r>
              <a:rPr lang="ru-RU" sz="2400" b="1" dirty="0"/>
              <a:t>Р</a:t>
            </a:r>
            <a:r>
              <a:rPr lang="ru-RU" sz="2400" b="1" baseline="-25000" dirty="0"/>
              <a:t>0</a:t>
            </a:r>
            <a:r>
              <a:rPr lang="ru-RU" sz="2400" b="1" dirty="0"/>
              <a:t> </a:t>
            </a:r>
            <a:r>
              <a:rPr lang="ru-RU" sz="2400" b="1" dirty="0" err="1"/>
              <a:t>С</a:t>
            </a:r>
            <a:r>
              <a:rPr lang="ru-RU" sz="2400" b="1" baseline="-25000" dirty="0" err="1"/>
              <a:t>н</a:t>
            </a:r>
            <a:r>
              <a:rPr lang="ru-RU" sz="2400" b="1" baseline="-25000" dirty="0"/>
              <a:t>  ,</a:t>
            </a:r>
            <a:endParaRPr lang="ru-RU" sz="2400" dirty="0"/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</a:t>
            </a:r>
            <a:r>
              <a:rPr lang="ru-RU" sz="2400" dirty="0"/>
              <a:t>   </a:t>
            </a:r>
            <a:r>
              <a:rPr lang="ru-RU" sz="2400" b="1" dirty="0"/>
              <a:t>Р</a:t>
            </a:r>
            <a:r>
              <a:rPr lang="ru-RU" sz="2400" b="1" baseline="-25000" dirty="0"/>
              <a:t>1 </a:t>
            </a:r>
            <a:r>
              <a:rPr lang="ru-RU" sz="2400" dirty="0"/>
              <a:t>,  </a:t>
            </a:r>
            <a:r>
              <a:rPr lang="ru-RU" sz="2400" b="1" dirty="0"/>
              <a:t>Р</a:t>
            </a:r>
            <a:r>
              <a:rPr lang="ru-RU" sz="2400" b="1" baseline="-25000" dirty="0"/>
              <a:t>0  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объём отдельных групп основных средств в натуральном выражении за отчётный и базисный период;</a:t>
            </a:r>
          </a:p>
          <a:p>
            <a:r>
              <a:rPr lang="ru-RU" sz="2400" dirty="0"/>
              <a:t>	</a:t>
            </a:r>
            <a:r>
              <a:rPr lang="ru-RU" sz="2400" b="1" dirty="0" err="1"/>
              <a:t>С</a:t>
            </a:r>
            <a:r>
              <a:rPr lang="ru-RU" sz="2400" b="1" baseline="-25000" dirty="0" err="1"/>
              <a:t>н</a:t>
            </a:r>
            <a:r>
              <a:rPr lang="ru-RU" sz="2400" b="1" baseline="-25000" dirty="0"/>
              <a:t>  </a:t>
            </a:r>
            <a:r>
              <a:rPr lang="ru-RU" sz="2400" b="1" dirty="0"/>
              <a:t>-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неизменная цена различных объектов основных средств.</a:t>
            </a:r>
          </a:p>
        </p:txBody>
      </p:sp>
    </p:spTree>
    <p:extLst>
      <p:ext uri="{BB962C8B-B14F-4D97-AF65-F5344CB8AC3E}">
        <p14:creationId xmlns:p14="http://schemas.microsoft.com/office/powerpoint/2010/main" val="2257350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216018"/>
              </p:ext>
            </p:extLst>
          </p:nvPr>
        </p:nvGraphicFramePr>
        <p:xfrm>
          <a:off x="1097280" y="450761"/>
          <a:ext cx="10058400" cy="5602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8141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Техническую характеристику состояния отдельных объектов основных средств можно получить на основе сроков службы: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4030921"/>
              </p:ext>
            </p:extLst>
          </p:nvPr>
        </p:nvGraphicFramePr>
        <p:xfrm>
          <a:off x="1097280" y="2141948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8748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Стоимость износа единицы основных средств без учёта ликвидационной  (</a:t>
            </a:r>
            <a:r>
              <a:rPr lang="en-US" b="1" i="1" dirty="0" err="1"/>
              <a:t>N</a:t>
            </a:r>
            <a:r>
              <a:rPr lang="en-US" b="1" i="1" baseline="-25000" dirty="0" err="1"/>
              <a:t>k</a:t>
            </a:r>
            <a:r>
              <a:rPr lang="ru-RU" dirty="0"/>
              <a:t>) стоимости в </a:t>
            </a:r>
            <a:r>
              <a:rPr lang="en-US" b="1" i="1" dirty="0"/>
              <a:t>n</a:t>
            </a:r>
            <a:r>
              <a:rPr lang="ru-RU" dirty="0"/>
              <a:t>-м году:  </a:t>
            </a:r>
            <a:r>
              <a:rPr lang="en-US" b="1" i="1" dirty="0" err="1"/>
              <a:t>E</a:t>
            </a:r>
            <a:r>
              <a:rPr lang="en-US" b="1" i="1" baseline="-25000" dirty="0" err="1"/>
              <a:t>n</a:t>
            </a:r>
            <a:r>
              <a:rPr lang="en-US" b="1" i="1" baseline="-25000" dirty="0"/>
              <a:t> </a:t>
            </a:r>
            <a:r>
              <a:rPr lang="ru-RU" b="1" i="1" dirty="0"/>
              <a:t>= (</a:t>
            </a:r>
            <a:r>
              <a:rPr lang="en-US" b="1" i="1" dirty="0"/>
              <a:t>N</a:t>
            </a:r>
            <a:r>
              <a:rPr lang="ru-RU" b="1" i="1" dirty="0"/>
              <a:t> / </a:t>
            </a:r>
            <a:r>
              <a:rPr lang="en-US" b="1" i="1" dirty="0"/>
              <a:t>K</a:t>
            </a:r>
            <a:r>
              <a:rPr lang="ru-RU" b="1" i="1" dirty="0"/>
              <a:t>)* </a:t>
            </a:r>
            <a:r>
              <a:rPr lang="en-US" b="1" i="1" dirty="0"/>
              <a:t>n</a:t>
            </a:r>
            <a:r>
              <a:rPr lang="ru-RU" dirty="0"/>
              <a:t> , с её  учётом </a:t>
            </a:r>
          </a:p>
          <a:p>
            <a:pPr algn="ctr"/>
            <a:r>
              <a:rPr lang="en-US" b="1" i="1" dirty="0" err="1"/>
              <a:t>E</a:t>
            </a:r>
            <a:r>
              <a:rPr lang="en-US" b="1" i="1" baseline="-25000" dirty="0" err="1"/>
              <a:t>n</a:t>
            </a:r>
            <a:r>
              <a:rPr lang="en-US" b="1" i="1" baseline="-25000" dirty="0"/>
              <a:t> </a:t>
            </a:r>
            <a:r>
              <a:rPr lang="en-US" b="1" i="1" dirty="0"/>
              <a:t>=((N- </a:t>
            </a:r>
            <a:r>
              <a:rPr lang="en-US" b="1" i="1" dirty="0" err="1"/>
              <a:t>N</a:t>
            </a:r>
            <a:r>
              <a:rPr lang="en-US" b="1" i="1" baseline="-25000" dirty="0" err="1"/>
              <a:t>k</a:t>
            </a:r>
            <a:r>
              <a:rPr lang="en-US" b="1" i="1" dirty="0"/>
              <a:t>) / K)*</a:t>
            </a:r>
            <a:r>
              <a:rPr lang="en-US" dirty="0"/>
              <a:t> </a:t>
            </a:r>
            <a:r>
              <a:rPr lang="en-US" b="1" i="1" dirty="0"/>
              <a:t>n = </a:t>
            </a:r>
            <a:r>
              <a:rPr lang="en-US" dirty="0"/>
              <a:t> </a:t>
            </a:r>
            <a:r>
              <a:rPr lang="en-US" b="1" i="1" dirty="0"/>
              <a:t>(N- </a:t>
            </a:r>
            <a:r>
              <a:rPr lang="en-US" b="1" i="1" dirty="0" err="1"/>
              <a:t>N</a:t>
            </a:r>
            <a:r>
              <a:rPr lang="en-US" b="1" i="1" baseline="-25000" dirty="0" err="1"/>
              <a:t>k</a:t>
            </a:r>
            <a:r>
              <a:rPr lang="en-US" b="1" i="1" dirty="0"/>
              <a:t>) n</a:t>
            </a:r>
            <a:r>
              <a:rPr lang="en-US" dirty="0"/>
              <a:t> </a:t>
            </a:r>
            <a:r>
              <a:rPr lang="en-US" b="1" i="1" dirty="0"/>
              <a:t>/ K</a:t>
            </a:r>
            <a:endParaRPr lang="ru-RU" dirty="0"/>
          </a:p>
          <a:p>
            <a:r>
              <a:rPr lang="ru-RU" dirty="0"/>
              <a:t>Остаточная стоимость  </a:t>
            </a:r>
            <a:r>
              <a:rPr lang="en-US" b="1" i="1" dirty="0" err="1"/>
              <a:t>N</a:t>
            </a:r>
            <a:r>
              <a:rPr lang="en-US" b="1" i="1" baseline="-25000" dirty="0" err="1"/>
              <a:t>n</a:t>
            </a:r>
            <a:r>
              <a:rPr lang="ru-RU" b="1" i="1" baseline="-25000" dirty="0"/>
              <a:t>  </a:t>
            </a:r>
            <a:r>
              <a:rPr lang="ru-RU" b="1" i="1" dirty="0"/>
              <a:t> </a:t>
            </a:r>
            <a:r>
              <a:rPr lang="ru-RU" dirty="0"/>
              <a:t>единицы основных средств без учёта и с учётом ликвидационной стоимости определяется соответственно:</a:t>
            </a:r>
            <a:br>
              <a:rPr lang="ru-RU" dirty="0"/>
            </a:br>
            <a:endParaRPr lang="ru-RU" dirty="0"/>
          </a:p>
          <a:p>
            <a:pPr algn="ctr">
              <a:lnSpc>
                <a:spcPts val="100"/>
              </a:lnSpc>
            </a:pPr>
            <a:r>
              <a:rPr lang="ru-RU" dirty="0"/>
              <a:t>                      </a:t>
            </a:r>
            <a:r>
              <a:rPr lang="en-US" b="1" i="1" dirty="0"/>
              <a:t>N          N(K-n)       m</a:t>
            </a:r>
            <a:endParaRPr lang="ru-RU" dirty="0"/>
          </a:p>
          <a:p>
            <a:pPr algn="ctr">
              <a:lnSpc>
                <a:spcPts val="100"/>
              </a:lnSpc>
            </a:pPr>
            <a:r>
              <a:rPr lang="en-US" dirty="0"/>
              <a:t>   </a:t>
            </a:r>
            <a:r>
              <a:rPr lang="en-US" b="1" i="1" dirty="0" err="1"/>
              <a:t>N</a:t>
            </a:r>
            <a:r>
              <a:rPr lang="en-US" b="1" i="1" baseline="-25000" dirty="0" err="1"/>
              <a:t>n</a:t>
            </a:r>
            <a:r>
              <a:rPr lang="en-US" b="1" i="1" dirty="0"/>
              <a:t> =  N -  ---- n = -------- = N -----</a:t>
            </a:r>
            <a:endParaRPr lang="ru-RU" dirty="0"/>
          </a:p>
          <a:p>
            <a:pPr algn="ctr">
              <a:lnSpc>
                <a:spcPts val="100"/>
              </a:lnSpc>
            </a:pPr>
            <a:r>
              <a:rPr lang="en-US" dirty="0"/>
              <a:t>                      </a:t>
            </a:r>
            <a:r>
              <a:rPr lang="en-US" b="1" i="1" dirty="0"/>
              <a:t>K            </a:t>
            </a:r>
            <a:r>
              <a:rPr lang="en-US" b="1" i="1" dirty="0" err="1"/>
              <a:t>K</a:t>
            </a:r>
            <a:r>
              <a:rPr lang="en-US" b="1" i="1" dirty="0"/>
              <a:t>  </a:t>
            </a:r>
            <a:r>
              <a:rPr lang="ru-RU" b="1" i="1" dirty="0"/>
              <a:t>  </a:t>
            </a:r>
            <a:r>
              <a:rPr lang="en-US" b="1" i="1" dirty="0"/>
              <a:t>          K</a:t>
            </a:r>
            <a:endParaRPr lang="ru-RU" b="1" i="1" dirty="0"/>
          </a:p>
          <a:p>
            <a:pPr algn="ctr"/>
            <a:endParaRPr lang="ru-RU" dirty="0"/>
          </a:p>
          <a:p>
            <a:pPr algn="ctr">
              <a:lnSpc>
                <a:spcPts val="100"/>
              </a:lnSpc>
            </a:pPr>
            <a:r>
              <a:rPr lang="en-US" dirty="0"/>
              <a:t>                  </a:t>
            </a:r>
            <a:r>
              <a:rPr lang="en-US" b="1" i="1" dirty="0"/>
              <a:t>(N-</a:t>
            </a:r>
            <a:r>
              <a:rPr lang="en-US" b="1" i="1" dirty="0" err="1"/>
              <a:t>N</a:t>
            </a:r>
            <a:r>
              <a:rPr lang="en-US" b="1" i="1" baseline="-25000" dirty="0" err="1"/>
              <a:t>k</a:t>
            </a:r>
            <a:r>
              <a:rPr lang="en-US" b="1" i="1" baseline="-25000" dirty="0"/>
              <a:t> </a:t>
            </a:r>
            <a:r>
              <a:rPr lang="en-US" b="1" i="1" dirty="0"/>
              <a:t>)                                  </a:t>
            </a:r>
            <a:r>
              <a:rPr lang="ru-RU" b="1" i="1" dirty="0"/>
              <a:t> </a:t>
            </a:r>
            <a:r>
              <a:rPr lang="en-US" b="1" i="1" dirty="0"/>
              <a:t> n          </a:t>
            </a:r>
            <a:r>
              <a:rPr lang="ru-RU" b="1" i="1" dirty="0"/>
              <a:t> </a:t>
            </a:r>
            <a:r>
              <a:rPr lang="en-US" b="1" i="1" dirty="0"/>
              <a:t>                   m  </a:t>
            </a:r>
            <a:endParaRPr lang="ru-RU" dirty="0"/>
          </a:p>
          <a:p>
            <a:pPr algn="ctr">
              <a:lnSpc>
                <a:spcPts val="100"/>
              </a:lnSpc>
            </a:pPr>
            <a:r>
              <a:rPr lang="en-US" b="1" i="1" dirty="0" err="1"/>
              <a:t>N</a:t>
            </a:r>
            <a:r>
              <a:rPr lang="en-US" b="1" i="1" baseline="-25000" dirty="0" err="1"/>
              <a:t>n</a:t>
            </a:r>
            <a:r>
              <a:rPr lang="en-US" b="1" i="1" dirty="0"/>
              <a:t> = (N – </a:t>
            </a:r>
            <a:r>
              <a:rPr lang="en-US" b="1" i="1" dirty="0" err="1"/>
              <a:t>N</a:t>
            </a:r>
            <a:r>
              <a:rPr lang="en-US" b="1" i="1" baseline="-25000" dirty="0" err="1"/>
              <a:t>k</a:t>
            </a:r>
            <a:r>
              <a:rPr lang="en-US" b="1" i="1" dirty="0"/>
              <a:t>) - ------ n  + </a:t>
            </a:r>
            <a:r>
              <a:rPr lang="en-US" b="1" i="1" dirty="0" err="1"/>
              <a:t>N</a:t>
            </a:r>
            <a:r>
              <a:rPr lang="en-US" b="1" i="1" baseline="-25000" dirty="0" err="1"/>
              <a:t>k</a:t>
            </a:r>
            <a:r>
              <a:rPr lang="en-US" b="1" i="1" baseline="-25000" dirty="0"/>
              <a:t> </a:t>
            </a:r>
            <a:r>
              <a:rPr lang="en-US" b="1" i="1" dirty="0"/>
              <a:t>= (N – </a:t>
            </a:r>
            <a:r>
              <a:rPr lang="en-US" b="1" i="1" dirty="0" err="1"/>
              <a:t>N</a:t>
            </a:r>
            <a:r>
              <a:rPr lang="en-US" b="1" i="1" baseline="-25000" dirty="0" err="1"/>
              <a:t>k</a:t>
            </a:r>
            <a:r>
              <a:rPr lang="en-US" b="1" i="1" dirty="0"/>
              <a:t>)( 1 - ---) + </a:t>
            </a:r>
            <a:r>
              <a:rPr lang="en-US" b="1" i="1" dirty="0" err="1"/>
              <a:t>N</a:t>
            </a:r>
            <a:r>
              <a:rPr lang="en-US" b="1" i="1" baseline="-25000" dirty="0" err="1"/>
              <a:t>k</a:t>
            </a:r>
            <a:r>
              <a:rPr lang="en-US" b="1" i="1" baseline="-25000" dirty="0"/>
              <a:t> </a:t>
            </a:r>
            <a:r>
              <a:rPr lang="en-US" b="1" i="1" dirty="0"/>
              <a:t>= (N – </a:t>
            </a:r>
            <a:r>
              <a:rPr lang="en-US" b="1" i="1" dirty="0" err="1"/>
              <a:t>N</a:t>
            </a:r>
            <a:r>
              <a:rPr lang="en-US" b="1" i="1" baseline="-25000" dirty="0" err="1"/>
              <a:t>k</a:t>
            </a:r>
            <a:r>
              <a:rPr lang="en-US" b="1" i="1" dirty="0"/>
              <a:t>)--- + </a:t>
            </a:r>
            <a:r>
              <a:rPr lang="en-US" b="1" i="1" dirty="0" err="1"/>
              <a:t>N</a:t>
            </a:r>
            <a:r>
              <a:rPr lang="en-US" b="1" i="1" baseline="-25000" dirty="0" err="1"/>
              <a:t>k</a:t>
            </a:r>
            <a:endParaRPr lang="ru-RU" dirty="0"/>
          </a:p>
          <a:p>
            <a:pPr algn="ctr">
              <a:lnSpc>
                <a:spcPts val="100"/>
              </a:lnSpc>
            </a:pPr>
            <a:r>
              <a:rPr lang="en-US" b="1" i="1" dirty="0"/>
              <a:t>             </a:t>
            </a:r>
            <a:r>
              <a:rPr lang="ru-RU" b="1" i="1" dirty="0"/>
              <a:t>  </a:t>
            </a:r>
            <a:r>
              <a:rPr lang="en-US" b="1" i="1" dirty="0"/>
              <a:t>    K</a:t>
            </a:r>
            <a:r>
              <a:rPr lang="ru-RU" b="1" i="1" dirty="0"/>
              <a:t>                                          </a:t>
            </a:r>
            <a:r>
              <a:rPr lang="en-US" b="1" i="1" dirty="0"/>
              <a:t>K</a:t>
            </a:r>
            <a:r>
              <a:rPr lang="ru-RU" b="1" i="1" dirty="0"/>
              <a:t>                              </a:t>
            </a:r>
            <a:r>
              <a:rPr lang="en-US" b="1" i="1" dirty="0"/>
              <a:t>K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0466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 значения степени износа 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 годности</a:t>
            </a:r>
            <a:r>
              <a:rPr lang="ru-RU" sz="28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основных фондов определяют из соотношения стоимости износа и годности к полной стоимости основных средств: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ts val="200"/>
              </a:lnSpc>
            </a:pP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br>
              <a:rPr lang="ru-RU" sz="2400" dirty="0"/>
            </a:br>
            <a:r>
              <a:rPr lang="ru-RU" sz="2400" dirty="0"/>
              <a:t> </a:t>
            </a:r>
            <a:r>
              <a:rPr lang="ru-RU" sz="2400" b="1" i="1" dirty="0">
                <a:sym typeface="Symbol" panose="05050102010706020507" pitchFamily="18" charset="2"/>
              </a:rPr>
              <a:t></a:t>
            </a:r>
            <a:r>
              <a:rPr lang="en-US" sz="2400" b="1" i="1" dirty="0" err="1"/>
              <a:t>E</a:t>
            </a:r>
            <a:r>
              <a:rPr lang="en-US" sz="2400" b="1" i="1" baseline="-25000" dirty="0" err="1"/>
              <a:t>a</a:t>
            </a:r>
            <a:r>
              <a:rPr lang="en-US" sz="2400" b="1" i="1" baseline="-25000" dirty="0"/>
              <a:t>                                                       </a:t>
            </a:r>
            <a:r>
              <a:rPr lang="ru-RU" sz="2400" b="1" i="1" dirty="0">
                <a:sym typeface="Symbol" panose="05050102010706020507" pitchFamily="18" charset="2"/>
              </a:rPr>
              <a:t></a:t>
            </a:r>
            <a:r>
              <a:rPr lang="en-US" sz="2400" b="1" i="1" dirty="0"/>
              <a:t>N</a:t>
            </a:r>
            <a:r>
              <a:rPr lang="en-US" sz="2400" b="1" i="1" baseline="-25000" dirty="0"/>
              <a:t>os</a:t>
            </a:r>
            <a:endParaRPr lang="ru-RU" sz="2400" dirty="0"/>
          </a:p>
          <a:p>
            <a:pPr algn="ctr">
              <a:lnSpc>
                <a:spcPts val="200"/>
              </a:lnSpc>
            </a:pPr>
            <a:r>
              <a:rPr lang="en-US" sz="2400" b="1" i="1" dirty="0"/>
              <a:t>¯d</a:t>
            </a:r>
            <a:r>
              <a:rPr lang="en-US" sz="2400" b="1" i="1" baseline="-25000" dirty="0"/>
              <a:t>a</a:t>
            </a:r>
            <a:r>
              <a:rPr lang="en-US" sz="2400" b="1" i="1" dirty="0"/>
              <a:t>= ------ 100 </a:t>
            </a:r>
            <a:r>
              <a:rPr lang="en-US" sz="2400" b="1" i="1" baseline="-25000" dirty="0"/>
              <a:t> </a:t>
            </a:r>
            <a:r>
              <a:rPr lang="en-US" sz="2400" b="1" i="1" dirty="0"/>
              <a:t>          </a:t>
            </a:r>
            <a:r>
              <a:rPr lang="en-US" sz="2400" b="1" i="1" baseline="-25000" dirty="0"/>
              <a:t>         </a:t>
            </a:r>
            <a:r>
              <a:rPr lang="en-US" sz="2400" b="1" i="1" dirty="0"/>
              <a:t>¯</a:t>
            </a:r>
            <a:r>
              <a:rPr lang="en-US" sz="2400" b="1" i="1" baseline="-25000" dirty="0"/>
              <a:t> </a:t>
            </a:r>
            <a:r>
              <a:rPr lang="en-US" sz="2400" b="1" i="1" dirty="0"/>
              <a:t>d</a:t>
            </a:r>
            <a:r>
              <a:rPr lang="en-US" sz="2400" b="1" i="1" baseline="-25000" dirty="0"/>
              <a:t>g</a:t>
            </a:r>
            <a:r>
              <a:rPr lang="en-US" sz="2400" b="1" i="1" dirty="0"/>
              <a:t> = ------ 100</a:t>
            </a:r>
            <a:endParaRPr lang="ru-RU" sz="2400" dirty="0"/>
          </a:p>
          <a:p>
            <a:pPr marL="0" indent="0" algn="ctr">
              <a:lnSpc>
                <a:spcPts val="200"/>
              </a:lnSpc>
              <a:buNone/>
            </a:pPr>
            <a:r>
              <a:rPr lang="en-US" sz="2400" b="1" i="1" dirty="0"/>
              <a:t> </a:t>
            </a:r>
            <a:r>
              <a:rPr lang="ru-RU" sz="2400" b="1" i="1" dirty="0">
                <a:sym typeface="Symbol" panose="05050102010706020507" pitchFamily="18" charset="2"/>
              </a:rPr>
              <a:t></a:t>
            </a:r>
            <a:r>
              <a:rPr lang="en-US" sz="2400" b="1" i="1" dirty="0"/>
              <a:t>N                                     </a:t>
            </a:r>
            <a:r>
              <a:rPr lang="ru-RU" sz="2400" b="1" i="1" dirty="0">
                <a:sym typeface="Symbol" panose="05050102010706020507" pitchFamily="18" charset="2"/>
              </a:rPr>
              <a:t></a:t>
            </a:r>
            <a:r>
              <a:rPr lang="en-US" sz="2400" b="1" i="1" dirty="0"/>
              <a:t>N</a:t>
            </a:r>
            <a:endParaRPr lang="ru-RU" sz="2400" b="1" i="1" dirty="0"/>
          </a:p>
          <a:p>
            <a:endParaRPr lang="ru-RU" sz="2400" b="1" i="1" dirty="0"/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2400" b="1" i="1" dirty="0">
                <a:sym typeface="Symbol" panose="05050102010706020507" pitchFamily="18" charset="2"/>
              </a:rPr>
              <a:t> </a:t>
            </a:r>
            <a:r>
              <a:rPr lang="en-US" sz="2400" b="1" i="1" dirty="0" err="1"/>
              <a:t>E</a:t>
            </a:r>
            <a:r>
              <a:rPr lang="en-US" sz="2400" b="1" i="1" baseline="-25000" dirty="0" err="1"/>
              <a:t>a</a:t>
            </a:r>
            <a:r>
              <a:rPr lang="en-US" sz="2400" baseline="-25000" dirty="0"/>
              <a:t> </a:t>
            </a:r>
            <a:r>
              <a:rPr lang="ru-RU" sz="2400" dirty="0"/>
              <a:t>, </a:t>
            </a:r>
            <a:r>
              <a:rPr lang="ru-RU" sz="2400" b="1" i="1" dirty="0">
                <a:sym typeface="Symbol" panose="05050102010706020507" pitchFamily="18" charset="2"/>
              </a:rPr>
              <a:t></a:t>
            </a:r>
            <a:r>
              <a:rPr lang="en-US" sz="2400" b="1" i="1" dirty="0"/>
              <a:t>N</a:t>
            </a:r>
            <a:r>
              <a:rPr lang="en-US" sz="2400" b="1" i="1" baseline="-25000" dirty="0"/>
              <a:t>os</a:t>
            </a:r>
            <a:r>
              <a:rPr lang="ru-RU" sz="2400" b="1" i="1" baseline="-25000" dirty="0"/>
              <a:t>,</a:t>
            </a:r>
            <a:r>
              <a:rPr lang="ru-RU" sz="2400" dirty="0"/>
              <a:t>, </a:t>
            </a:r>
            <a:r>
              <a:rPr lang="ru-RU" sz="2400" b="1" i="1" dirty="0">
                <a:sym typeface="Symbol" panose="05050102010706020507" pitchFamily="18" charset="2"/>
              </a:rPr>
              <a:t></a:t>
            </a:r>
            <a:r>
              <a:rPr lang="en-US" sz="2400" b="1" i="1" dirty="0"/>
              <a:t>N</a:t>
            </a:r>
            <a:r>
              <a:rPr lang="ru-RU" sz="2400" b="1" i="1" dirty="0"/>
              <a:t> – </a:t>
            </a:r>
            <a:r>
              <a:rPr lang="ru-RU" sz="2400" dirty="0"/>
              <a:t>стоимость соответственно износа (амортизационные отчисления), остаточная и полная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023138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62</TotalTime>
  <Words>1210</Words>
  <Application>Microsoft Office PowerPoint</Application>
  <PresentationFormat>Широкоэкранный</PresentationFormat>
  <Paragraphs>75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Calibri</vt:lpstr>
      <vt:lpstr>Calibri Light</vt:lpstr>
      <vt:lpstr>Times New Roman</vt:lpstr>
      <vt:lpstr>Wingdings</vt:lpstr>
      <vt:lpstr>Ретро</vt:lpstr>
      <vt:lpstr>Технико-экономические показатели наличия и использования основных средств и технической оснащённости.  Показатели капитальных вложений и строительства</vt:lpstr>
      <vt:lpstr>Основные теоретические сведения </vt:lpstr>
      <vt:lpstr>Основные теоретические сведения </vt:lpstr>
      <vt:lpstr>Основные теоретические сведения </vt:lpstr>
      <vt:lpstr>При анализе динамики основных фондов за ряд лет необходимо соблюдать условия однородности и неизменности цен на протяжении всего  ряда. Для этого используется индекс физического объёма основных фондов:</vt:lpstr>
      <vt:lpstr>Презентация PowerPoint</vt:lpstr>
      <vt:lpstr>Техническую характеристику состояния отдельных объектов основных средств можно получить на основе сроков службы:</vt:lpstr>
      <vt:lpstr>Презентация PowerPoint</vt:lpstr>
      <vt:lpstr>Средние значения степени износа  ¯da  и  годности ¯dg   основных фондов определяют из соотношения стоимости износа и годности к полной стоимости основных средств:</vt:lpstr>
      <vt:lpstr>Для определения среднего срока службы совокупности основных средств  необходимо знать их первоначальную (или восстановительную) стоимость и стоимость их ежегодного износа  -  амортизационные отчисления - Ea . Тогда средние  сроки службы основных фондов будут определяться: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Технико-экономические показатели наличия и использования основных средств и технической оснащённости.  Показатели капитальных вложений и строительства</dc:title>
  <dc:creator>Учетная запись Майкрософт</dc:creator>
  <cp:lastModifiedBy>Серикова Олеся Юрьевна</cp:lastModifiedBy>
  <cp:revision>9</cp:revision>
  <dcterms:created xsi:type="dcterms:W3CDTF">2024-01-25T11:47:06Z</dcterms:created>
  <dcterms:modified xsi:type="dcterms:W3CDTF">2024-01-28T07:47:54Z</dcterms:modified>
</cp:coreProperties>
</file>