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4" r:id="rId2"/>
    <p:sldId id="325" r:id="rId3"/>
    <p:sldId id="324" r:id="rId4"/>
    <p:sldId id="304" r:id="rId5"/>
    <p:sldId id="327" r:id="rId6"/>
    <p:sldId id="321" r:id="rId7"/>
    <p:sldId id="307" r:id="rId8"/>
    <p:sldId id="301" r:id="rId9"/>
    <p:sldId id="313" r:id="rId10"/>
    <p:sldId id="326" r:id="rId11"/>
    <p:sldId id="311" r:id="rId1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0070C0"/>
    <a:srgbClr val="338DCD"/>
    <a:srgbClr val="4D79C7"/>
    <a:srgbClr val="6666FF"/>
    <a:srgbClr val="6188CD"/>
    <a:srgbClr val="5982CB"/>
    <a:srgbClr val="27457B"/>
    <a:srgbClr val="37C2D1"/>
    <a:srgbClr val="6A2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9" autoAdjust="0"/>
    <p:restoredTop sz="90385" autoAdjust="0"/>
  </p:normalViewPr>
  <p:slideViewPr>
    <p:cSldViewPr snapToGrid="0">
      <p:cViewPr varScale="1">
        <p:scale>
          <a:sx n="85" d="100"/>
          <a:sy n="85" d="100"/>
        </p:scale>
        <p:origin x="53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B4C76-29CA-4C4D-9F42-9A63BBB4AEF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C37D550-E0BE-4AC1-8846-413E9A55B142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0" dirty="0"/>
            <a:t>Формирование, отбор идеи, ее проверка пищевая промышленность </a:t>
          </a:r>
        </a:p>
      </dgm:t>
    </dgm:pt>
    <dgm:pt modelId="{DC880B62-0EF2-4FDB-B108-C2A61A200446}" type="parTrans" cxnId="{653A873B-A284-4060-A9A9-21D1E92B78E1}">
      <dgm:prSet/>
      <dgm:spPr/>
      <dgm:t>
        <a:bodyPr/>
        <a:lstStyle/>
        <a:p>
          <a:endParaRPr lang="ru-RU"/>
        </a:p>
      </dgm:t>
    </dgm:pt>
    <dgm:pt modelId="{D08AE42E-13F1-4D7C-88F0-9E433ED17DF1}" type="sibTrans" cxnId="{653A873B-A284-4060-A9A9-21D1E92B78E1}">
      <dgm:prSet/>
      <dgm:spPr/>
      <dgm:t>
        <a:bodyPr/>
        <a:lstStyle/>
        <a:p>
          <a:endParaRPr lang="ru-RU"/>
        </a:p>
      </dgm:t>
    </dgm:pt>
    <dgm:pt modelId="{D89B0640-4081-4184-B192-4FF2DFE6916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0" dirty="0"/>
            <a:t>Анализ возможностей производства и сбыта</a:t>
          </a:r>
        </a:p>
      </dgm:t>
    </dgm:pt>
    <dgm:pt modelId="{41E3B865-B0CF-4001-AECC-37D4296DE93B}" type="parTrans" cxnId="{7A37B672-AC11-4B98-8F4D-5AE84B779FC1}">
      <dgm:prSet/>
      <dgm:spPr/>
      <dgm:t>
        <a:bodyPr/>
        <a:lstStyle/>
        <a:p>
          <a:endParaRPr lang="ru-RU"/>
        </a:p>
      </dgm:t>
    </dgm:pt>
    <dgm:pt modelId="{C21AEFFA-85E2-4E01-853E-91E97FB756C0}" type="sibTrans" cxnId="{7A37B672-AC11-4B98-8F4D-5AE84B779FC1}">
      <dgm:prSet/>
      <dgm:spPr/>
      <dgm:t>
        <a:bodyPr/>
        <a:lstStyle/>
        <a:p>
          <a:endParaRPr lang="ru-RU"/>
        </a:p>
      </dgm:t>
    </dgm:pt>
    <dgm:pt modelId="{C029BD27-51F8-4810-8BD9-1BA95039730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0" dirty="0"/>
            <a:t>Разработка товара</a:t>
          </a:r>
        </a:p>
      </dgm:t>
    </dgm:pt>
    <dgm:pt modelId="{26649D31-4B19-4F98-8DEC-F60DE631A227}" type="parTrans" cxnId="{F0E84428-B7FF-4CE7-B83B-F0C714D2407F}">
      <dgm:prSet/>
      <dgm:spPr/>
      <dgm:t>
        <a:bodyPr/>
        <a:lstStyle/>
        <a:p>
          <a:endParaRPr lang="ru-RU"/>
        </a:p>
      </dgm:t>
    </dgm:pt>
    <dgm:pt modelId="{8EFE561D-524D-4422-9B09-A90C383F0D39}" type="sibTrans" cxnId="{F0E84428-B7FF-4CE7-B83B-F0C714D2407F}">
      <dgm:prSet/>
      <dgm:spPr/>
      <dgm:t>
        <a:bodyPr/>
        <a:lstStyle/>
        <a:p>
          <a:endParaRPr lang="ru-RU"/>
        </a:p>
      </dgm:t>
    </dgm:pt>
    <dgm:pt modelId="{FBCE15F7-D732-4C90-B359-E56F5667D198}">
      <dgm:prSet phldrT="[Текст]" custT="1"/>
      <dgm:spPr>
        <a:solidFill>
          <a:srgbClr val="27457B"/>
        </a:solidFill>
      </dgm:spPr>
      <dgm:t>
        <a:bodyPr/>
        <a:lstStyle/>
        <a:p>
          <a:r>
            <a:rPr lang="ru-RU" sz="1600" b="0" dirty="0"/>
            <a:t>Получение прибыли от нового товара </a:t>
          </a:r>
        </a:p>
      </dgm:t>
    </dgm:pt>
    <dgm:pt modelId="{4778245C-36F4-47C4-9520-CE7B2BF78DD3}" type="parTrans" cxnId="{34E9278D-9740-4646-93D8-6CB9A08966DE}">
      <dgm:prSet/>
      <dgm:spPr/>
      <dgm:t>
        <a:bodyPr/>
        <a:lstStyle/>
        <a:p>
          <a:endParaRPr lang="ru-RU"/>
        </a:p>
      </dgm:t>
    </dgm:pt>
    <dgm:pt modelId="{1DDDFE4D-6422-47C2-8B54-E8EF7E340437}" type="sibTrans" cxnId="{34E9278D-9740-4646-93D8-6CB9A08966DE}">
      <dgm:prSet/>
      <dgm:spPr/>
      <dgm:t>
        <a:bodyPr/>
        <a:lstStyle/>
        <a:p>
          <a:endParaRPr lang="ru-RU"/>
        </a:p>
      </dgm:t>
    </dgm:pt>
    <dgm:pt modelId="{6F4A19A9-312A-48F6-A99B-F5C823134CC2}">
      <dgm:prSet custT="1"/>
      <dgm:spPr>
        <a:solidFill>
          <a:srgbClr val="FF0000"/>
        </a:solidFill>
      </dgm:spPr>
      <dgm:t>
        <a:bodyPr/>
        <a:lstStyle/>
        <a:p>
          <a:r>
            <a:rPr lang="ru-RU" sz="2050" b="1" dirty="0"/>
            <a:t>Прогноз реализации нового товара</a:t>
          </a:r>
        </a:p>
      </dgm:t>
    </dgm:pt>
    <dgm:pt modelId="{6A0E5B24-888E-4CD0-8819-6F8F27971481}" type="parTrans" cxnId="{BFF59C8C-9506-4509-AC96-7914FA4D34C9}">
      <dgm:prSet/>
      <dgm:spPr/>
      <dgm:t>
        <a:bodyPr/>
        <a:lstStyle/>
        <a:p>
          <a:endParaRPr lang="ru-RU"/>
        </a:p>
      </dgm:t>
    </dgm:pt>
    <dgm:pt modelId="{B84C8F81-7E49-4AF7-8537-1FD85650DF3E}" type="sibTrans" cxnId="{BFF59C8C-9506-4509-AC96-7914FA4D34C9}">
      <dgm:prSet/>
      <dgm:spPr/>
      <dgm:t>
        <a:bodyPr/>
        <a:lstStyle/>
        <a:p>
          <a:endParaRPr lang="ru-RU"/>
        </a:p>
      </dgm:t>
    </dgm:pt>
    <dgm:pt modelId="{08335EA9-8C8D-44E1-9FD5-020D5237EA5E}" type="pres">
      <dgm:prSet presAssocID="{CF7B4C76-29CA-4C4D-9F42-9A63BBB4AEFB}" presName="CompostProcess" presStyleCnt="0">
        <dgm:presLayoutVars>
          <dgm:dir/>
          <dgm:resizeHandles val="exact"/>
        </dgm:presLayoutVars>
      </dgm:prSet>
      <dgm:spPr/>
    </dgm:pt>
    <dgm:pt modelId="{37D638BB-92B6-462A-A428-E28CC609A64B}" type="pres">
      <dgm:prSet presAssocID="{CF7B4C76-29CA-4C4D-9F42-9A63BBB4AEFB}" presName="arrow" presStyleLbl="bgShp" presStyleIdx="0" presStyleCnt="1" custScaleX="116019"/>
      <dgm:spPr/>
    </dgm:pt>
    <dgm:pt modelId="{90F80D99-333F-40C7-84A3-913F85610D27}" type="pres">
      <dgm:prSet presAssocID="{CF7B4C76-29CA-4C4D-9F42-9A63BBB4AEFB}" presName="linearProcess" presStyleCnt="0"/>
      <dgm:spPr/>
    </dgm:pt>
    <dgm:pt modelId="{F31AA315-9ADF-47ED-9E2C-20ED5B088FE4}" type="pres">
      <dgm:prSet presAssocID="{3C37D550-E0BE-4AC1-8846-413E9A55B142}" presName="textNode" presStyleLbl="node1" presStyleIdx="0" presStyleCnt="5" custScaleX="172414">
        <dgm:presLayoutVars>
          <dgm:bulletEnabled val="1"/>
        </dgm:presLayoutVars>
      </dgm:prSet>
      <dgm:spPr/>
    </dgm:pt>
    <dgm:pt modelId="{59C9828A-561C-4A0D-9EDC-55E43AA224BE}" type="pres">
      <dgm:prSet presAssocID="{D08AE42E-13F1-4D7C-88F0-9E433ED17DF1}" presName="sibTrans" presStyleCnt="0"/>
      <dgm:spPr/>
    </dgm:pt>
    <dgm:pt modelId="{C3999352-F5ED-4223-ABE6-E65AF3EA1AC5}" type="pres">
      <dgm:prSet presAssocID="{D89B0640-4081-4184-B192-4FF2DFE69166}" presName="textNode" presStyleLbl="node1" presStyleIdx="1" presStyleCnt="5" custScaleX="150791" custLinFactNeighborX="-3276" custLinFactNeighborY="93">
        <dgm:presLayoutVars>
          <dgm:bulletEnabled val="1"/>
        </dgm:presLayoutVars>
      </dgm:prSet>
      <dgm:spPr/>
    </dgm:pt>
    <dgm:pt modelId="{C4D316C5-3D86-4D5E-8E4E-40E5EFE6B1BE}" type="pres">
      <dgm:prSet presAssocID="{C21AEFFA-85E2-4E01-853E-91E97FB756C0}" presName="sibTrans" presStyleCnt="0"/>
      <dgm:spPr/>
    </dgm:pt>
    <dgm:pt modelId="{F5488EFE-E5FC-452E-89F9-A9296282C8E2}" type="pres">
      <dgm:prSet presAssocID="{6F4A19A9-312A-48F6-A99B-F5C823134CC2}" presName="textNode" presStyleLbl="node1" presStyleIdx="2" presStyleCnt="5" custScaleX="137712" custScaleY="116373" custLinFactNeighborX="132">
        <dgm:presLayoutVars>
          <dgm:bulletEnabled val="1"/>
        </dgm:presLayoutVars>
      </dgm:prSet>
      <dgm:spPr/>
    </dgm:pt>
    <dgm:pt modelId="{7510A3E9-0336-4575-9D8E-BDE7AF94E443}" type="pres">
      <dgm:prSet presAssocID="{B84C8F81-7E49-4AF7-8537-1FD85650DF3E}" presName="sibTrans" presStyleCnt="0"/>
      <dgm:spPr/>
    </dgm:pt>
    <dgm:pt modelId="{484F2EDD-1176-4C19-91E4-2725B94BDCF3}" type="pres">
      <dgm:prSet presAssocID="{C029BD27-51F8-4810-8BD9-1BA950397307}" presName="textNode" presStyleLbl="node1" presStyleIdx="3" presStyleCnt="5" custScaleX="111882" custLinFactNeighborX="-2631" custLinFactNeighborY="94">
        <dgm:presLayoutVars>
          <dgm:bulletEnabled val="1"/>
        </dgm:presLayoutVars>
      </dgm:prSet>
      <dgm:spPr/>
    </dgm:pt>
    <dgm:pt modelId="{64143D38-779E-4A25-AC8A-DDD50FF6015D}" type="pres">
      <dgm:prSet presAssocID="{8EFE561D-524D-4422-9B09-A90C383F0D39}" presName="sibTrans" presStyleCnt="0"/>
      <dgm:spPr/>
    </dgm:pt>
    <dgm:pt modelId="{F36BD4A9-4DA0-4EC0-9266-BEAB6DC58432}" type="pres">
      <dgm:prSet presAssocID="{FBCE15F7-D732-4C90-B359-E56F5667D198}" presName="textNode" presStyleLbl="node1" presStyleIdx="4" presStyleCnt="5" custScaleX="113480">
        <dgm:presLayoutVars>
          <dgm:bulletEnabled val="1"/>
        </dgm:presLayoutVars>
      </dgm:prSet>
      <dgm:spPr/>
    </dgm:pt>
  </dgm:ptLst>
  <dgm:cxnLst>
    <dgm:cxn modelId="{3E3D4905-DD11-4425-B8ED-0B079D1EF093}" type="presOf" srcId="{D89B0640-4081-4184-B192-4FF2DFE69166}" destId="{C3999352-F5ED-4223-ABE6-E65AF3EA1AC5}" srcOrd="0" destOrd="0" presId="urn:microsoft.com/office/officeart/2005/8/layout/hProcess9"/>
    <dgm:cxn modelId="{1BD22920-B45E-440A-A483-ED48A5F470F6}" type="presOf" srcId="{FBCE15F7-D732-4C90-B359-E56F5667D198}" destId="{F36BD4A9-4DA0-4EC0-9266-BEAB6DC58432}" srcOrd="0" destOrd="0" presId="urn:microsoft.com/office/officeart/2005/8/layout/hProcess9"/>
    <dgm:cxn modelId="{F0E84428-B7FF-4CE7-B83B-F0C714D2407F}" srcId="{CF7B4C76-29CA-4C4D-9F42-9A63BBB4AEFB}" destId="{C029BD27-51F8-4810-8BD9-1BA950397307}" srcOrd="3" destOrd="0" parTransId="{26649D31-4B19-4F98-8DEC-F60DE631A227}" sibTransId="{8EFE561D-524D-4422-9B09-A90C383F0D39}"/>
    <dgm:cxn modelId="{653A873B-A284-4060-A9A9-21D1E92B78E1}" srcId="{CF7B4C76-29CA-4C4D-9F42-9A63BBB4AEFB}" destId="{3C37D550-E0BE-4AC1-8846-413E9A55B142}" srcOrd="0" destOrd="0" parTransId="{DC880B62-0EF2-4FDB-B108-C2A61A200446}" sibTransId="{D08AE42E-13F1-4D7C-88F0-9E433ED17DF1}"/>
    <dgm:cxn modelId="{77FEEE5F-A131-4CC9-949F-E7DF714DF96E}" type="presOf" srcId="{3C37D550-E0BE-4AC1-8846-413E9A55B142}" destId="{F31AA315-9ADF-47ED-9E2C-20ED5B088FE4}" srcOrd="0" destOrd="0" presId="urn:microsoft.com/office/officeart/2005/8/layout/hProcess9"/>
    <dgm:cxn modelId="{7A37B672-AC11-4B98-8F4D-5AE84B779FC1}" srcId="{CF7B4C76-29CA-4C4D-9F42-9A63BBB4AEFB}" destId="{D89B0640-4081-4184-B192-4FF2DFE69166}" srcOrd="1" destOrd="0" parTransId="{41E3B865-B0CF-4001-AECC-37D4296DE93B}" sibTransId="{C21AEFFA-85E2-4E01-853E-91E97FB756C0}"/>
    <dgm:cxn modelId="{462B6F86-FE5E-408B-A1D4-6923E077C981}" type="presOf" srcId="{6F4A19A9-312A-48F6-A99B-F5C823134CC2}" destId="{F5488EFE-E5FC-452E-89F9-A9296282C8E2}" srcOrd="0" destOrd="0" presId="urn:microsoft.com/office/officeart/2005/8/layout/hProcess9"/>
    <dgm:cxn modelId="{BFF59C8C-9506-4509-AC96-7914FA4D34C9}" srcId="{CF7B4C76-29CA-4C4D-9F42-9A63BBB4AEFB}" destId="{6F4A19A9-312A-48F6-A99B-F5C823134CC2}" srcOrd="2" destOrd="0" parTransId="{6A0E5B24-888E-4CD0-8819-6F8F27971481}" sibTransId="{B84C8F81-7E49-4AF7-8537-1FD85650DF3E}"/>
    <dgm:cxn modelId="{34E9278D-9740-4646-93D8-6CB9A08966DE}" srcId="{CF7B4C76-29CA-4C4D-9F42-9A63BBB4AEFB}" destId="{FBCE15F7-D732-4C90-B359-E56F5667D198}" srcOrd="4" destOrd="0" parTransId="{4778245C-36F4-47C4-9520-CE7B2BF78DD3}" sibTransId="{1DDDFE4D-6422-47C2-8B54-E8EF7E340437}"/>
    <dgm:cxn modelId="{5A176CB2-4A1F-42BE-8819-0EF3FE459A4A}" type="presOf" srcId="{C029BD27-51F8-4810-8BD9-1BA950397307}" destId="{484F2EDD-1176-4C19-91E4-2725B94BDCF3}" srcOrd="0" destOrd="0" presId="urn:microsoft.com/office/officeart/2005/8/layout/hProcess9"/>
    <dgm:cxn modelId="{B6E25BF5-AB93-4535-A1DA-B3EC55F66B61}" type="presOf" srcId="{CF7B4C76-29CA-4C4D-9F42-9A63BBB4AEFB}" destId="{08335EA9-8C8D-44E1-9FD5-020D5237EA5E}" srcOrd="0" destOrd="0" presId="urn:microsoft.com/office/officeart/2005/8/layout/hProcess9"/>
    <dgm:cxn modelId="{49ABA3BB-7BDE-412C-BAE2-C75C37AAD58B}" type="presParOf" srcId="{08335EA9-8C8D-44E1-9FD5-020D5237EA5E}" destId="{37D638BB-92B6-462A-A428-E28CC609A64B}" srcOrd="0" destOrd="0" presId="urn:microsoft.com/office/officeart/2005/8/layout/hProcess9"/>
    <dgm:cxn modelId="{D232B359-EE39-42E4-8A5C-39ABE2349B17}" type="presParOf" srcId="{08335EA9-8C8D-44E1-9FD5-020D5237EA5E}" destId="{90F80D99-333F-40C7-84A3-913F85610D27}" srcOrd="1" destOrd="0" presId="urn:microsoft.com/office/officeart/2005/8/layout/hProcess9"/>
    <dgm:cxn modelId="{CE8A845F-B7C4-45BB-96E6-25C9A0A77E65}" type="presParOf" srcId="{90F80D99-333F-40C7-84A3-913F85610D27}" destId="{F31AA315-9ADF-47ED-9E2C-20ED5B088FE4}" srcOrd="0" destOrd="0" presId="urn:microsoft.com/office/officeart/2005/8/layout/hProcess9"/>
    <dgm:cxn modelId="{F89A7770-9223-47B1-BF88-59E67AF566B0}" type="presParOf" srcId="{90F80D99-333F-40C7-84A3-913F85610D27}" destId="{59C9828A-561C-4A0D-9EDC-55E43AA224BE}" srcOrd="1" destOrd="0" presId="urn:microsoft.com/office/officeart/2005/8/layout/hProcess9"/>
    <dgm:cxn modelId="{9E848320-1741-4FA0-996F-4573C7ECB457}" type="presParOf" srcId="{90F80D99-333F-40C7-84A3-913F85610D27}" destId="{C3999352-F5ED-4223-ABE6-E65AF3EA1AC5}" srcOrd="2" destOrd="0" presId="urn:microsoft.com/office/officeart/2005/8/layout/hProcess9"/>
    <dgm:cxn modelId="{D6DBAA73-6C14-4FA9-8B85-BC5D7DD24D50}" type="presParOf" srcId="{90F80D99-333F-40C7-84A3-913F85610D27}" destId="{C4D316C5-3D86-4D5E-8E4E-40E5EFE6B1BE}" srcOrd="3" destOrd="0" presId="urn:microsoft.com/office/officeart/2005/8/layout/hProcess9"/>
    <dgm:cxn modelId="{DFB63613-3B30-4A62-B4AF-9F98B734951C}" type="presParOf" srcId="{90F80D99-333F-40C7-84A3-913F85610D27}" destId="{F5488EFE-E5FC-452E-89F9-A9296282C8E2}" srcOrd="4" destOrd="0" presId="urn:microsoft.com/office/officeart/2005/8/layout/hProcess9"/>
    <dgm:cxn modelId="{FEBC029B-0EEA-42FB-9EE9-3FBFF03E2F45}" type="presParOf" srcId="{90F80D99-333F-40C7-84A3-913F85610D27}" destId="{7510A3E9-0336-4575-9D8E-BDE7AF94E443}" srcOrd="5" destOrd="0" presId="urn:microsoft.com/office/officeart/2005/8/layout/hProcess9"/>
    <dgm:cxn modelId="{DF893C55-4DE0-43A0-A9FB-D2ABE0B498F2}" type="presParOf" srcId="{90F80D99-333F-40C7-84A3-913F85610D27}" destId="{484F2EDD-1176-4C19-91E4-2725B94BDCF3}" srcOrd="6" destOrd="0" presId="urn:microsoft.com/office/officeart/2005/8/layout/hProcess9"/>
    <dgm:cxn modelId="{1CC444EB-CBCE-41EC-9E42-ECD2265FFA10}" type="presParOf" srcId="{90F80D99-333F-40C7-84A3-913F85610D27}" destId="{64143D38-779E-4A25-AC8A-DDD50FF6015D}" srcOrd="7" destOrd="0" presId="urn:microsoft.com/office/officeart/2005/8/layout/hProcess9"/>
    <dgm:cxn modelId="{895E0E11-648E-4F5C-86A2-2EBA32D163E4}" type="presParOf" srcId="{90F80D99-333F-40C7-84A3-913F85610D27}" destId="{F36BD4A9-4DA0-4EC0-9266-BEAB6DC5843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638BB-92B6-462A-A428-E28CC609A64B}">
      <dsp:nvSpPr>
        <dsp:cNvPr id="0" name=""/>
        <dsp:cNvSpPr/>
      </dsp:nvSpPr>
      <dsp:spPr>
        <a:xfrm>
          <a:off x="56656" y="0"/>
          <a:ext cx="8074972" cy="437455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AA315-9ADF-47ED-9E2C-20ED5B088FE4}">
      <dsp:nvSpPr>
        <dsp:cNvPr id="0" name=""/>
        <dsp:cNvSpPr/>
      </dsp:nvSpPr>
      <dsp:spPr>
        <a:xfrm>
          <a:off x="2986" y="1312367"/>
          <a:ext cx="1873635" cy="174982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Формирование, отбор идеи, ее проверка пищевая промышленность </a:t>
          </a:r>
        </a:p>
      </dsp:txBody>
      <dsp:txXfrm>
        <a:off x="88405" y="1397786"/>
        <a:ext cx="1702797" cy="1578985"/>
      </dsp:txXfrm>
    </dsp:sp>
    <dsp:sp modelId="{C3999352-F5ED-4223-ABE6-E65AF3EA1AC5}">
      <dsp:nvSpPr>
        <dsp:cNvPr id="0" name=""/>
        <dsp:cNvSpPr/>
      </dsp:nvSpPr>
      <dsp:spPr>
        <a:xfrm>
          <a:off x="2051805" y="1313995"/>
          <a:ext cx="1638656" cy="1749823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Анализ возможностей производства и сбыта</a:t>
          </a:r>
        </a:p>
      </dsp:txBody>
      <dsp:txXfrm>
        <a:off x="2131798" y="1393988"/>
        <a:ext cx="1478670" cy="1589837"/>
      </dsp:txXfrm>
    </dsp:sp>
    <dsp:sp modelId="{F5488EFE-E5FC-452E-89F9-A9296282C8E2}">
      <dsp:nvSpPr>
        <dsp:cNvPr id="0" name=""/>
        <dsp:cNvSpPr/>
      </dsp:nvSpPr>
      <dsp:spPr>
        <a:xfrm>
          <a:off x="3877752" y="1169118"/>
          <a:ext cx="1496526" cy="2036322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112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50" b="1" kern="1200" dirty="0"/>
            <a:t>Прогноз реализации нового товара</a:t>
          </a:r>
        </a:p>
      </dsp:txBody>
      <dsp:txXfrm>
        <a:off x="3950806" y="1242172"/>
        <a:ext cx="1350418" cy="1890214"/>
      </dsp:txXfrm>
    </dsp:sp>
    <dsp:sp modelId="{484F2EDD-1176-4C19-91E4-2725B94BDCF3}">
      <dsp:nvSpPr>
        <dsp:cNvPr id="0" name=""/>
        <dsp:cNvSpPr/>
      </dsp:nvSpPr>
      <dsp:spPr>
        <a:xfrm>
          <a:off x="5550392" y="1314012"/>
          <a:ext cx="1215829" cy="1749823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Разработка товара</a:t>
          </a:r>
        </a:p>
      </dsp:txBody>
      <dsp:txXfrm>
        <a:off x="5609744" y="1373364"/>
        <a:ext cx="1097125" cy="1631119"/>
      </dsp:txXfrm>
    </dsp:sp>
    <dsp:sp modelId="{F36BD4A9-4DA0-4EC0-9266-BEAB6DC58432}">
      <dsp:nvSpPr>
        <dsp:cNvPr id="0" name=""/>
        <dsp:cNvSpPr/>
      </dsp:nvSpPr>
      <dsp:spPr>
        <a:xfrm>
          <a:off x="6952104" y="1312367"/>
          <a:ext cx="1233195" cy="1749823"/>
        </a:xfrm>
        <a:prstGeom prst="roundRect">
          <a:avLst/>
        </a:prstGeom>
        <a:solidFill>
          <a:srgbClr val="2745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/>
            <a:t>Получение прибыли от нового товара </a:t>
          </a:r>
        </a:p>
      </dsp:txBody>
      <dsp:txXfrm>
        <a:off x="7012304" y="1372567"/>
        <a:ext cx="1112795" cy="1629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5C77D5-E8CF-CB8D-E1D3-3C9B375B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4EF51C-4A43-2E30-D215-A8A943EB04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74B2CFC3-4764-4780-96E7-82B359BF386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92FA01-AF19-12C3-0B74-9A66C36EE7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54F8A7-E90E-E32F-8BC8-D0EF0E72C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10117160-DDA9-4CB7-8569-6FCFFD102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6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9D323F8A-181A-48DB-9F6D-E9C820E98E2A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D7F9DE00-DBF0-411D-90E1-2BEEBAE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5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DE00-DBF0-411D-90E1-2BEEBAECAFE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DE00-DBF0-411D-90E1-2BEEBAECAF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9DE00-DBF0-411D-90E1-2BEEBAECAFE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0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CCBA4-1454-B977-019B-7FD91D49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3C724D-63DD-ED30-60AD-25B1E5883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7252E-665E-4B31-31F3-7C9BB615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88D-4070-4D74-BFD1-244AED81B9E0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A44F7F-436E-78C6-FD12-A9CE1F40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609723-51AA-8852-BD9C-CEABC466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8C8B4-4C58-4F17-F178-EAA10F85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80519C-14A1-DF7A-2348-61C186CC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7B4EF-832B-B441-9CA7-F9690F06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7FC4-BF76-4E80-8783-DA75F2E5B25C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81199-2FE4-BB31-726C-47DBC221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07FB8-16B1-D78C-21FD-DC8AC8F3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7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D8CFE1-8BB0-A2E2-06FB-F316127F5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D21A24-A6FF-2089-0C4B-C628941A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AC138-5D4A-13DF-DB8D-E42A6633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4469-44D3-48EA-B209-C0E7FBEBFEB6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EF72B0-7B42-70B4-FDF0-9FABB1D6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55C60-1E19-80EE-DE1B-EDA694DC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3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with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F6B5E8-A432-4E1A-ACF2-245F052F98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1707" y="873919"/>
            <a:ext cx="2187575" cy="2021681"/>
          </a:xfrm>
          <a:prstGeom prst="teardrop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588603D9-9B1E-4C80-B3C6-40ED07393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35827" y="873919"/>
            <a:ext cx="2187575" cy="2021681"/>
          </a:xfrm>
          <a:prstGeom prst="teardrop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DD810292-7BC5-4078-89E5-E357CCAE5DA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1833" y="3098555"/>
            <a:ext cx="2187575" cy="2021681"/>
          </a:xfrm>
          <a:prstGeom prst="teardrop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C02A94AE-714C-44D4-BF15-23AC154AA0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5827" y="3107135"/>
            <a:ext cx="2187575" cy="2021681"/>
          </a:xfrm>
          <a:prstGeom prst="teardrop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90A78A5C-537D-4A6F-B020-54C2F2A68B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873918"/>
            <a:ext cx="2187575" cy="2021681"/>
          </a:xfrm>
          <a:prstGeom prst="teardrop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2407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AC858-12A4-A13A-4829-BECDB69D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DEA4E-FCE7-8C18-DDAD-E781CF72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E3EA0-1FC4-9AA1-54AE-8E7CFE0E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4885-9ED9-431C-B782-42AF43B0BBDF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3EDBA-2FD1-BD30-8242-AC00F719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F8CEE-1CB0-BDF1-9E12-9BED9626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5B4A3D69-E0CE-46EB-B049-25E5A3FCED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405" y="3506788"/>
            <a:ext cx="1344612" cy="13462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BEB10-B328-315A-4135-F3189C36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6D64A-7B6C-6063-E837-47CBE47F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EEDC5-EF0C-A277-74E4-6B22788D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FD57-2D1E-4AE0-9B04-CA24BF01A9F0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FA42F8-8096-6687-1E33-C195A6B6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4671EA-5FE3-F478-BEEE-401B0EEC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6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537B9-16DD-624D-1CBA-BFA795C5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39AEF-9C66-DCDC-2AEA-7136A8569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A30AAB-9E02-9817-9BB8-19FFEEE7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57FC4-3810-8A92-D345-CB2C25FC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65-9C68-4A46-A978-25CF822C615B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6F8940-CAE5-2576-4CC2-81697335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5243E3-4803-27A4-E911-DCE7E12C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887E2-EA85-418C-51D6-186450EA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A87F08-5E72-0297-4679-25F7A9F6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F6BFBC-FB3F-0DA1-7B07-BD8BB480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3D0832-48DD-9C14-DACC-5373D8759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DC3FC2-F2A0-7903-5ECC-8042FBBF1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3128F0-60DF-8B43-3DC1-BFC5CA30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207-45DD-42F4-875E-07B8A46D7EC8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5F3806-1B13-CDEF-80F8-D512B948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7C1BE2-3ACF-94B2-06BB-E4946E92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8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4BFC8-6EA7-3CD7-5DAC-C4440BF9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2528C9-8B6F-3A0B-7363-D9E9C3EE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A09C-6643-4B58-A7CC-641898EA7747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35C45A-7BC0-CCA9-0919-052AE603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5A3EA0-717A-0179-0903-D44DD704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1EB00D-DFAB-461D-0130-FA8CC7DB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A1DC-FC1C-478A-A24D-B0662473ABDE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AA204-3B47-40DB-0A3E-FA05BFCD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DA35F3-C2CA-B602-8F7D-0F757321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3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EB92D-5F50-67AE-AEE4-A66ED605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46C57-B06B-F8D4-DEAD-BB0C5BBE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17297-DC2A-4D0E-6063-2C7416E49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BE9144-0798-E9F0-8386-8CECD79E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DD25-B63E-47B3-89BD-A96EC9661866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75414D-826B-CED0-DC01-EE90E925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8E8C11-F37F-28B6-F903-C371B127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3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17E43-7BF2-1FD3-33E1-DF2E225F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6B628B-3824-96EC-1A63-7925DF9BA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A6E62-1F8E-2782-D061-433A87AEE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C9CDD6-5693-C4B1-0416-5E6B53F2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6DD3-FFBE-4B16-9FFF-94DCD5E1B3CD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A21D2C-F6C6-E222-9C40-0FC47789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6EAAB-A3B4-5DCF-AE29-78512EA5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D6FBF-C81D-1F90-5040-EEAE5813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6A17D-9B78-DAD3-B919-EDC6F47F8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8FBFE-D300-B771-AA42-CE2E5DD8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2F5D-D763-497D-82A5-62508E9F554A}" type="datetime1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F83C2-A35B-DE1B-BF62-1BE0AEBBE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D58C1-AFF7-FA77-41FE-3A08A49E0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4.jpeg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svg"/><Relationship Id="rId7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9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sv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microsoft.com/office/2007/relationships/hdphoto" Target="../media/hdphoto2.wdp"/><Relationship Id="rId5" Type="http://schemas.openxmlformats.org/officeDocument/2006/relationships/diagramData" Target="../diagrams/data1.xml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jpe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9.pn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8.sv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4.png"/><Relationship Id="rId10" Type="http://schemas.openxmlformats.org/officeDocument/2006/relationships/image" Target="../media/image37.png"/><Relationship Id="rId4" Type="http://schemas.openxmlformats.org/officeDocument/2006/relationships/image" Target="../media/image8.sv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FBB050-A9FB-6C49-64FD-9E0C482ECD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/>
          <a:stretch/>
        </p:blipFill>
        <p:spPr>
          <a:xfrm>
            <a:off x="6341345" y="6032723"/>
            <a:ext cx="2135112" cy="7441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93DB3C-B0D6-3442-2880-56DDC4B3A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33231" r="18083" b="27590"/>
          <a:stretch/>
        </p:blipFill>
        <p:spPr>
          <a:xfrm>
            <a:off x="9033171" y="6070521"/>
            <a:ext cx="1386918" cy="6277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77C4ED-008A-1231-EA28-82A35E3130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1540" t="60107" r="5845" b="22243"/>
          <a:stretch/>
        </p:blipFill>
        <p:spPr>
          <a:xfrm>
            <a:off x="488636" y="6049778"/>
            <a:ext cx="1252024" cy="5493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D6626FE-9431-2C63-2DCB-7C7B9D5948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27854" r="8547" b="27627"/>
          <a:stretch/>
        </p:blipFill>
        <p:spPr>
          <a:xfrm>
            <a:off x="2019017" y="6035711"/>
            <a:ext cx="1983546" cy="603688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37C0E96-4BA9-AF77-7C83-8436904B023F}"/>
              </a:ext>
            </a:extLst>
          </p:cNvPr>
          <p:cNvCxnSpPr/>
          <p:nvPr/>
        </p:nvCxnSpPr>
        <p:spPr>
          <a:xfrm>
            <a:off x="488636" y="5871807"/>
            <a:ext cx="1156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E0137B-14C0-BBA4-8FF1-071D77B758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27961" r="9180" b="30500"/>
          <a:stretch/>
        </p:blipFill>
        <p:spPr>
          <a:xfrm>
            <a:off x="4335376" y="6114581"/>
            <a:ext cx="1582842" cy="53960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E48066B-99DD-3E0C-1843-D41F3F3C04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"/>
          <a:stretch/>
        </p:blipFill>
        <p:spPr>
          <a:xfrm>
            <a:off x="10843216" y="5917584"/>
            <a:ext cx="874647" cy="839941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9A225-A5C2-3A95-8203-4A49E99D6B43}"/>
              </a:ext>
            </a:extLst>
          </p:cNvPr>
          <p:cNvSpPr txBox="1"/>
          <p:nvPr/>
        </p:nvSpPr>
        <p:spPr>
          <a:xfrm flipH="1">
            <a:off x="356256" y="1723919"/>
            <a:ext cx="8695075" cy="151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08" marR="18146">
              <a:lnSpc>
                <a:spcPct val="85000"/>
              </a:lnSpc>
              <a:spcBef>
                <a:spcPts val="628"/>
              </a:spcBef>
            </a:pPr>
            <a:r>
              <a:rPr lang="ru-RU" sz="5400" b="1" spc="-44" dirty="0">
                <a:solidFill>
                  <a:srgbClr val="E20000"/>
                </a:solidFill>
                <a:latin typeface="Arial Black" panose="020B0A04020102020204" pitchFamily="34" charset="0"/>
                <a:cs typeface="Calibri Light" panose="020F0302020204030204" pitchFamily="34" charset="0"/>
              </a:rPr>
              <a:t>ПРЕДСКАЗАТЕЛЬНАЯ АНАЛИТИКА </a:t>
            </a:r>
            <a:endParaRPr lang="ru-RU" sz="4800" b="1" spc="-2" dirty="0">
              <a:solidFill>
                <a:srgbClr val="E20000"/>
              </a:solidFill>
              <a:latin typeface="Arial Black" panose="020B0A04020102020204" pitchFamily="34" charset="0"/>
              <a:cs typeface="La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B94943-3262-D044-1EDD-771AB10EC835}"/>
              </a:ext>
            </a:extLst>
          </p:cNvPr>
          <p:cNvSpPr txBox="1"/>
          <p:nvPr/>
        </p:nvSpPr>
        <p:spPr>
          <a:xfrm flipH="1">
            <a:off x="694117" y="4420892"/>
            <a:ext cx="661689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Представители проекта:</a:t>
            </a:r>
          </a:p>
          <a:p>
            <a:pPr>
              <a:spcBef>
                <a:spcPts val="600"/>
              </a:spcBef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Сафонова Алёна, Подкаменная Ольга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студентки группы Э.5-20-1</a:t>
            </a:r>
          </a:p>
          <a:p>
            <a:pPr>
              <a:spcBef>
                <a:spcPts val="600"/>
              </a:spcBef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6E93249-2659-42ED-83A1-15C6E907237D}"/>
              </a:ext>
            </a:extLst>
          </p:cNvPr>
          <p:cNvSpPr/>
          <p:nvPr/>
        </p:nvSpPr>
        <p:spPr>
          <a:xfrm>
            <a:off x="10518792" y="2196127"/>
            <a:ext cx="761747" cy="362990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</a:p>
          <a:p>
            <a:pPr algn="ctr">
              <a:lnSpc>
                <a:spcPct val="85000"/>
              </a:lnSpc>
            </a:pP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</a:t>
            </a:r>
          </a:p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</a:t>
            </a:r>
          </a:p>
          <a:p>
            <a:pPr algn="ctr">
              <a:lnSpc>
                <a:spcPct val="85000"/>
              </a:lnSpc>
            </a:pP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</a:t>
            </a:r>
          </a:p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54884A-1DB0-4D9B-9A44-ECD0A193DD4E}"/>
              </a:ext>
            </a:extLst>
          </p:cNvPr>
          <p:cNvSpPr txBox="1"/>
          <p:nvPr/>
        </p:nvSpPr>
        <p:spPr>
          <a:xfrm flipH="1">
            <a:off x="372903" y="3407950"/>
            <a:ext cx="5847478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z="2400" b="1" spc="-44" dirty="0">
                <a:latin typeface="Lato Black"/>
                <a:cs typeface="Calibri Light" panose="020F0302020204030204" pitchFamily="34" charset="0"/>
              </a:rPr>
              <a:t>ПЛАТФОРМА ДЛЯ ВАШЕГО БИЗНЕСА</a:t>
            </a:r>
            <a:endParaRPr lang="ru-RU" sz="2000" b="1" spc="-2" dirty="0">
              <a:latin typeface="Lato"/>
              <a:cs typeface="La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61D6E5-403C-4DE9-8DE5-9FD663803A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9022485" y="2796069"/>
            <a:ext cx="1430914" cy="100457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D63FD2-AD20-4D71-B08D-4BEFBD0F049F}"/>
              </a:ext>
            </a:extLst>
          </p:cNvPr>
          <p:cNvSpPr/>
          <p:nvPr/>
        </p:nvSpPr>
        <p:spPr>
          <a:xfrm>
            <a:off x="10420089" y="2068982"/>
            <a:ext cx="761747" cy="362990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</a:p>
          <a:p>
            <a:pPr algn="ctr">
              <a:lnSpc>
                <a:spcPct val="85000"/>
              </a:lnSpc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</a:t>
            </a:r>
          </a:p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</a:t>
            </a:r>
          </a:p>
          <a:p>
            <a:pPr algn="ctr">
              <a:lnSpc>
                <a:spcPct val="85000"/>
              </a:lnSpc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</a:t>
            </a:r>
          </a:p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endParaRPr lang="ru-RU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986464-588B-4171-85B9-D83E8ECEB701}"/>
              </a:ext>
            </a:extLst>
          </p:cNvPr>
          <p:cNvSpPr/>
          <p:nvPr/>
        </p:nvSpPr>
        <p:spPr>
          <a:xfrm>
            <a:off x="553203" y="4449674"/>
            <a:ext cx="120964" cy="1001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246CDCF-8FCD-4C13-88C5-ED155CB210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 rot="10800000">
            <a:off x="8989175" y="3737068"/>
            <a:ext cx="1430914" cy="100457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4C9D41-DAD6-4757-B3B4-E36284CECD95}"/>
              </a:ext>
            </a:extLst>
          </p:cNvPr>
          <p:cNvSpPr/>
          <p:nvPr/>
        </p:nvSpPr>
        <p:spPr>
          <a:xfrm>
            <a:off x="0" y="5917924"/>
            <a:ext cx="12128447" cy="94007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B166E551-CDEA-49EC-8B44-84353B1A8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82" t="74491" r="53383"/>
          <a:stretch/>
        </p:blipFill>
        <p:spPr bwMode="auto">
          <a:xfrm rot="12499149">
            <a:off x="268536" y="1680404"/>
            <a:ext cx="569333" cy="9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>
            <a:extLst>
              <a:ext uri="{FF2B5EF4-FFF2-40B4-BE49-F238E27FC236}">
                <a16:creationId xmlns:a16="http://schemas.microsoft.com/office/drawing/2014/main" id="{45D6EEC0-CEF8-4413-B027-767049511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82" t="74491" r="53383"/>
          <a:stretch/>
        </p:blipFill>
        <p:spPr bwMode="auto">
          <a:xfrm rot="20305934">
            <a:off x="4919085" y="2196437"/>
            <a:ext cx="569333" cy="9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136D05-5201-4CCA-5703-65834695FE7C}"/>
              </a:ext>
            </a:extLst>
          </p:cNvPr>
          <p:cNvSpPr/>
          <p:nvPr/>
        </p:nvSpPr>
        <p:spPr>
          <a:xfrm>
            <a:off x="63553" y="-835508"/>
            <a:ext cx="12192000" cy="1782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D45A08-FD76-3DE1-635F-6E1C331A7132}"/>
              </a:ext>
            </a:extLst>
          </p:cNvPr>
          <p:cNvSpPr/>
          <p:nvPr/>
        </p:nvSpPr>
        <p:spPr>
          <a:xfrm>
            <a:off x="9513617" y="925816"/>
            <a:ext cx="2735794" cy="11605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73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626EB7E-71B3-2330-E223-581A0A2D9E83}"/>
              </a:ext>
            </a:extLst>
          </p:cNvPr>
          <p:cNvSpPr/>
          <p:nvPr/>
        </p:nvSpPr>
        <p:spPr>
          <a:xfrm>
            <a:off x="9371770" y="1112118"/>
            <a:ext cx="2735794" cy="3369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33E3216-68D6-2B3A-1444-0A3430976F2C}"/>
              </a:ext>
            </a:extLst>
          </p:cNvPr>
          <p:cNvSpPr/>
          <p:nvPr/>
        </p:nvSpPr>
        <p:spPr>
          <a:xfrm>
            <a:off x="7759158" y="905757"/>
            <a:ext cx="2735794" cy="824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65F45C9F-6473-4DBF-AFE2-8EA56631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8" y="2718190"/>
            <a:ext cx="3364138" cy="27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3F760CEA-F4E9-4FC1-A515-87ABC9BE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95" y="3834162"/>
            <a:ext cx="3364138" cy="27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42FE8829-D9BB-4303-8E11-DF8EACA95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41" y="896322"/>
            <a:ext cx="3364138" cy="27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>
            <a:extLst>
              <a:ext uri="{FF2B5EF4-FFF2-40B4-BE49-F238E27FC236}">
                <a16:creationId xmlns:a16="http://schemas.microsoft.com/office/drawing/2014/main" id="{3964A7BD-E072-44D1-A547-1D64211A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94" y="3768829"/>
            <a:ext cx="3364138" cy="27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7074B5C-A22D-4F1F-9F76-0F0B2A913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04" y="971265"/>
            <a:ext cx="3364138" cy="27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6863299-53DD-49DE-AF11-2179D4B2E9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7925" r="14580" b="26632"/>
          <a:stretch/>
        </p:blipFill>
        <p:spPr>
          <a:xfrm>
            <a:off x="5793329" y="1410300"/>
            <a:ext cx="2006771" cy="2001532"/>
          </a:xfrm>
          <a:effectLst>
            <a:glow rad="139700">
              <a:schemeClr val="accent1">
                <a:alpha val="18000"/>
              </a:schemeClr>
            </a:glow>
          </a:effectLst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r="1581" b="33454"/>
          <a:stretch/>
        </p:blipFill>
        <p:spPr>
          <a:xfrm>
            <a:off x="5783786" y="4015988"/>
            <a:ext cx="2201765" cy="2022475"/>
          </a:xfrm>
          <a:effectLst>
            <a:glow rad="139700">
              <a:schemeClr val="accent1">
                <a:alpha val="18000"/>
              </a:schemeClr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0E8E841-4B0C-40B1-947F-A6751ED680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10115" r="15584" b="33446"/>
          <a:stretch/>
        </p:blipFill>
        <p:spPr>
          <a:xfrm>
            <a:off x="9034463" y="3984625"/>
            <a:ext cx="2187575" cy="2022475"/>
          </a:xfrm>
          <a:effectLst>
            <a:glow rad="139700">
              <a:schemeClr val="accent1">
                <a:alpha val="18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1BF920A-F43E-407E-9558-E95F5A34921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9700" r="14048" b="20567"/>
          <a:stretch/>
        </p:blipFill>
        <p:spPr>
          <a:xfrm>
            <a:off x="1356852" y="2973388"/>
            <a:ext cx="2127707" cy="1930896"/>
          </a:xfrm>
          <a:effectLst>
            <a:glow rad="139700">
              <a:schemeClr val="accent1">
                <a:alpha val="18000"/>
              </a:schemeClr>
            </a:glo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2C61F19-E72E-45B5-A111-02A8844D6D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93538" y="6375400"/>
            <a:ext cx="398462" cy="293688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FF85AB9-4F88-4582-AAA1-0E56DA3F0061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B79122-F141-42AE-9590-BDECA40AF0A7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188E5D-54D8-4281-91FC-8DF81000FA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14EB5AE-B66F-45DD-B683-3AE3F121F87B}"/>
              </a:ext>
            </a:extLst>
          </p:cNvPr>
          <p:cNvSpPr txBox="1"/>
          <p:nvPr/>
        </p:nvSpPr>
        <p:spPr>
          <a:xfrm flipH="1">
            <a:off x="514473" y="1117289"/>
            <a:ext cx="11613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КОМАНДА</a:t>
            </a:r>
          </a:p>
          <a:p>
            <a:r>
              <a:rPr lang="ru-RU" sz="1600" dirty="0">
                <a:latin typeface="Arial Narrow" panose="020B0606020202030204" pitchFamily="34" charset="0"/>
                <a:ea typeface="Verdana" panose="020B0604030504040204" pitchFamily="34" charset="0"/>
              </a:rPr>
              <a:t>студенты 3-го курса группы Э.5-20-1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164897-4F6D-4CD7-94F4-1CFDA419F699}"/>
              </a:ext>
            </a:extLst>
          </p:cNvPr>
          <p:cNvSpPr txBox="1"/>
          <p:nvPr/>
        </p:nvSpPr>
        <p:spPr>
          <a:xfrm flipH="1">
            <a:off x="1231409" y="5075172"/>
            <a:ext cx="263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САФОНОВА АЛЁНА</a:t>
            </a:r>
            <a:endParaRPr lang="ru-RU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7D3562-1379-48A1-AE9D-B933E857C589}"/>
              </a:ext>
            </a:extLst>
          </p:cNvPr>
          <p:cNvSpPr txBox="1"/>
          <p:nvPr/>
        </p:nvSpPr>
        <p:spPr>
          <a:xfrm flipH="1">
            <a:off x="1231409" y="5531751"/>
            <a:ext cx="2634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руководитель проекта, координатор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2CB5C0-2AED-45E3-B45B-BFFC465AD9F0}"/>
              </a:ext>
            </a:extLst>
          </p:cNvPr>
          <p:cNvSpPr txBox="1"/>
          <p:nvPr/>
        </p:nvSpPr>
        <p:spPr>
          <a:xfrm flipH="1">
            <a:off x="5472956" y="3345166"/>
            <a:ext cx="2988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ПОДКАМЕННАЯ ОЛЬГА</a:t>
            </a:r>
          </a:p>
          <a:p>
            <a:pPr algn="ctr"/>
            <a:r>
              <a:rPr lang="ru-RU" sz="1100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администратор, аналитик, создатель </a:t>
            </a:r>
            <a:r>
              <a:rPr lang="ru-RU" sz="1100" dirty="0" err="1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визуала</a:t>
            </a:r>
            <a:endParaRPr lang="ru-RU" sz="1100" dirty="0"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73D8E1-E6E6-419A-96F3-81E54B322496}"/>
              </a:ext>
            </a:extLst>
          </p:cNvPr>
          <p:cNvSpPr txBox="1"/>
          <p:nvPr/>
        </p:nvSpPr>
        <p:spPr>
          <a:xfrm flipH="1">
            <a:off x="5472956" y="6101091"/>
            <a:ext cx="2988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ЛЕЙЧЕНКО СЕРГЕЙ</a:t>
            </a:r>
          </a:p>
          <a:p>
            <a:pPr algn="ctr"/>
            <a:r>
              <a:rPr lang="ru-RU" sz="1100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«генератор идей», анализ конкурентов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093DF3-19F9-4F32-88EC-5CE6D723B8E0}"/>
              </a:ext>
            </a:extLst>
          </p:cNvPr>
          <p:cNvSpPr txBox="1"/>
          <p:nvPr/>
        </p:nvSpPr>
        <p:spPr>
          <a:xfrm flipH="1">
            <a:off x="8633247" y="6115090"/>
            <a:ext cx="2988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КОРЗУН ВЛАДИСЛАВ</a:t>
            </a:r>
          </a:p>
          <a:p>
            <a:pPr algn="ctr"/>
            <a:r>
              <a:rPr lang="ru-RU" sz="1100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советник, критик, работа с заказчиками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CE6731-12D7-4A6E-AE3E-E1E1C7846688}"/>
              </a:ext>
            </a:extLst>
          </p:cNvPr>
          <p:cNvSpPr txBox="1"/>
          <p:nvPr/>
        </p:nvSpPr>
        <p:spPr>
          <a:xfrm flipH="1">
            <a:off x="8805096" y="3355684"/>
            <a:ext cx="2988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КУЗОВКИН ИГОРЬ</a:t>
            </a:r>
          </a:p>
          <a:p>
            <a:pPr algn="ctr"/>
            <a:r>
              <a:rPr lang="ru-RU" sz="1100" dirty="0"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исполнитель, работа с программным кодом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A4193F2-0E52-4465-8388-0DA12B62BA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3247085" y="2786342"/>
            <a:ext cx="474947" cy="33343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02D8E57-1C41-4A77-835A-8C3228C6BA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7583839" y="1241903"/>
            <a:ext cx="474947" cy="33343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FD69212-FB55-4D94-8CDA-78B187412D0C}"/>
              </a:ext>
            </a:extLst>
          </p:cNvPr>
          <p:cNvSpPr txBox="1"/>
          <p:nvPr/>
        </p:nvSpPr>
        <p:spPr>
          <a:xfrm>
            <a:off x="729574" y="642082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ea typeface="Verdana" panose="020B0604030504040204" pitchFamily="34" charset="0"/>
              </a:rPr>
              <a:t>платформа для бизнеса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5D6FEB6E-A801-489D-9F8C-A4B73D31B4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393509" y="6335751"/>
            <a:ext cx="474947" cy="33343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A4193F2-0E52-4465-8388-0DA12B62BA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10952219" y="3843541"/>
            <a:ext cx="474947" cy="3334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E5D0ED-B3EA-75F3-28AB-2694223CD2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7773865" y="3877326"/>
            <a:ext cx="474947" cy="33343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DABEF68-F211-E12D-38C4-5CCF09F10AF3}"/>
              </a:ext>
            </a:extLst>
          </p:cNvPr>
          <p:cNvSpPr/>
          <p:nvPr/>
        </p:nvSpPr>
        <p:spPr>
          <a:xfrm>
            <a:off x="9489772" y="1113207"/>
            <a:ext cx="2735794" cy="3369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t="26068" b="34303"/>
          <a:stretch/>
        </p:blipFill>
        <p:spPr>
          <a:xfrm>
            <a:off x="9302007" y="1285867"/>
            <a:ext cx="1976183" cy="2097773"/>
          </a:xfrm>
          <a:effectLst>
            <a:glow rad="139700">
              <a:schemeClr val="accent1">
                <a:alpha val="18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193F2-0E52-4465-8388-0DA12B62BA0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10976794" y="1196703"/>
            <a:ext cx="474947" cy="33343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D255C76-6609-5250-987A-1FDD3ABF3BA1}"/>
              </a:ext>
            </a:extLst>
          </p:cNvPr>
          <p:cNvSpPr/>
          <p:nvPr/>
        </p:nvSpPr>
        <p:spPr>
          <a:xfrm>
            <a:off x="0" y="-54251"/>
            <a:ext cx="12128447" cy="11663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31C11A-2075-6D0A-50C7-F024E4F884DB}"/>
              </a:ext>
            </a:extLst>
          </p:cNvPr>
          <p:cNvSpPr/>
          <p:nvPr/>
        </p:nvSpPr>
        <p:spPr>
          <a:xfrm>
            <a:off x="393509" y="1120703"/>
            <a:ext cx="120964" cy="1001923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002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74CD73C0-C801-473E-A4EC-594BCF73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11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7970" y="2300592"/>
            <a:ext cx="1152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Разработка платформы предсказательной аналитики действий потребителя в условиях цифровизации для увеличения коммерциализации компаний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6FEB6E-A801-489D-9F8C-A4B73D31B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393509" y="6335751"/>
            <a:ext cx="474947" cy="3334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D69212-FB55-4D94-8CDA-78B187412D0C}"/>
              </a:ext>
            </a:extLst>
          </p:cNvPr>
          <p:cNvSpPr txBox="1"/>
          <p:nvPr/>
        </p:nvSpPr>
        <p:spPr>
          <a:xfrm>
            <a:off x="729574" y="642082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ea typeface="Verdana" panose="020B0604030504040204" pitchFamily="34" charset="0"/>
              </a:rPr>
              <a:t>платформа для бизнеса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6" y="2925805"/>
            <a:ext cx="5405550" cy="2867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D61D6E5-403C-4DE9-8DE5-9FD663803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630982" y="3353563"/>
            <a:ext cx="977849" cy="68649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ED63FD2-AD20-4D71-B08D-4BEFBD0F049F}"/>
              </a:ext>
            </a:extLst>
          </p:cNvPr>
          <p:cNvSpPr/>
          <p:nvPr/>
        </p:nvSpPr>
        <p:spPr>
          <a:xfrm flipH="1">
            <a:off x="1696882" y="3377272"/>
            <a:ext cx="102846" cy="14003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</a:t>
            </a:r>
          </a:p>
          <a:p>
            <a:pPr algn="ctr">
              <a:lnSpc>
                <a:spcPct val="85000"/>
              </a:lnSpc>
            </a:pP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</a:t>
            </a:r>
          </a:p>
          <a:p>
            <a:pPr algn="ctr">
              <a:lnSpc>
                <a:spcPct val="85000"/>
              </a:lnSpc>
            </a:pP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endParaRPr lang="ru-RU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6E93249-2659-42ED-83A1-15C6E907237D}"/>
              </a:ext>
            </a:extLst>
          </p:cNvPr>
          <p:cNvSpPr/>
          <p:nvPr/>
        </p:nvSpPr>
        <p:spPr>
          <a:xfrm>
            <a:off x="1459409" y="3377272"/>
            <a:ext cx="474947" cy="14003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</a:t>
            </a:r>
          </a:p>
          <a:p>
            <a:pPr algn="ctr">
              <a:lnSpc>
                <a:spcPct val="85000"/>
              </a:lnSpc>
            </a:pP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</a:t>
            </a:r>
          </a:p>
          <a:p>
            <a:pPr algn="ctr">
              <a:lnSpc>
                <a:spcPct val="85000"/>
              </a:lnSpc>
            </a:pP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endParaRPr lang="ru-RU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61D6E5-403C-4DE9-8DE5-9FD663803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 rot="10800000">
            <a:off x="601513" y="4016248"/>
            <a:ext cx="977849" cy="6864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34954" y="3162898"/>
            <a:ext cx="2403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 Black" panose="020B0A04020102020204" pitchFamily="34" charset="0"/>
              </a:rPr>
              <a:t>Программа которая поможет вашему бизнесу в анализе финансового состояния, а главное спрогнозировать потенциальных клиентов и дальнейшую доходность.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40" y="2925805"/>
            <a:ext cx="5398372" cy="2867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30" y="3090406"/>
            <a:ext cx="3324689" cy="5048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94226" y="3264070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CLODE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EB5AE-B66F-45DD-B683-3AE3F121F87B}"/>
              </a:ext>
            </a:extLst>
          </p:cNvPr>
          <p:cNvSpPr txBox="1"/>
          <p:nvPr/>
        </p:nvSpPr>
        <p:spPr>
          <a:xfrm flipH="1">
            <a:off x="514473" y="1118846"/>
            <a:ext cx="11613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КОМАНДА</a:t>
            </a:r>
          </a:p>
          <a:p>
            <a:r>
              <a:rPr lang="ru-RU" sz="1600" dirty="0">
                <a:latin typeface="Arial Narrow" panose="020B0606020202030204" pitchFamily="34" charset="0"/>
                <a:ea typeface="Verdana" panose="020B0604030504040204" pitchFamily="34" charset="0"/>
              </a:rPr>
              <a:t>студенты 3-го курса группы Э.5-20-1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BA2EC8F-A4EE-D3B9-0F5D-398CA4632B12}"/>
              </a:ext>
            </a:extLst>
          </p:cNvPr>
          <p:cNvSpPr/>
          <p:nvPr/>
        </p:nvSpPr>
        <p:spPr>
          <a:xfrm>
            <a:off x="63553" y="-835508"/>
            <a:ext cx="12192000" cy="1782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A3441EC-2FD6-0350-3F31-FE23B13F5623}"/>
              </a:ext>
            </a:extLst>
          </p:cNvPr>
          <p:cNvSpPr/>
          <p:nvPr/>
        </p:nvSpPr>
        <p:spPr>
          <a:xfrm>
            <a:off x="9513617" y="925816"/>
            <a:ext cx="2735794" cy="824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217A1F-8B6E-E51F-BCDD-4E1CAABD1F15}"/>
              </a:ext>
            </a:extLst>
          </p:cNvPr>
          <p:cNvSpPr/>
          <p:nvPr/>
        </p:nvSpPr>
        <p:spPr>
          <a:xfrm>
            <a:off x="393509" y="1120703"/>
            <a:ext cx="120964" cy="1001923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7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9B28D-9A07-4896-8A98-B5ED328D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2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812B1-C712-4254-B8A5-51237E2E3277}"/>
              </a:ext>
            </a:extLst>
          </p:cNvPr>
          <p:cNvSpPr txBox="1"/>
          <p:nvPr/>
        </p:nvSpPr>
        <p:spPr>
          <a:xfrm>
            <a:off x="729574" y="642082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ea typeface="Verdana" panose="020B0604030504040204" pitchFamily="34" charset="0"/>
              </a:rPr>
              <a:t>платформа для бизнеса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EDA893-2D67-49AD-BE83-B9A0879A7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393509" y="6335751"/>
            <a:ext cx="474947" cy="3334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F3E829-2D3D-446F-80B4-14CC4ADCCEC7}"/>
              </a:ext>
            </a:extLst>
          </p:cNvPr>
          <p:cNvSpPr txBox="1"/>
          <p:nvPr/>
        </p:nvSpPr>
        <p:spPr>
          <a:xfrm flipH="1">
            <a:off x="514473" y="1122902"/>
            <a:ext cx="11613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ПРОБЛЕМА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создании нового продукта, организация сталкивается со следующими составляющими:</a:t>
            </a:r>
          </a:p>
          <a:p>
            <a:endParaRPr lang="ru-RU" sz="1600" b="1" dirty="0">
              <a:solidFill>
                <a:srgbClr val="FF0000"/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endParaRPr lang="ru-RU" sz="2000" dirty="0"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8112EB8-6841-41FD-9E86-2FC14DE48336}"/>
              </a:ext>
            </a:extLst>
          </p:cNvPr>
          <p:cNvSpPr/>
          <p:nvPr/>
        </p:nvSpPr>
        <p:spPr>
          <a:xfrm>
            <a:off x="393509" y="1120703"/>
            <a:ext cx="120964" cy="100192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8104915-366C-4D07-8050-BE5DE0A60D1A}"/>
              </a:ext>
            </a:extLst>
          </p:cNvPr>
          <p:cNvSpPr/>
          <p:nvPr/>
        </p:nvSpPr>
        <p:spPr>
          <a:xfrm>
            <a:off x="63553" y="-835508"/>
            <a:ext cx="12192000" cy="1782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7D5A183-4E23-47AE-AED8-F4C2112B46FA}"/>
              </a:ext>
            </a:extLst>
          </p:cNvPr>
          <p:cNvSpPr/>
          <p:nvPr/>
        </p:nvSpPr>
        <p:spPr>
          <a:xfrm>
            <a:off x="9513617" y="925816"/>
            <a:ext cx="2735794" cy="14125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01EEDF9-3727-48DD-814B-DAC23CC87FF0}"/>
              </a:ext>
            </a:extLst>
          </p:cNvPr>
          <p:cNvSpPr/>
          <p:nvPr/>
        </p:nvSpPr>
        <p:spPr>
          <a:xfrm>
            <a:off x="9478297" y="2784383"/>
            <a:ext cx="2324254" cy="7126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СРЕДНИЙ БИЗНЕС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48E7773-C9BF-18AA-5A9F-F501714A0D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728604"/>
              </p:ext>
            </p:extLst>
          </p:nvPr>
        </p:nvGraphicFramePr>
        <p:xfrm>
          <a:off x="484804" y="2251575"/>
          <a:ext cx="8188286" cy="437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B789721-0779-D739-5BC2-A7EE9B5D75A8}"/>
              </a:ext>
            </a:extLst>
          </p:cNvPr>
          <p:cNvSpPr/>
          <p:nvPr/>
        </p:nvSpPr>
        <p:spPr>
          <a:xfrm>
            <a:off x="8935653" y="3869137"/>
            <a:ext cx="2862838" cy="7126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ПИЩЕВАЯ ПРОМЫШЛЕННОСТЬ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A54C50D-A59A-D2E8-C567-DC443E461B44}"/>
              </a:ext>
            </a:extLst>
          </p:cNvPr>
          <p:cNvSpPr/>
          <p:nvPr/>
        </p:nvSpPr>
        <p:spPr>
          <a:xfrm>
            <a:off x="9478297" y="4985504"/>
            <a:ext cx="2320194" cy="7126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КОРПОРАЦИИ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1896" y="2394460"/>
            <a:ext cx="2300749" cy="40579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1A825A0-E4CE-8656-E772-D2412033B00B}"/>
              </a:ext>
            </a:extLst>
          </p:cNvPr>
          <p:cNvGrpSpPr/>
          <p:nvPr/>
        </p:nvGrpSpPr>
        <p:grpSpPr>
          <a:xfrm>
            <a:off x="4349604" y="3420693"/>
            <a:ext cx="1543963" cy="2036322"/>
            <a:chOff x="3782678" y="1169118"/>
            <a:chExt cx="1543963" cy="2036322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FEE8567C-65EF-B505-283D-43FE319F6D83}"/>
                </a:ext>
              </a:extLst>
            </p:cNvPr>
            <p:cNvSpPr/>
            <p:nvPr/>
          </p:nvSpPr>
          <p:spPr>
            <a:xfrm>
              <a:off x="3782678" y="1169118"/>
              <a:ext cx="1543963" cy="2036322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: скругленные углы 4">
              <a:extLst>
                <a:ext uri="{FF2B5EF4-FFF2-40B4-BE49-F238E27FC236}">
                  <a16:creationId xmlns:a16="http://schemas.microsoft.com/office/drawing/2014/main" id="{516B6C1B-005D-3D48-CFD8-3F0E457D9AAA}"/>
                </a:ext>
              </a:extLst>
            </p:cNvPr>
            <p:cNvSpPr txBox="1"/>
            <p:nvPr/>
          </p:nvSpPr>
          <p:spPr>
            <a:xfrm>
              <a:off x="3877197" y="1258296"/>
              <a:ext cx="1393223" cy="1885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112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50" b="1" kern="1200" dirty="0"/>
                <a:t>Прогноз реализации нового товара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E4124FF-3F69-B9E5-24AC-5BB026A1F065}"/>
              </a:ext>
            </a:extLst>
          </p:cNvPr>
          <p:cNvGrpSpPr/>
          <p:nvPr/>
        </p:nvGrpSpPr>
        <p:grpSpPr>
          <a:xfrm>
            <a:off x="2494208" y="3563942"/>
            <a:ext cx="1690598" cy="1749823"/>
            <a:chOff x="1898852" y="1313995"/>
            <a:chExt cx="1690598" cy="1749823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7F381BC3-6B43-2714-D08B-294E0E63CB91}"/>
                </a:ext>
              </a:extLst>
            </p:cNvPr>
            <p:cNvSpPr/>
            <p:nvPr/>
          </p:nvSpPr>
          <p:spPr>
            <a:xfrm>
              <a:off x="1898852" y="1313995"/>
              <a:ext cx="1690598" cy="174982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: скругленные углы 4">
              <a:extLst>
                <a:ext uri="{FF2B5EF4-FFF2-40B4-BE49-F238E27FC236}">
                  <a16:creationId xmlns:a16="http://schemas.microsoft.com/office/drawing/2014/main" id="{20733ADE-0CC4-797B-1CAC-1932B6A887C5}"/>
                </a:ext>
              </a:extLst>
            </p:cNvPr>
            <p:cNvSpPr txBox="1"/>
            <p:nvPr/>
          </p:nvSpPr>
          <p:spPr>
            <a:xfrm>
              <a:off x="1981380" y="1396523"/>
              <a:ext cx="1525542" cy="1584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0" kern="1200" dirty="0"/>
                <a:t>Анализ возможностей производства и сбыта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5A19C24-9C5A-C0FD-0633-E6545D357A71}"/>
              </a:ext>
            </a:extLst>
          </p:cNvPr>
          <p:cNvGrpSpPr/>
          <p:nvPr/>
        </p:nvGrpSpPr>
        <p:grpSpPr>
          <a:xfrm>
            <a:off x="6035710" y="3577750"/>
            <a:ext cx="1254369" cy="1749823"/>
            <a:chOff x="5508337" y="1314012"/>
            <a:chExt cx="1254369" cy="1749823"/>
          </a:xfrm>
          <a:solidFill>
            <a:srgbClr val="27457B"/>
          </a:solidFill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C90B725B-AF55-319B-2A3D-8E9CF785F58B}"/>
                </a:ext>
              </a:extLst>
            </p:cNvPr>
            <p:cNvSpPr/>
            <p:nvPr/>
          </p:nvSpPr>
          <p:spPr>
            <a:xfrm>
              <a:off x="5508337" y="1314012"/>
              <a:ext cx="1254369" cy="174982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: скругленные углы 4">
              <a:extLst>
                <a:ext uri="{FF2B5EF4-FFF2-40B4-BE49-F238E27FC236}">
                  <a16:creationId xmlns:a16="http://schemas.microsoft.com/office/drawing/2014/main" id="{EE38DC3C-A2D8-F2B3-93BE-5F9287EF9254}"/>
                </a:ext>
              </a:extLst>
            </p:cNvPr>
            <p:cNvSpPr txBox="1"/>
            <p:nvPr/>
          </p:nvSpPr>
          <p:spPr>
            <a:xfrm>
              <a:off x="5569570" y="1375245"/>
              <a:ext cx="1131903" cy="16273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0" kern="1200" dirty="0"/>
                <a:t>Разработка товара</a:t>
              </a: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5E864A2A-C590-8DAC-6164-8F343CDD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43" b="91475" l="9186" r="90349">
                        <a14:foregroundMark x1="51744" y1="69824" x2="91395" y2="84709"/>
                        <a14:foregroundMark x1="91395" y1="84709" x2="90581" y2="34912"/>
                        <a14:foregroundMark x1="90581" y1="34912" x2="57209" y2="59675"/>
                        <a14:foregroundMark x1="57209" y1="59675" x2="55233" y2="59675"/>
                        <a14:foregroundMark x1="62907" y1="86739" x2="62907" y2="88633"/>
                        <a14:foregroundMark x1="62907" y1="88633" x2="62907" y2="88633"/>
                        <a14:foregroundMark x1="68256" y1="88904" x2="68256" y2="89986"/>
                        <a14:foregroundMark x1="64884" y1="91475" x2="64884" y2="91475"/>
                        <a14:foregroundMark x1="12326" y1="38295" x2="55233" y2="68742"/>
                        <a14:foregroundMark x1="9186" y1="24222" x2="10814" y2="44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72" y="2312786"/>
            <a:ext cx="1226004" cy="10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2D2B4FB-51E6-795F-7DE2-554FAE9F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3" y="5627486"/>
            <a:ext cx="1052913" cy="10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8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514473" y="1114019"/>
            <a:ext cx="11613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РЕШЕНИЕ</a:t>
            </a:r>
          </a:p>
          <a:p>
            <a:r>
              <a:rPr lang="ru-RU" sz="1600" dirty="0">
                <a:latin typeface="Arial Narrow" panose="020B0606020202030204" pitchFamily="34" charset="0"/>
                <a:ea typeface="Verdana" panose="020B0604030504040204" pitchFamily="34" charset="0"/>
              </a:rPr>
              <a:t>платформа предсказательной аналитики предлагает: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5A6660CA-AC7D-42B6-96A7-0E64C75B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3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38A912-918F-4D21-9D7B-058F71C29AD3}"/>
              </a:ext>
            </a:extLst>
          </p:cNvPr>
          <p:cNvSpPr/>
          <p:nvPr/>
        </p:nvSpPr>
        <p:spPr>
          <a:xfrm>
            <a:off x="393509" y="1120703"/>
            <a:ext cx="120964" cy="1001923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63F285-712D-4728-8AA8-F6A4F9EC50D3}"/>
              </a:ext>
            </a:extLst>
          </p:cNvPr>
          <p:cNvSpPr txBox="1"/>
          <p:nvPr/>
        </p:nvSpPr>
        <p:spPr>
          <a:xfrm flipH="1">
            <a:off x="466347" y="3180759"/>
            <a:ext cx="263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Исключение ошибок человеческого фактора</a:t>
            </a:r>
            <a:endParaRPr lang="ru-RU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9A4068B-0157-43FB-B03D-A281112CF872}"/>
              </a:ext>
            </a:extLst>
          </p:cNvPr>
          <p:cNvSpPr/>
          <p:nvPr/>
        </p:nvSpPr>
        <p:spPr>
          <a:xfrm>
            <a:off x="586551" y="2566215"/>
            <a:ext cx="516789" cy="516789"/>
          </a:xfrm>
          <a:prstGeom prst="ellipse">
            <a:avLst/>
          </a:prstGeom>
          <a:solidFill>
            <a:srgbClr val="B3D4EC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8E3062-B118-4819-AB8E-A2B3AEBA6841}"/>
              </a:ext>
            </a:extLst>
          </p:cNvPr>
          <p:cNvSpPr txBox="1"/>
          <p:nvPr/>
        </p:nvSpPr>
        <p:spPr>
          <a:xfrm flipH="1">
            <a:off x="699160" y="2615917"/>
            <a:ext cx="43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lang="ru-RU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6FEA63-E793-4940-B5DF-AF958DD7FE2C}"/>
              </a:ext>
            </a:extLst>
          </p:cNvPr>
          <p:cNvSpPr txBox="1"/>
          <p:nvPr/>
        </p:nvSpPr>
        <p:spPr>
          <a:xfrm flipH="1">
            <a:off x="3258969" y="3180759"/>
            <a:ext cx="263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Быстрый анализ финансового состояния</a:t>
            </a:r>
            <a:endParaRPr lang="ru-RU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3C58DEC-B3BB-49B3-97D5-BE2F670D0E7A}"/>
              </a:ext>
            </a:extLst>
          </p:cNvPr>
          <p:cNvSpPr txBox="1"/>
          <p:nvPr/>
        </p:nvSpPr>
        <p:spPr>
          <a:xfrm flipH="1">
            <a:off x="6077655" y="3198872"/>
            <a:ext cx="263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Прогноз реализации нового продукта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AD80B4-0B59-4C65-A6FA-A112CADD0264}"/>
              </a:ext>
            </a:extLst>
          </p:cNvPr>
          <p:cNvSpPr txBox="1"/>
          <p:nvPr/>
        </p:nvSpPr>
        <p:spPr>
          <a:xfrm flipH="1">
            <a:off x="8844212" y="3180759"/>
            <a:ext cx="2634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Рекомендации искусственного интеллекта</a:t>
            </a:r>
            <a:endParaRPr lang="ru-RU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6D3EF6E-3017-487C-B71C-D8C3479513E1}"/>
              </a:ext>
            </a:extLst>
          </p:cNvPr>
          <p:cNvCxnSpPr/>
          <p:nvPr/>
        </p:nvCxnSpPr>
        <p:spPr>
          <a:xfrm>
            <a:off x="1235242" y="2920188"/>
            <a:ext cx="1865726" cy="0"/>
          </a:xfrm>
          <a:prstGeom prst="line">
            <a:avLst/>
          </a:prstGeom>
          <a:ln w="19050">
            <a:solidFill>
              <a:srgbClr val="B3D4EC">
                <a:alpha val="62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21AB383E-4784-417A-A510-ADF80B4FB074}"/>
              </a:ext>
            </a:extLst>
          </p:cNvPr>
          <p:cNvCxnSpPr/>
          <p:nvPr/>
        </p:nvCxnSpPr>
        <p:spPr>
          <a:xfrm>
            <a:off x="4020431" y="2920188"/>
            <a:ext cx="1865726" cy="0"/>
          </a:xfrm>
          <a:prstGeom prst="line">
            <a:avLst/>
          </a:prstGeom>
          <a:ln w="19050">
            <a:solidFill>
              <a:srgbClr val="B3D4EC">
                <a:alpha val="62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1C059CC6-0DE8-49D8-9CBE-517E565081C9}"/>
              </a:ext>
            </a:extLst>
          </p:cNvPr>
          <p:cNvCxnSpPr/>
          <p:nvPr/>
        </p:nvCxnSpPr>
        <p:spPr>
          <a:xfrm>
            <a:off x="6827918" y="2920188"/>
            <a:ext cx="1865726" cy="0"/>
          </a:xfrm>
          <a:prstGeom prst="line">
            <a:avLst/>
          </a:prstGeom>
          <a:ln w="19050">
            <a:solidFill>
              <a:srgbClr val="B3D4EC">
                <a:alpha val="62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75640FB-DAA0-4CEF-9F52-67935923CEE2}"/>
              </a:ext>
            </a:extLst>
          </p:cNvPr>
          <p:cNvSpPr txBox="1"/>
          <p:nvPr/>
        </p:nvSpPr>
        <p:spPr>
          <a:xfrm flipH="1">
            <a:off x="8892457" y="4191552"/>
            <a:ext cx="26346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Verdana" panose="020B0604030504040204" pitchFamily="34" charset="0"/>
                <a:cs typeface="Arial" panose="020B0604020202020204" pitchFamily="34" charset="0"/>
              </a:rPr>
              <a:t>Обширная база данных и учет малейших изменений каждого показателя </a:t>
            </a:r>
          </a:p>
          <a:p>
            <a:endParaRPr lang="ru-RU" sz="1600" dirty="0"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6EE424F4-A5A5-4459-A103-DE7090B4C51A}"/>
              </a:ext>
            </a:extLst>
          </p:cNvPr>
          <p:cNvSpPr/>
          <p:nvPr/>
        </p:nvSpPr>
        <p:spPr>
          <a:xfrm>
            <a:off x="3293473" y="2550855"/>
            <a:ext cx="516789" cy="516789"/>
          </a:xfrm>
          <a:prstGeom prst="ellipse">
            <a:avLst/>
          </a:prstGeom>
          <a:solidFill>
            <a:srgbClr val="B3D4EC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E39FAAB-22B0-4840-9D3D-F8C94A3D719E}"/>
              </a:ext>
            </a:extLst>
          </p:cNvPr>
          <p:cNvSpPr txBox="1"/>
          <p:nvPr/>
        </p:nvSpPr>
        <p:spPr>
          <a:xfrm flipH="1">
            <a:off x="3404584" y="2615917"/>
            <a:ext cx="43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ru-RU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93A66621-AA76-4731-9A32-7CF1F6059219}"/>
              </a:ext>
            </a:extLst>
          </p:cNvPr>
          <p:cNvSpPr/>
          <p:nvPr/>
        </p:nvSpPr>
        <p:spPr>
          <a:xfrm>
            <a:off x="8949873" y="2544994"/>
            <a:ext cx="516789" cy="516789"/>
          </a:xfrm>
          <a:prstGeom prst="ellipse">
            <a:avLst/>
          </a:prstGeom>
          <a:solidFill>
            <a:srgbClr val="B3D4EC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3CD18C2-2D2E-48F9-A4D0-864CBA1757D3}"/>
              </a:ext>
            </a:extLst>
          </p:cNvPr>
          <p:cNvSpPr txBox="1"/>
          <p:nvPr/>
        </p:nvSpPr>
        <p:spPr>
          <a:xfrm flipH="1">
            <a:off x="9060984" y="2610056"/>
            <a:ext cx="43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ru-RU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16E92D6C-8FDA-430D-B559-FE0C00DC0B66}"/>
              </a:ext>
            </a:extLst>
          </p:cNvPr>
          <p:cNvSpPr/>
          <p:nvPr/>
        </p:nvSpPr>
        <p:spPr>
          <a:xfrm>
            <a:off x="6087962" y="2544994"/>
            <a:ext cx="516789" cy="516789"/>
          </a:xfrm>
          <a:prstGeom prst="ellipse">
            <a:avLst/>
          </a:prstGeom>
          <a:solidFill>
            <a:srgbClr val="B3D4EC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1BD06E-A120-4982-B55C-FF28503DE295}"/>
              </a:ext>
            </a:extLst>
          </p:cNvPr>
          <p:cNvSpPr txBox="1"/>
          <p:nvPr/>
        </p:nvSpPr>
        <p:spPr>
          <a:xfrm flipH="1">
            <a:off x="6199073" y="2610056"/>
            <a:ext cx="43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540297-0A2A-4B3D-86B1-AF90093C786F}"/>
              </a:ext>
            </a:extLst>
          </p:cNvPr>
          <p:cNvSpPr txBox="1"/>
          <p:nvPr/>
        </p:nvSpPr>
        <p:spPr>
          <a:xfrm>
            <a:off x="729574" y="642082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ea typeface="Verdana" panose="020B0604030504040204" pitchFamily="34" charset="0"/>
              </a:rPr>
              <a:t>платформа для бизнеса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BE9D747-572A-45FC-A667-CE366FEA12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393509" y="6335751"/>
            <a:ext cx="474947" cy="333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0086FD-F1D6-3D97-8EE1-FF874A54AF0D}"/>
              </a:ext>
            </a:extLst>
          </p:cNvPr>
          <p:cNvSpPr txBox="1"/>
          <p:nvPr/>
        </p:nvSpPr>
        <p:spPr>
          <a:xfrm flipH="1">
            <a:off x="466345" y="4298683"/>
            <a:ext cx="2634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Verdana" panose="020B0604030504040204" pitchFamily="34" charset="0"/>
                <a:cs typeface="Arial" panose="020B0604020202020204" pitchFamily="34" charset="0"/>
              </a:rPr>
              <a:t>Искусственный интеллект </a:t>
            </a:r>
            <a:r>
              <a:rPr lang="en-US" b="1" dirty="0">
                <a:ea typeface="Verdana" panose="020B0604030504040204" pitchFamily="34" charset="0"/>
                <a:cs typeface="Arial" panose="020B0604020202020204" pitchFamily="34" charset="0"/>
              </a:rPr>
              <a:t>CLODE</a:t>
            </a:r>
            <a:r>
              <a:rPr lang="en-US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ea typeface="Verdana" panose="020B0604030504040204" pitchFamily="34" charset="0"/>
                <a:cs typeface="Arial" panose="020B0604020202020204" pitchFamily="34" charset="0"/>
              </a:rPr>
              <a:t>берёт на себя всю задачу по вычислению показателей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A3720-4264-C545-2062-BD50F7CA13A6}"/>
              </a:ext>
            </a:extLst>
          </p:cNvPr>
          <p:cNvSpPr txBox="1"/>
          <p:nvPr/>
        </p:nvSpPr>
        <p:spPr>
          <a:xfrm>
            <a:off x="3293473" y="4282539"/>
            <a:ext cx="2046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CLODE </a:t>
            </a:r>
            <a:r>
              <a:rPr lang="ru-RU" dirty="0"/>
              <a:t>способен за считанные минуты провести произвести расчеты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C5EE6-F455-35C2-31FF-9A4572C2A17E}"/>
              </a:ext>
            </a:extLst>
          </p:cNvPr>
          <p:cNvSpPr txBox="1"/>
          <p:nvPr/>
        </p:nvSpPr>
        <p:spPr>
          <a:xfrm flipH="1">
            <a:off x="6038660" y="4232006"/>
            <a:ext cx="27833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Verdana" panose="020B0604030504040204" pitchFamily="34" charset="0"/>
                <a:cs typeface="Arial" panose="020B0604020202020204" pitchFamily="34" charset="0"/>
              </a:rPr>
              <a:t>За счёт разработанных командой показателей, основанных на </a:t>
            </a:r>
            <a:r>
              <a:rPr lang="ru-RU" dirty="0" err="1">
                <a:ea typeface="Verdana" panose="020B0604030504040204" pitchFamily="34" charset="0"/>
                <a:cs typeface="Arial" panose="020B0604020202020204" pitchFamily="34" charset="0"/>
              </a:rPr>
              <a:t>омниакальном</a:t>
            </a:r>
            <a:r>
              <a:rPr lang="ru-RU" dirty="0">
                <a:ea typeface="Verdana" panose="020B0604030504040204" pitchFamily="34" charset="0"/>
                <a:cs typeface="Arial" panose="020B0604020202020204" pitchFamily="34" charset="0"/>
              </a:rPr>
              <a:t> методе, достигается высокоточное  прогнозирование и качественная аналитика</a:t>
            </a:r>
          </a:p>
          <a:p>
            <a:endParaRPr lang="ru-RU" sz="1600" dirty="0"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033F94-23C9-331E-0DCF-BE7331D9E487}"/>
              </a:ext>
            </a:extLst>
          </p:cNvPr>
          <p:cNvSpPr/>
          <p:nvPr/>
        </p:nvSpPr>
        <p:spPr>
          <a:xfrm>
            <a:off x="63553" y="-835508"/>
            <a:ext cx="12192000" cy="1782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583F89A-B056-8735-DC7C-F12B6EFE0735}"/>
              </a:ext>
            </a:extLst>
          </p:cNvPr>
          <p:cNvSpPr/>
          <p:nvPr/>
        </p:nvSpPr>
        <p:spPr>
          <a:xfrm>
            <a:off x="9513617" y="925816"/>
            <a:ext cx="2735794" cy="14125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19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74CD73C0-C801-473E-A4EC-594BCF73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1810" y="6328070"/>
            <a:ext cx="33984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4</a:t>
            </a:fld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148642" y="2585471"/>
            <a:ext cx="3114135" cy="8650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53752" y="2693150"/>
            <a:ext cx="3058962" cy="921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97674" y="2809606"/>
            <a:ext cx="2970542" cy="1108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49140" y="1998267"/>
            <a:ext cx="2570673" cy="4270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69169" y="1536175"/>
            <a:ext cx="3222506" cy="8069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441275" y="4136366"/>
            <a:ext cx="5029200" cy="17856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501661" y="4287327"/>
            <a:ext cx="1134372" cy="5800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218318" y="4175184"/>
            <a:ext cx="3209026" cy="715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18913" y="5391509"/>
            <a:ext cx="1095555" cy="483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оро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382219" y="5158596"/>
            <a:ext cx="1190445" cy="569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93434" y="5158596"/>
            <a:ext cx="1147313" cy="5779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6431" y="3864634"/>
            <a:ext cx="1975448" cy="9230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4685" y="6148445"/>
            <a:ext cx="2692879" cy="6297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942272" y="5969480"/>
            <a:ext cx="2877628" cy="7763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009631" y="2402456"/>
            <a:ext cx="3416060" cy="9230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031192" y="3592286"/>
            <a:ext cx="3441939" cy="78993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056148" y="4510384"/>
            <a:ext cx="3416984" cy="6827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039819" y="5287992"/>
            <a:ext cx="3424687" cy="7418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Двойная стрелка вверх/вниз 77"/>
          <p:cNvSpPr/>
          <p:nvPr/>
        </p:nvSpPr>
        <p:spPr>
          <a:xfrm>
            <a:off x="1328470" y="3452136"/>
            <a:ext cx="48174" cy="286445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лево 78"/>
          <p:cNvSpPr/>
          <p:nvPr/>
        </p:nvSpPr>
        <p:spPr>
          <a:xfrm flipV="1">
            <a:off x="1772724" y="3048070"/>
            <a:ext cx="1190445" cy="97722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войная стрелка влево/вправо 79"/>
          <p:cNvSpPr/>
          <p:nvPr/>
        </p:nvSpPr>
        <p:spPr>
          <a:xfrm>
            <a:off x="3692106" y="4477109"/>
            <a:ext cx="491705" cy="94891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верх 80"/>
          <p:cNvSpPr/>
          <p:nvPr/>
        </p:nvSpPr>
        <p:spPr>
          <a:xfrm>
            <a:off x="3246264" y="3835590"/>
            <a:ext cx="45719" cy="43433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войная стрелка вверх/вниз 81"/>
          <p:cNvSpPr/>
          <p:nvPr/>
        </p:nvSpPr>
        <p:spPr>
          <a:xfrm>
            <a:off x="2570672" y="4925682"/>
            <a:ext cx="94890" cy="431321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Двойная стрелка влево/вправо 82"/>
          <p:cNvSpPr/>
          <p:nvPr/>
        </p:nvSpPr>
        <p:spPr>
          <a:xfrm>
            <a:off x="3674853" y="5503653"/>
            <a:ext cx="629728" cy="8626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войная стрелка влево/вправо 83"/>
          <p:cNvSpPr/>
          <p:nvPr/>
        </p:nvSpPr>
        <p:spPr>
          <a:xfrm>
            <a:off x="2838091" y="6323162"/>
            <a:ext cx="1078301" cy="12939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войная стрелка вверх/вниз 84"/>
          <p:cNvSpPr/>
          <p:nvPr/>
        </p:nvSpPr>
        <p:spPr>
          <a:xfrm>
            <a:off x="4865298" y="4925683"/>
            <a:ext cx="86264" cy="207034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Двойная стрелка вверх/вниз 85"/>
          <p:cNvSpPr/>
          <p:nvPr/>
        </p:nvSpPr>
        <p:spPr>
          <a:xfrm>
            <a:off x="6228272" y="4925683"/>
            <a:ext cx="69011" cy="207034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Двойная стрелка влево/вправо 86"/>
          <p:cNvSpPr/>
          <p:nvPr/>
        </p:nvSpPr>
        <p:spPr>
          <a:xfrm>
            <a:off x="7453223" y="4684143"/>
            <a:ext cx="560717" cy="112144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Двойная стрелка влево/вправо 87"/>
          <p:cNvSpPr/>
          <p:nvPr/>
        </p:nvSpPr>
        <p:spPr>
          <a:xfrm rot="10800000">
            <a:off x="7453223" y="4175185"/>
            <a:ext cx="534837" cy="103517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Двойная стрелка вверх/вниз 88"/>
          <p:cNvSpPr/>
          <p:nvPr/>
        </p:nvSpPr>
        <p:spPr>
          <a:xfrm>
            <a:off x="7246190" y="2484408"/>
            <a:ext cx="94889" cy="165627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Двойная стрелка влево/вправо 89"/>
          <p:cNvSpPr/>
          <p:nvPr/>
        </p:nvSpPr>
        <p:spPr>
          <a:xfrm>
            <a:off x="5572665" y="2704134"/>
            <a:ext cx="2424022" cy="96847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Двойная стрелка вверх/вниз 90"/>
          <p:cNvSpPr/>
          <p:nvPr/>
        </p:nvSpPr>
        <p:spPr>
          <a:xfrm>
            <a:off x="4527957" y="2494490"/>
            <a:ext cx="66317" cy="510468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верх 94"/>
          <p:cNvSpPr/>
          <p:nvPr/>
        </p:nvSpPr>
        <p:spPr>
          <a:xfrm>
            <a:off x="7168551" y="4891177"/>
            <a:ext cx="94891" cy="759125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трелка вправо 95"/>
          <p:cNvSpPr/>
          <p:nvPr/>
        </p:nvSpPr>
        <p:spPr>
          <a:xfrm>
            <a:off x="7203058" y="5564039"/>
            <a:ext cx="776377" cy="11473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трелка вверх 96"/>
          <p:cNvSpPr/>
          <p:nvPr/>
        </p:nvSpPr>
        <p:spPr>
          <a:xfrm>
            <a:off x="1285336" y="4822166"/>
            <a:ext cx="86264" cy="76775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трелка вправо 97"/>
          <p:cNvSpPr/>
          <p:nvPr/>
        </p:nvSpPr>
        <p:spPr>
          <a:xfrm>
            <a:off x="1311215" y="5512279"/>
            <a:ext cx="1190445" cy="1035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Стрелка вниз 98"/>
          <p:cNvSpPr/>
          <p:nvPr/>
        </p:nvSpPr>
        <p:spPr>
          <a:xfrm>
            <a:off x="1304386" y="5747888"/>
            <a:ext cx="76739" cy="37093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Стрелка вправо 100"/>
          <p:cNvSpPr/>
          <p:nvPr/>
        </p:nvSpPr>
        <p:spPr>
          <a:xfrm>
            <a:off x="1320739" y="5655334"/>
            <a:ext cx="1190445" cy="1035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трелка вверх 101"/>
          <p:cNvSpPr/>
          <p:nvPr/>
        </p:nvSpPr>
        <p:spPr>
          <a:xfrm>
            <a:off x="2902788" y="4891176"/>
            <a:ext cx="112144" cy="43197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 вправо 102"/>
          <p:cNvSpPr/>
          <p:nvPr/>
        </p:nvSpPr>
        <p:spPr>
          <a:xfrm>
            <a:off x="2941607" y="5244861"/>
            <a:ext cx="1388853" cy="1035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трелка влево 103"/>
          <p:cNvSpPr/>
          <p:nvPr/>
        </p:nvSpPr>
        <p:spPr>
          <a:xfrm>
            <a:off x="6819900" y="6324960"/>
            <a:ext cx="443542" cy="8536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трелка вверх 104"/>
          <p:cNvSpPr/>
          <p:nvPr/>
        </p:nvSpPr>
        <p:spPr>
          <a:xfrm>
            <a:off x="7203955" y="5953125"/>
            <a:ext cx="94891" cy="43994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трелка вниз 105"/>
          <p:cNvSpPr/>
          <p:nvPr/>
        </p:nvSpPr>
        <p:spPr>
          <a:xfrm>
            <a:off x="3528204" y="3959525"/>
            <a:ext cx="103517" cy="2846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трелка вправо 106"/>
          <p:cNvSpPr/>
          <p:nvPr/>
        </p:nvSpPr>
        <p:spPr>
          <a:xfrm>
            <a:off x="3554083" y="3933646"/>
            <a:ext cx="4442604" cy="8626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D61D6E5-403C-4DE9-8DE5-9FD663803A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644374" y="2434265"/>
            <a:ext cx="1430914" cy="1004572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77728" y="6367642"/>
            <a:ext cx="2406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Слежение за исправностью программы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510287" y="5426015"/>
            <a:ext cx="1104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Подсистема</a:t>
            </a:r>
          </a:p>
          <a:p>
            <a:r>
              <a:rPr lang="ru-RU" sz="1200" dirty="0"/>
              <a:t>доступа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382219" y="5158596"/>
            <a:ext cx="118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Поисковая подсистема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702060" y="5158596"/>
            <a:ext cx="11300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Подсистема целостности онтологии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101102" y="2409210"/>
            <a:ext cx="155275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/>
              <a:t>Тестировщик</a:t>
            </a:r>
            <a:endParaRPr lang="ru-RU" sz="1600" b="1" dirty="0"/>
          </a:p>
          <a:p>
            <a:r>
              <a:rPr lang="ru-RU" sz="1100" dirty="0"/>
              <a:t>Тестирование программного продукта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151962" y="3605842"/>
            <a:ext cx="15958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Редактор</a:t>
            </a:r>
          </a:p>
          <a:p>
            <a:r>
              <a:rPr lang="ru-RU" sz="1100" dirty="0"/>
              <a:t>Проверка и фиксация документации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108830" y="4528868"/>
            <a:ext cx="16821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Документатор</a:t>
            </a:r>
          </a:p>
          <a:p>
            <a:r>
              <a:rPr lang="ru-RU" sz="1100" dirty="0"/>
              <a:t>Разработка модулей документации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091577" y="5331125"/>
            <a:ext cx="17252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Переводчик</a:t>
            </a:r>
          </a:p>
          <a:p>
            <a:r>
              <a:rPr lang="ru-RU" sz="1100" dirty="0"/>
              <a:t>Перевод модулей документации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950898" y="5978106"/>
            <a:ext cx="24240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Системный администратор</a:t>
            </a:r>
          </a:p>
          <a:p>
            <a:r>
              <a:rPr lang="ru-RU" sz="1100" dirty="0"/>
              <a:t>Обслуживание</a:t>
            </a:r>
          </a:p>
        </p:txBody>
      </p:sp>
      <p:pic>
        <p:nvPicPr>
          <p:cNvPr id="1026" name="Picture 2" descr="C:\Users\user\Desktop\a2256d6efcc7d08aa3c9f5db2a5322d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9527" y="3117189"/>
            <a:ext cx="729482" cy="559729"/>
          </a:xfrm>
          <a:prstGeom prst="rect">
            <a:avLst/>
          </a:prstGeom>
          <a:noFill/>
        </p:spPr>
      </p:pic>
      <p:sp>
        <p:nvSpPr>
          <p:cNvPr id="119" name="TextBox 118"/>
          <p:cNvSpPr txBox="1"/>
          <p:nvPr/>
        </p:nvSpPr>
        <p:spPr>
          <a:xfrm>
            <a:off x="4841703" y="3353077"/>
            <a:ext cx="146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Программный продукт</a:t>
            </a:r>
          </a:p>
        </p:txBody>
      </p:sp>
      <p:pic>
        <p:nvPicPr>
          <p:cNvPr id="1028" name="Picture 4" descr="Значок информации эмодзи клипарт. Бесплатная загрузка. | Creazil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2212" y="3276506"/>
            <a:ext cx="537735" cy="523278"/>
          </a:xfrm>
          <a:prstGeom prst="rect">
            <a:avLst/>
          </a:prstGeom>
          <a:noFill/>
        </p:spPr>
      </p:pic>
      <p:sp>
        <p:nvSpPr>
          <p:cNvPr id="120" name="TextBox 119"/>
          <p:cNvSpPr txBox="1"/>
          <p:nvPr/>
        </p:nvSpPr>
        <p:spPr>
          <a:xfrm>
            <a:off x="3014932" y="3043745"/>
            <a:ext cx="1000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Информация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201594" y="1950853"/>
            <a:ext cx="27173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Программист</a:t>
            </a:r>
          </a:p>
          <a:p>
            <a:r>
              <a:rPr lang="ru-RU" sz="1100" dirty="0"/>
              <a:t>Разработка программы </a:t>
            </a:r>
          </a:p>
        </p:txBody>
      </p:sp>
      <p:pic>
        <p:nvPicPr>
          <p:cNvPr id="1030" name="Picture 6" descr="https://sun9-85.userapi.com/impg/D3CVvek6oi-nUd94iQJFswiLBUd0kxx8W_wI_A/-w3OVRZ48Yk.jpg?size=96x96&amp;quality=95&amp;sign=3e683a115bf097c004283108217845ac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7917" y="2024655"/>
            <a:ext cx="393132" cy="356111"/>
          </a:xfrm>
          <a:prstGeom prst="rect">
            <a:avLst/>
          </a:prstGeom>
          <a:noFill/>
        </p:spPr>
      </p:pic>
      <p:sp>
        <p:nvSpPr>
          <p:cNvPr id="122" name="TextBox 121"/>
          <p:cNvSpPr txBox="1"/>
          <p:nvPr/>
        </p:nvSpPr>
        <p:spPr>
          <a:xfrm>
            <a:off x="5348377" y="4201065"/>
            <a:ext cx="983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Онтология документации</a:t>
            </a:r>
          </a:p>
        </p:txBody>
      </p:sp>
      <p:pic>
        <p:nvPicPr>
          <p:cNvPr id="1032" name="Picture 8" descr="https://sun9-86.userapi.com/impg/wxRzyPSvyVfMKemobfsUH423UFnDkk2J0WkvHA/yNRS4TaVcAE.jpg?size=96x96&amp;quality=95&amp;sign=3ec63ebaf6becaf456fc3154d0434238&amp;type=albu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71411" y="4546816"/>
            <a:ext cx="496805" cy="352374"/>
          </a:xfrm>
          <a:prstGeom prst="rect">
            <a:avLst/>
          </a:prstGeom>
          <a:noFill/>
        </p:spPr>
      </p:pic>
      <p:sp>
        <p:nvSpPr>
          <p:cNvPr id="123" name="TextBox 122"/>
          <p:cNvSpPr txBox="1"/>
          <p:nvPr/>
        </p:nvSpPr>
        <p:spPr>
          <a:xfrm>
            <a:off x="491705" y="3821502"/>
            <a:ext cx="1854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Администратор</a:t>
            </a:r>
          </a:p>
          <a:p>
            <a:r>
              <a:rPr lang="ru-RU" sz="1200" dirty="0"/>
              <a:t>Эксплуатация системы</a:t>
            </a:r>
          </a:p>
        </p:txBody>
      </p:sp>
      <p:pic>
        <p:nvPicPr>
          <p:cNvPr id="1034" name="Picture 10" descr="https://sun9-27.userapi.com/impg/CfiegMB7jXP-SikCxO1kKOPthjOQt7Krhhlccw/JxC6Ja1COT0.jpg?size=96x96&amp;quality=95&amp;sign=f474775bb16d6e58b42bbf0336e6d698&amp;type=albu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6751" y="4309844"/>
            <a:ext cx="559998" cy="401080"/>
          </a:xfrm>
          <a:prstGeom prst="rect">
            <a:avLst/>
          </a:prstGeom>
          <a:noFill/>
        </p:spPr>
      </p:pic>
      <p:sp>
        <p:nvSpPr>
          <p:cNvPr id="124" name="TextBox 123"/>
          <p:cNvSpPr txBox="1"/>
          <p:nvPr/>
        </p:nvSpPr>
        <p:spPr>
          <a:xfrm>
            <a:off x="6391634" y="1549406"/>
            <a:ext cx="2747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Менеджер группы продуктов</a:t>
            </a:r>
          </a:p>
          <a:p>
            <a:r>
              <a:rPr lang="ru-RU" sz="1200" dirty="0"/>
              <a:t>Формирование иерархии продукции</a:t>
            </a:r>
          </a:p>
        </p:txBody>
      </p:sp>
      <p:pic>
        <p:nvPicPr>
          <p:cNvPr id="1036" name="Picture 12" descr="https://sun9-48.userapi.com/impg/5tYTRIaCGW9RtOTdUriZ_lbL-HSU4aGElbGgIQ/Sn1ow0UblpM.jpg?size=96x96&amp;quality=95&amp;sign=a68cc2a9c4c0290772dafc81c88bf0c7&amp;type=album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92939" y="1745378"/>
            <a:ext cx="491707" cy="377496"/>
          </a:xfrm>
          <a:prstGeom prst="rect">
            <a:avLst/>
          </a:prstGeom>
          <a:noFill/>
        </p:spPr>
      </p:pic>
      <p:sp>
        <p:nvSpPr>
          <p:cNvPr id="126" name="TextBox 125"/>
          <p:cNvSpPr txBox="1"/>
          <p:nvPr/>
        </p:nvSpPr>
        <p:spPr>
          <a:xfrm>
            <a:off x="34685" y="6132123"/>
            <a:ext cx="278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Руководители проекта</a:t>
            </a:r>
          </a:p>
        </p:txBody>
      </p:sp>
      <p:pic>
        <p:nvPicPr>
          <p:cNvPr id="1038" name="Picture 14" descr="https://sun9-3.userapi.com/impg/W-_LmhZ4Qtg6sTxXZt8smMnUwUBJBkuSvYSjwg/UEE7viaU3ss.jpg?size=96x96&amp;quality=95&amp;sign=f200a699fe2d9847058e0d5416e5507e&amp;type=albu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8363" y="6185140"/>
            <a:ext cx="517884" cy="506892"/>
          </a:xfrm>
          <a:prstGeom prst="rect">
            <a:avLst/>
          </a:prstGeom>
          <a:noFill/>
        </p:spPr>
      </p:pic>
      <p:sp>
        <p:nvSpPr>
          <p:cNvPr id="128" name="TextBox 127"/>
          <p:cNvSpPr txBox="1"/>
          <p:nvPr/>
        </p:nvSpPr>
        <p:spPr>
          <a:xfrm>
            <a:off x="2441274" y="4252824"/>
            <a:ext cx="1013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Подсистема компоновки документов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323162" y="4201064"/>
            <a:ext cx="1078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Онтология продукции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183812" y="4166559"/>
            <a:ext cx="1285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Онтология функциональных возможностей</a:t>
            </a:r>
          </a:p>
        </p:txBody>
      </p:sp>
      <p:pic>
        <p:nvPicPr>
          <p:cNvPr id="1046" name="Picture 22" descr="https://codoid.com/wp-content/uploads/2017/04/Software-Testing-Compan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13868" y="2409844"/>
            <a:ext cx="1185562" cy="791275"/>
          </a:xfrm>
          <a:prstGeom prst="rect">
            <a:avLst/>
          </a:prstGeom>
          <a:noFill/>
        </p:spPr>
      </p:pic>
      <p:pic>
        <p:nvPicPr>
          <p:cNvPr id="1048" name="Picture 24" descr="https://img2.freepng.ru/20180624/wup/kisspng-computer-icons-editing-text-editor-icon-design-forming-5b2f9765d92145.130445891529845605889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41796" y="3692287"/>
            <a:ext cx="741827" cy="540768"/>
          </a:xfrm>
          <a:prstGeom prst="rect">
            <a:avLst/>
          </a:prstGeom>
          <a:noFill/>
        </p:spPr>
      </p:pic>
      <p:pic>
        <p:nvPicPr>
          <p:cNvPr id="1052" name="Picture 28" descr="https://is4-ssl.mzstatic.com/image/thumb/Purple113/v4/b6/8e/af/b68eaf03-a3bd-f9cc-4fd0-0cd776d10444/AppIcon-1x_U007emarketing-0-9-0-85-220.png/1200x630w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122708" y="4572000"/>
            <a:ext cx="1315917" cy="517585"/>
          </a:xfrm>
          <a:prstGeom prst="rect">
            <a:avLst/>
          </a:prstGeom>
          <a:noFill/>
        </p:spPr>
      </p:pic>
      <p:pic>
        <p:nvPicPr>
          <p:cNvPr id="1054" name="Picture 30" descr="https://mbdou29.edummr.ru/wp-content/uploads/2022/09/razrabotk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15039" y="5405457"/>
            <a:ext cx="1383221" cy="546623"/>
          </a:xfrm>
          <a:prstGeom prst="rect">
            <a:avLst/>
          </a:prstGeom>
          <a:noFill/>
        </p:spPr>
      </p:pic>
      <p:pic>
        <p:nvPicPr>
          <p:cNvPr id="1058" name="Picture 34" descr="https://93.img.avito.st/640x480/3955840593.jpg"/>
          <p:cNvPicPr>
            <a:picLocks noChangeAspect="1" noChangeArrowheads="1"/>
          </p:cNvPicPr>
          <p:nvPr/>
        </p:nvPicPr>
        <p:blipFill rotWithShape="1">
          <a:blip r:embed="rId17" cstate="print"/>
          <a:srcRect l="25708" r="16375"/>
          <a:stretch/>
        </p:blipFill>
        <p:spPr bwMode="auto">
          <a:xfrm>
            <a:off x="5700802" y="6022136"/>
            <a:ext cx="823822" cy="6540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74580" y="2157560"/>
            <a:ext cx="2868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Программа предсказательной аналитики</a:t>
            </a:r>
          </a:p>
        </p:txBody>
      </p:sp>
      <p:pic>
        <p:nvPicPr>
          <p:cNvPr id="4098" name="Picture 2" descr="C:\Users\User\Downloads\image-27-11-22-01-50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67" y="4546815"/>
            <a:ext cx="347483" cy="3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19" y="4656043"/>
            <a:ext cx="243112" cy="2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</a:t>
            </a:r>
            <a:r>
              <a:rPr lang="en-US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314CE14-E4D2-446F-8B05-A1ADA335C274}"/>
              </a:ext>
            </a:extLst>
          </p:cNvPr>
          <p:cNvSpPr txBox="1"/>
          <p:nvPr/>
        </p:nvSpPr>
        <p:spPr>
          <a:xfrm flipH="1">
            <a:off x="491705" y="1108741"/>
            <a:ext cx="1161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МОДЕЛЬ РАБОТЫ</a:t>
            </a:r>
          </a:p>
        </p:txBody>
      </p:sp>
      <p:sp>
        <p:nvSpPr>
          <p:cNvPr id="114" name="Стрелка вправо 113"/>
          <p:cNvSpPr/>
          <p:nvPr/>
        </p:nvSpPr>
        <p:spPr>
          <a:xfrm rot="10800000">
            <a:off x="6002445" y="2924269"/>
            <a:ext cx="1711107" cy="1086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Стрелка вниз 124"/>
          <p:cNvSpPr/>
          <p:nvPr/>
        </p:nvSpPr>
        <p:spPr>
          <a:xfrm>
            <a:off x="7623019" y="2960484"/>
            <a:ext cx="126749" cy="314155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TextBox 130"/>
          <p:cNvSpPr txBox="1"/>
          <p:nvPr/>
        </p:nvSpPr>
        <p:spPr>
          <a:xfrm>
            <a:off x="7586804" y="6165410"/>
            <a:ext cx="169299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/>
              <a:t>ПРОГНОЗ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1C5A8B-E53C-6ADD-D4F4-D32FE39904FB}"/>
              </a:ext>
            </a:extLst>
          </p:cNvPr>
          <p:cNvSpPr/>
          <p:nvPr/>
        </p:nvSpPr>
        <p:spPr>
          <a:xfrm>
            <a:off x="63553" y="-835508"/>
            <a:ext cx="12192000" cy="1782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C63AF25-5C5E-58B2-E5BB-769DD7F6D4F9}"/>
              </a:ext>
            </a:extLst>
          </p:cNvPr>
          <p:cNvSpPr/>
          <p:nvPr/>
        </p:nvSpPr>
        <p:spPr>
          <a:xfrm>
            <a:off x="9513617" y="925816"/>
            <a:ext cx="2735794" cy="14125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BEAEE1-F191-DD2D-D1EC-9DCEB9F09353}"/>
              </a:ext>
            </a:extLst>
          </p:cNvPr>
          <p:cNvSpPr/>
          <p:nvPr/>
        </p:nvSpPr>
        <p:spPr>
          <a:xfrm>
            <a:off x="393509" y="1120703"/>
            <a:ext cx="120964" cy="1001923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74CD73C0-C801-473E-A4EC-594BCF73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5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B81473-C19B-4004-AE18-5DAF0B857521}"/>
              </a:ext>
            </a:extLst>
          </p:cNvPr>
          <p:cNvSpPr/>
          <p:nvPr/>
        </p:nvSpPr>
        <p:spPr>
          <a:xfrm>
            <a:off x="10518792" y="2324197"/>
            <a:ext cx="761747" cy="362990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</a:p>
          <a:p>
            <a:pPr algn="ctr">
              <a:lnSpc>
                <a:spcPct val="85000"/>
              </a:lnSpc>
            </a:pP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</a:t>
            </a:r>
          </a:p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</a:t>
            </a:r>
          </a:p>
          <a:p>
            <a:pPr algn="ctr">
              <a:lnSpc>
                <a:spcPct val="85000"/>
              </a:lnSpc>
            </a:pPr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</a:t>
            </a:r>
          </a:p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endParaRPr lang="ru-R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639491-D421-42FA-BE58-CB0EC7F527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9034176" y="3287636"/>
            <a:ext cx="1430914" cy="100457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410787E-0834-4A24-81AD-C1E68693A9E3}"/>
              </a:ext>
            </a:extLst>
          </p:cNvPr>
          <p:cNvSpPr/>
          <p:nvPr/>
        </p:nvSpPr>
        <p:spPr>
          <a:xfrm>
            <a:off x="10453399" y="2422094"/>
            <a:ext cx="761747" cy="362990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</a:p>
          <a:p>
            <a:pPr algn="ctr">
              <a:lnSpc>
                <a:spcPct val="85000"/>
              </a:lnSpc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</a:t>
            </a:r>
          </a:p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</a:t>
            </a:r>
          </a:p>
          <a:p>
            <a:pPr algn="ctr">
              <a:lnSpc>
                <a:spcPct val="85000"/>
              </a:lnSpc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</a:t>
            </a:r>
          </a:p>
          <a:p>
            <a:pPr algn="ctr">
              <a:lnSpc>
                <a:spcPct val="85000"/>
              </a:lnSpc>
            </a:pP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  <a:endParaRPr lang="ru-RU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4E63D77-C3A6-4726-91BA-07B6BE9C8C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 rot="10800000">
            <a:off x="8989175" y="4231892"/>
            <a:ext cx="1430914" cy="1004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CA07F-B0C8-3078-AD52-BD4A6EDF1F71}"/>
              </a:ext>
            </a:extLst>
          </p:cNvPr>
          <p:cNvSpPr txBox="1"/>
          <p:nvPr/>
        </p:nvSpPr>
        <p:spPr>
          <a:xfrm flipH="1">
            <a:off x="514473" y="1120703"/>
            <a:ext cx="11613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ПОДПИСКА</a:t>
            </a:r>
          </a:p>
          <a:p>
            <a:endParaRPr lang="ru-RU" sz="2000" dirty="0">
              <a:latin typeface="Arial Narrow" panose="020B060602020203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100ABD-044E-1A0E-63FE-7DC9F29251D4}"/>
              </a:ext>
            </a:extLst>
          </p:cNvPr>
          <p:cNvSpPr/>
          <p:nvPr/>
        </p:nvSpPr>
        <p:spPr>
          <a:xfrm>
            <a:off x="393509" y="1120703"/>
            <a:ext cx="120964" cy="1001923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1587" y="2122626"/>
            <a:ext cx="2424987" cy="4411980"/>
          </a:xfrm>
          <a:prstGeom prst="roundRect">
            <a:avLst/>
          </a:prstGeom>
          <a:solidFill>
            <a:srgbClr val="6188CD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1.БАЗОВАЯ </a:t>
            </a:r>
          </a:p>
          <a:p>
            <a:pPr lvl="0">
              <a:spcAft>
                <a:spcPts val="0"/>
              </a:spcAft>
            </a:pPr>
            <a:r>
              <a:rPr lang="ru-RU" sz="1400" b="1" dirty="0" err="1"/>
              <a:t>анализ+прогноз</a:t>
            </a:r>
            <a:r>
              <a:rPr lang="ru-RU" sz="1400" b="1" dirty="0"/>
              <a:t> </a:t>
            </a:r>
          </a:p>
          <a:p>
            <a:pPr lvl="0">
              <a:spcAft>
                <a:spcPts val="0"/>
              </a:spcAft>
            </a:pPr>
            <a:r>
              <a:rPr lang="ru-RU" sz="1400" b="1" dirty="0"/>
              <a:t>и хранение данных  3 месяца </a:t>
            </a:r>
          </a:p>
          <a:p>
            <a:pPr lvl="0">
              <a:spcAft>
                <a:spcPts val="0"/>
              </a:spcAft>
            </a:pPr>
            <a:r>
              <a:rPr lang="ru-RU" sz="1600" b="1" dirty="0"/>
              <a:t>от 5.900  ₽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72519" y="2122626"/>
            <a:ext cx="2424987" cy="44119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2.МАКСИМАЛЬНАЯ </a:t>
            </a:r>
          </a:p>
          <a:p>
            <a:pPr lvl="0">
              <a:spcAft>
                <a:spcPts val="0"/>
              </a:spcAft>
            </a:pPr>
            <a:r>
              <a:rPr lang="ru-RU" sz="1400" b="1" dirty="0" err="1"/>
              <a:t>Анализ+прогноз</a:t>
            </a:r>
            <a:r>
              <a:rPr lang="ru-RU" sz="1400" b="1" dirty="0"/>
              <a:t>+ </a:t>
            </a:r>
            <a:r>
              <a:rPr lang="ru-RU" sz="1400" b="1" dirty="0" err="1"/>
              <a:t>рекомендации+хранение</a:t>
            </a:r>
            <a:r>
              <a:rPr lang="ru-RU" sz="1400" b="1" dirty="0"/>
              <a:t> данных 6 месяцев </a:t>
            </a:r>
          </a:p>
          <a:p>
            <a:pPr lvl="0">
              <a:spcAft>
                <a:spcPts val="0"/>
              </a:spcAft>
            </a:pPr>
            <a:r>
              <a:rPr lang="ru-RU" sz="1600" b="1" dirty="0"/>
              <a:t>от 14.900 ₽</a:t>
            </a:r>
          </a:p>
        </p:txBody>
      </p:sp>
      <p:sp>
        <p:nvSpPr>
          <p:cNvPr id="11" name="Плюс 10"/>
          <p:cNvSpPr/>
          <p:nvPr/>
        </p:nvSpPr>
        <p:spPr>
          <a:xfrm>
            <a:off x="3426574" y="3389277"/>
            <a:ext cx="1713401" cy="1787272"/>
          </a:xfrm>
          <a:prstGeom prst="mathPlus">
            <a:avLst>
              <a:gd name="adj1" fmla="val 1248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Равно 20"/>
          <p:cNvSpPr/>
          <p:nvPr/>
        </p:nvSpPr>
        <p:spPr>
          <a:xfrm>
            <a:off x="7791450" y="3789922"/>
            <a:ext cx="1320680" cy="985983"/>
          </a:xfrm>
          <a:prstGeom prst="mathEqual">
            <a:avLst>
              <a:gd name="adj1" fmla="val 21105"/>
              <a:gd name="adj2" fmla="val 1176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473510" y="2422094"/>
            <a:ext cx="1481137" cy="14694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644444" y="2422094"/>
            <a:ext cx="1481137" cy="14694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User\Downloads\free-animated-icon-cloud-network-617251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84" y="2678764"/>
            <a:ext cx="435355" cy="43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wnloads\free-animated-icon-line-chart-721179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78" y="2670491"/>
            <a:ext cx="443627" cy="4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wnloads\free-animated-icon-tech-support-6416402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61" y="3156823"/>
            <a:ext cx="522899" cy="52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C:\Users\User\Downloads\free-animated-icon-cloud-network-617251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111" y="2646150"/>
            <a:ext cx="935937" cy="9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ACFDFF-BA03-3CD1-94AE-8DCC77206390}"/>
              </a:ext>
            </a:extLst>
          </p:cNvPr>
          <p:cNvSpPr/>
          <p:nvPr/>
        </p:nvSpPr>
        <p:spPr>
          <a:xfrm>
            <a:off x="63553" y="-835508"/>
            <a:ext cx="12192000" cy="1782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B546CB9-CDF8-A7BE-3E77-46242D6FD24D}"/>
              </a:ext>
            </a:extLst>
          </p:cNvPr>
          <p:cNvSpPr/>
          <p:nvPr/>
        </p:nvSpPr>
        <p:spPr>
          <a:xfrm>
            <a:off x="9513617" y="925816"/>
            <a:ext cx="2735794" cy="141254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50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6164902-E50D-43C9-A3A2-D53EA385D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805"/>
              </p:ext>
            </p:extLst>
          </p:nvPr>
        </p:nvGraphicFramePr>
        <p:xfrm>
          <a:off x="729574" y="1986799"/>
          <a:ext cx="10924977" cy="4423918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2936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2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1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74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Параметр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Создаваемый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продукт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Основные конкуренты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84B4"/>
                          </a:solidFill>
                        </a:rPr>
                        <a:t>Наименование </a:t>
                      </a:r>
                      <a:endParaRPr lang="ru-RU" sz="16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Искусственный интеллект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CLODE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«Конкурент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 dirty="0">
                          <a:solidFill>
                            <a:srgbClr val="BF331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Oracle Analytics Cloud</a:t>
                      </a:r>
                      <a:endParaRPr lang="ru-RU" sz="1800" b="1" dirty="0">
                        <a:solidFill>
                          <a:srgbClr val="BF331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«Конкурент 2»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kern="1200" dirty="0">
                          <a:solidFill>
                            <a:srgbClr val="BF331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Форсайт</a:t>
                      </a:r>
                      <a:endParaRPr lang="ru-RU" sz="1800" b="1" dirty="0">
                        <a:solidFill>
                          <a:srgbClr val="BF331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84B4"/>
                          </a:solidFill>
                        </a:rPr>
                        <a:t>Уникальность</a:t>
                      </a:r>
                      <a:endParaRPr lang="ru-RU" sz="16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Наличие BSC, использование искусственного интеллекта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более точный и качественный анализ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рекомендации от искусственного интеллекта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FF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стратегию гибридного развертывания, отсутствует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BSC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Большое множество инструментов, отсутствует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BSC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84B4"/>
                          </a:solidFill>
                        </a:rPr>
                        <a:t>Аналитика самообслуживания</a:t>
                      </a:r>
                      <a:endParaRPr lang="ru-RU" sz="16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FF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отсутствует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84B4"/>
                          </a:solidFill>
                        </a:rPr>
                        <a:t>Привлекательность</a:t>
                      </a:r>
                      <a:endParaRPr lang="ru-RU" sz="16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Визуализация данных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простота использования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FF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Понятные визуальные панели мониторинга 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FF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Возможность использования интерактивного анализа данных с визуализацией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F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9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84B4"/>
                          </a:solidFill>
                        </a:rPr>
                        <a:t>Интерфейс</a:t>
                      </a:r>
                      <a:endParaRPr lang="ru-RU" sz="16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Windows,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Android, IOS, MacOS, Linux, 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веб-браузер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macOS, </a:t>
                      </a: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Веб-браузер,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Windows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Мобильная платформа; Веб-браузер, </a:t>
                      </a:r>
                      <a:r>
                        <a:rPr lang="en-US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Windows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84B4"/>
                          </a:solidFill>
                        </a:rPr>
                        <a:t>Стоимость (ср.)</a:t>
                      </a:r>
                      <a:endParaRPr lang="ru-RU" sz="16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</a:t>
                      </a:r>
                      <a:r>
                        <a:rPr lang="ru-RU" sz="1400" b="1" i="0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5.900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5.000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10.000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84B4"/>
                          </a:solidFill>
                        </a:rPr>
                        <a:t>Страна-производитель</a:t>
                      </a:r>
                      <a:endParaRPr lang="ru-RU" sz="1600" b="1" i="0" dirty="0">
                        <a:solidFill>
                          <a:srgbClr val="0084B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Россия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США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Россия</a:t>
                      </a:r>
                    </a:p>
                  </a:txBody>
                  <a:tcPr marL="91438" marR="91438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F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7C12DA05-4888-4DA1-BE40-9D4A5609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6</a:t>
            </a:fld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5B0D2F-8BE1-4A0C-950A-CBFA1E8076DC}"/>
              </a:ext>
            </a:extLst>
          </p:cNvPr>
          <p:cNvSpPr txBox="1"/>
          <p:nvPr/>
        </p:nvSpPr>
        <p:spPr>
          <a:xfrm flipH="1">
            <a:off x="514473" y="1120703"/>
            <a:ext cx="11613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КОНКУРЕНТНЫЙ АНАЛИЗ</a:t>
            </a:r>
            <a:endParaRPr lang="ru-RU" sz="2000" dirty="0">
              <a:solidFill>
                <a:srgbClr val="0070C0"/>
              </a:solidFill>
              <a:latin typeface="Arial Narrow" panose="020B060602020203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  <a:ea typeface="Verdana" panose="020B0604030504040204" pitchFamily="34" charset="0"/>
              </a:rPr>
              <a:t>Процесс изучения конкурентов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B03284-0BED-4C61-9E95-E99F7F82E6CF}"/>
              </a:ext>
            </a:extLst>
          </p:cNvPr>
          <p:cNvSpPr txBox="1"/>
          <p:nvPr/>
        </p:nvSpPr>
        <p:spPr>
          <a:xfrm>
            <a:off x="729574" y="6581001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ea typeface="Verdana" panose="020B0604030504040204" pitchFamily="34" charset="0"/>
              </a:rPr>
              <a:t>платформа для бизнеса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31A64A2-ABD7-4573-BE74-ED19A31ED3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348590" y="6498002"/>
            <a:ext cx="474947" cy="33343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81E334-E5DA-BA54-A0DD-0A64826A0A32}"/>
              </a:ext>
            </a:extLst>
          </p:cNvPr>
          <p:cNvSpPr/>
          <p:nvPr/>
        </p:nvSpPr>
        <p:spPr>
          <a:xfrm>
            <a:off x="393509" y="1120703"/>
            <a:ext cx="120964" cy="1001923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4E2D73-B25F-DE3A-1A3E-27ED3EBCBA6D}"/>
              </a:ext>
            </a:extLst>
          </p:cNvPr>
          <p:cNvSpPr/>
          <p:nvPr/>
        </p:nvSpPr>
        <p:spPr>
          <a:xfrm>
            <a:off x="63553" y="-835508"/>
            <a:ext cx="12192000" cy="1782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2701C0-59F7-5055-43A7-06FB593A6468}"/>
              </a:ext>
            </a:extLst>
          </p:cNvPr>
          <p:cNvSpPr/>
          <p:nvPr/>
        </p:nvSpPr>
        <p:spPr>
          <a:xfrm>
            <a:off x="9513617" y="925816"/>
            <a:ext cx="2735794" cy="824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54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99298-9E3F-46C2-A590-CCCB25F0C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3616" t="29228" r="16346" b="5383"/>
          <a:stretch/>
        </p:blipFill>
        <p:spPr>
          <a:xfrm>
            <a:off x="2148386" y="1763007"/>
            <a:ext cx="9727361" cy="4839990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E72289DF-C40D-460C-8CE3-6496706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7</a:t>
            </a:fld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B02F80-B398-4768-B00E-8796AF4784C7}"/>
              </a:ext>
            </a:extLst>
          </p:cNvPr>
          <p:cNvSpPr txBox="1"/>
          <p:nvPr/>
        </p:nvSpPr>
        <p:spPr>
          <a:xfrm>
            <a:off x="729574" y="642082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ea typeface="Verdana" panose="020B0604030504040204" pitchFamily="34" charset="0"/>
              </a:rPr>
              <a:t>платформа для бизнеса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3E4BFA9-C0A1-4567-A56C-8367A3FBE2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393509" y="6335751"/>
            <a:ext cx="474947" cy="3334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14CE14-E4D2-446F-8B05-A1ADA335C274}"/>
              </a:ext>
            </a:extLst>
          </p:cNvPr>
          <p:cNvSpPr txBox="1"/>
          <p:nvPr/>
        </p:nvSpPr>
        <p:spPr>
          <a:xfrm flipH="1">
            <a:off x="514473" y="1126235"/>
            <a:ext cx="11613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РЫНОК</a:t>
            </a:r>
          </a:p>
          <a:p>
            <a:r>
              <a:rPr lang="ru-RU" sz="1600" dirty="0">
                <a:latin typeface="Arial Narrow" panose="020B0606020202030204" pitchFamily="34" charset="0"/>
                <a:ea typeface="Verdana" panose="020B0604030504040204" pitchFamily="34" charset="0"/>
              </a:rPr>
              <a:t>для кого подходит наша платформа: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6E125F0-F30F-4840-8A9A-287A2B29CB78}"/>
              </a:ext>
            </a:extLst>
          </p:cNvPr>
          <p:cNvSpPr/>
          <p:nvPr/>
        </p:nvSpPr>
        <p:spPr>
          <a:xfrm>
            <a:off x="393509" y="1120703"/>
            <a:ext cx="120964" cy="1001923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98FF13E-C02D-43E1-9CD9-452C5F33A743}"/>
              </a:ext>
            </a:extLst>
          </p:cNvPr>
          <p:cNvSpPr/>
          <p:nvPr/>
        </p:nvSpPr>
        <p:spPr>
          <a:xfrm>
            <a:off x="8382000" y="3788564"/>
            <a:ext cx="3067049" cy="6375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D279BB8-9C5D-4671-9C68-F33D8C9B99BE}"/>
              </a:ext>
            </a:extLst>
          </p:cNvPr>
          <p:cNvSpPr/>
          <p:nvPr/>
        </p:nvSpPr>
        <p:spPr>
          <a:xfrm>
            <a:off x="7540696" y="2438497"/>
            <a:ext cx="3908353" cy="6575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1629C2-4D13-4B9E-BEF8-29A4FF2140CF}"/>
              </a:ext>
            </a:extLst>
          </p:cNvPr>
          <p:cNvSpPr txBox="1"/>
          <p:nvPr/>
        </p:nvSpPr>
        <p:spPr>
          <a:xfrm flipH="1">
            <a:off x="8352595" y="3788564"/>
            <a:ext cx="341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 трлн. руб.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объем пищевой промышленности в год в России 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EAC8DC2-E9C7-4915-9BB7-BF4AD2F9DE5B}"/>
              </a:ext>
            </a:extLst>
          </p:cNvPr>
          <p:cNvSpPr/>
          <p:nvPr/>
        </p:nvSpPr>
        <p:spPr>
          <a:xfrm>
            <a:off x="868456" y="2438497"/>
            <a:ext cx="5447549" cy="342875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14300">
              <a:srgbClr val="0070C0">
                <a:alpha val="4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76E5FD-1488-426F-B260-3241E0D6466F}"/>
              </a:ext>
            </a:extLst>
          </p:cNvPr>
          <p:cNvSpPr txBox="1"/>
          <p:nvPr/>
        </p:nvSpPr>
        <p:spPr>
          <a:xfrm flipH="1">
            <a:off x="982912" y="2676155"/>
            <a:ext cx="5218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Предприятия всегда находятся в поиске нового вида продукта для увеличения охвата рынка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Рынок потребителей достаточно непредсказуем и руководителю предприятия необходимо иметь достаточно обоснованную информацию о рынке реализации своего нового продукта и о заинтересованности потенциальных потребителей</a:t>
            </a:r>
            <a:endParaRPr lang="ru-RU" sz="900" dirty="0"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AF3A18-2916-4079-92AF-BD43CFAB45B7}"/>
              </a:ext>
            </a:extLst>
          </p:cNvPr>
          <p:cNvSpPr txBox="1"/>
          <p:nvPr/>
        </p:nvSpPr>
        <p:spPr>
          <a:xfrm flipH="1">
            <a:off x="8456779" y="2438497"/>
            <a:ext cx="2638425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22 000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предприятий</a:t>
            </a:r>
            <a:r>
              <a:rPr lang="en-US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сферы пищевой промышленности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BFD140-859D-855A-1233-052DCE8B868D}"/>
              </a:ext>
            </a:extLst>
          </p:cNvPr>
          <p:cNvSpPr/>
          <p:nvPr/>
        </p:nvSpPr>
        <p:spPr>
          <a:xfrm>
            <a:off x="63553" y="-835508"/>
            <a:ext cx="12192000" cy="1782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10B384-79D7-938E-7E0E-AE7E71E36A98}"/>
              </a:ext>
            </a:extLst>
          </p:cNvPr>
          <p:cNvSpPr/>
          <p:nvPr/>
        </p:nvSpPr>
        <p:spPr>
          <a:xfrm>
            <a:off x="9513617" y="925816"/>
            <a:ext cx="2735794" cy="824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28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14" name="Номер слайда 6">
            <a:extLst>
              <a:ext uri="{FF2B5EF4-FFF2-40B4-BE49-F238E27FC236}">
                <a16:creationId xmlns:a16="http://schemas.microsoft.com/office/drawing/2014/main" id="{F1DA6198-910C-4AD3-8A96-B1B51ABE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8</a:t>
            </a:fld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231231-D674-4E2F-AB9E-F4D6D1D35D16}"/>
              </a:ext>
            </a:extLst>
          </p:cNvPr>
          <p:cNvSpPr txBox="1"/>
          <p:nvPr/>
        </p:nvSpPr>
        <p:spPr>
          <a:xfrm>
            <a:off x="729574" y="642082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ea typeface="Verdana" panose="020B0604030504040204" pitchFamily="34" charset="0"/>
              </a:rPr>
              <a:t>платформа для бизнеса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0E5110E-68CB-434A-99BF-D828C7D6B9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393509" y="6335751"/>
            <a:ext cx="474947" cy="333436"/>
          </a:xfrm>
          <a:prstGeom prst="rect">
            <a:avLst/>
          </a:prstGeom>
        </p:spPr>
      </p:pic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A2DEA67B-4DB5-4D94-AAEA-7803DA66C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77394"/>
              </p:ext>
            </p:extLst>
          </p:nvPr>
        </p:nvGraphicFramePr>
        <p:xfrm>
          <a:off x="393509" y="2404448"/>
          <a:ext cx="11395215" cy="381035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79043">
                  <a:extLst>
                    <a:ext uri="{9D8B030D-6E8A-4147-A177-3AD203B41FA5}">
                      <a16:colId xmlns:a16="http://schemas.microsoft.com/office/drawing/2014/main" val="1955685545"/>
                    </a:ext>
                  </a:extLst>
                </a:gridCol>
                <a:gridCol w="2279043">
                  <a:extLst>
                    <a:ext uri="{9D8B030D-6E8A-4147-A177-3AD203B41FA5}">
                      <a16:colId xmlns:a16="http://schemas.microsoft.com/office/drawing/2014/main" val="4199875763"/>
                    </a:ext>
                  </a:extLst>
                </a:gridCol>
                <a:gridCol w="2054117">
                  <a:extLst>
                    <a:ext uri="{9D8B030D-6E8A-4147-A177-3AD203B41FA5}">
                      <a16:colId xmlns:a16="http://schemas.microsoft.com/office/drawing/2014/main" val="2029499740"/>
                    </a:ext>
                  </a:extLst>
                </a:gridCol>
                <a:gridCol w="2503969">
                  <a:extLst>
                    <a:ext uri="{9D8B030D-6E8A-4147-A177-3AD203B41FA5}">
                      <a16:colId xmlns:a16="http://schemas.microsoft.com/office/drawing/2014/main" val="1688693166"/>
                    </a:ext>
                  </a:extLst>
                </a:gridCol>
                <a:gridCol w="2279043">
                  <a:extLst>
                    <a:ext uri="{9D8B030D-6E8A-4147-A177-3AD203B41FA5}">
                      <a16:colId xmlns:a16="http://schemas.microsoft.com/office/drawing/2014/main" val="147849136"/>
                    </a:ext>
                  </a:extLst>
                </a:gridCol>
              </a:tblGrid>
              <a:tr h="1270119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Ключевые</a:t>
                      </a:r>
                      <a:r>
                        <a:rPr lang="ru-RU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партнеры: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Ключевые действия: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Ключевые ценности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Взаимоотношения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с клиентами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Сегменты потребителя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08080"/>
                  </a:ext>
                </a:extLst>
              </a:tr>
              <a:tr h="12701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Ключевые ресурсы: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Каналы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607152"/>
                  </a:ext>
                </a:extLst>
              </a:tr>
              <a:tr h="1270119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Структура расходов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Потоки доходов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47390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30AD3DBA-E61D-47AE-A75E-C42F7A5D0A36}"/>
              </a:ext>
            </a:extLst>
          </p:cNvPr>
          <p:cNvSpPr txBox="1"/>
          <p:nvPr/>
        </p:nvSpPr>
        <p:spPr>
          <a:xfrm flipH="1">
            <a:off x="514473" y="1121178"/>
            <a:ext cx="8419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БИЗНЕС МОДЕЛЬ</a:t>
            </a:r>
          </a:p>
          <a:p>
            <a:r>
              <a:rPr lang="ru-RU" sz="1600" dirty="0">
                <a:latin typeface="Arial Narrow" panose="020B0606020202030204" pitchFamily="34" charset="0"/>
                <a:ea typeface="Verdana" panose="020B0604030504040204" pitchFamily="34" charset="0"/>
              </a:rPr>
              <a:t>концептуальное описание предпринимательской деятельности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49AEA1-AAAD-4CCF-8C6A-189C0B33ECFA}"/>
              </a:ext>
            </a:extLst>
          </p:cNvPr>
          <p:cNvSpPr/>
          <p:nvPr/>
        </p:nvSpPr>
        <p:spPr>
          <a:xfrm>
            <a:off x="393509" y="1120703"/>
            <a:ext cx="120964" cy="1001923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E90FD1-81C4-4555-A17B-652D1FA1EA0D}"/>
              </a:ext>
            </a:extLst>
          </p:cNvPr>
          <p:cNvSpPr txBox="1"/>
          <p:nvPr/>
        </p:nvSpPr>
        <p:spPr>
          <a:xfrm>
            <a:off x="453991" y="3129908"/>
            <a:ext cx="2138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IT-</a:t>
            </a:r>
            <a:r>
              <a:rPr lang="ru-RU" sz="1600" b="1" dirty="0">
                <a:solidFill>
                  <a:schemeClr val="bg1"/>
                </a:solidFill>
              </a:rPr>
              <a:t>компании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Контур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Yandex</a:t>
            </a:r>
          </a:p>
          <a:p>
            <a:pPr algn="ctr"/>
            <a:r>
              <a:rPr lang="ru-RU" sz="1600" b="1" dirty="0" err="1">
                <a:solidFill>
                  <a:schemeClr val="bg1"/>
                </a:solidFill>
              </a:rPr>
              <a:t>Сбер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63C20E-6F8B-4D3F-B57E-E914D87FBE6A}"/>
              </a:ext>
            </a:extLst>
          </p:cNvPr>
          <p:cNvSpPr txBox="1"/>
          <p:nvPr/>
        </p:nvSpPr>
        <p:spPr>
          <a:xfrm>
            <a:off x="2972542" y="2736748"/>
            <a:ext cx="161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создание платформы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маркетин</a:t>
            </a:r>
            <a:r>
              <a:rPr lang="ru-RU" b="1" dirty="0">
                <a:solidFill>
                  <a:schemeClr val="bg1"/>
                </a:solidFill>
              </a:rPr>
              <a:t>г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9B3689-ED22-42D5-AE32-EEE62405C4F6}"/>
              </a:ext>
            </a:extLst>
          </p:cNvPr>
          <p:cNvSpPr txBox="1"/>
          <p:nvPr/>
        </p:nvSpPr>
        <p:spPr>
          <a:xfrm>
            <a:off x="5166831" y="3149848"/>
            <a:ext cx="1672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Выявление потенциального поведения потребителя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22A1D5-C5CB-46B0-99EB-6016D049FEF3}"/>
              </a:ext>
            </a:extLst>
          </p:cNvPr>
          <p:cNvSpPr txBox="1"/>
          <p:nvPr/>
        </p:nvSpPr>
        <p:spPr>
          <a:xfrm>
            <a:off x="7171683" y="3062334"/>
            <a:ext cx="224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узнаваемость и доверие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AE6AF6-1408-4B9B-84B8-63E45A878F86}"/>
              </a:ext>
            </a:extLst>
          </p:cNvPr>
          <p:cNvSpPr txBox="1"/>
          <p:nvPr/>
        </p:nvSpPr>
        <p:spPr>
          <a:xfrm>
            <a:off x="7102311" y="4089078"/>
            <a:ext cx="2385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конференции, форумы,</a:t>
            </a:r>
            <a:r>
              <a:rPr lang="en-US" sz="1600" b="1" dirty="0">
                <a:solidFill>
                  <a:schemeClr val="bg1"/>
                </a:solidFill>
              </a:rPr>
              <a:t> Clode.com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1B8BD3-EE45-46DB-843A-7780DD9DC059}"/>
              </a:ext>
            </a:extLst>
          </p:cNvPr>
          <p:cNvSpPr txBox="1"/>
          <p:nvPr/>
        </p:nvSpPr>
        <p:spPr>
          <a:xfrm>
            <a:off x="9659076" y="3108500"/>
            <a:ext cx="2099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Предприятия легкой промышленности, создатели новых продуктов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349C43-D604-4960-9645-5276E7053C57}"/>
              </a:ext>
            </a:extLst>
          </p:cNvPr>
          <p:cNvSpPr txBox="1"/>
          <p:nvPr/>
        </p:nvSpPr>
        <p:spPr>
          <a:xfrm>
            <a:off x="6944418" y="5363871"/>
            <a:ext cx="4947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доходы от подписок предприятий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72763C-52FB-420A-BF10-D25D7C5FFB68}"/>
              </a:ext>
            </a:extLst>
          </p:cNvPr>
          <p:cNvSpPr txBox="1"/>
          <p:nvPr/>
        </p:nvSpPr>
        <p:spPr>
          <a:xfrm>
            <a:off x="1012181" y="5403567"/>
            <a:ext cx="5552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маркетинг и продажи, люди, производство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D7569A-7B36-4082-B579-EFEEB9A63E8A}"/>
              </a:ext>
            </a:extLst>
          </p:cNvPr>
          <p:cNvSpPr txBox="1"/>
          <p:nvPr/>
        </p:nvSpPr>
        <p:spPr>
          <a:xfrm>
            <a:off x="2972542" y="4059278"/>
            <a:ext cx="161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информация и соглашения, люди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17" y="4127050"/>
            <a:ext cx="674822" cy="69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53" y="4309627"/>
            <a:ext cx="6699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75" y="2770339"/>
            <a:ext cx="7683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77" y="4359279"/>
            <a:ext cx="512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05" y="5341929"/>
            <a:ext cx="530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550" y="2619514"/>
            <a:ext cx="5540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56" y="3668517"/>
            <a:ext cx="500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22" y="4323466"/>
            <a:ext cx="5603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381" y="5246603"/>
            <a:ext cx="45085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07DB99-74E7-B46E-9E69-71F410EB7E83}"/>
              </a:ext>
            </a:extLst>
          </p:cNvPr>
          <p:cNvSpPr/>
          <p:nvPr/>
        </p:nvSpPr>
        <p:spPr>
          <a:xfrm>
            <a:off x="63553" y="-835508"/>
            <a:ext cx="12192000" cy="1782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196FBD-49DC-B478-EEEB-3AFE3C7DE37B}"/>
              </a:ext>
            </a:extLst>
          </p:cNvPr>
          <p:cNvSpPr/>
          <p:nvPr/>
        </p:nvSpPr>
        <p:spPr>
          <a:xfrm>
            <a:off x="9513617" y="925816"/>
            <a:ext cx="2735794" cy="824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61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479182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Арка 5"/>
          <p:cNvSpPr/>
          <p:nvPr/>
        </p:nvSpPr>
        <p:spPr>
          <a:xfrm>
            <a:off x="2457741" y="2129353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4229389" y="2129351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6001041" y="2129353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10800000">
            <a:off x="7766215" y="2129351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9534816" y="2129353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Минус 18"/>
          <p:cNvSpPr/>
          <p:nvPr/>
        </p:nvSpPr>
        <p:spPr>
          <a:xfrm rot="5400000">
            <a:off x="9813106" y="3848427"/>
            <a:ext cx="3198069" cy="935038"/>
          </a:xfrm>
          <a:prstGeom prst="mathMinus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Арка 21"/>
          <p:cNvSpPr/>
          <p:nvPr/>
        </p:nvSpPr>
        <p:spPr>
          <a:xfrm rot="10800000">
            <a:off x="9534816" y="4471663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>
            <a:off x="7766216" y="4528442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Арка 23"/>
          <p:cNvSpPr/>
          <p:nvPr/>
        </p:nvSpPr>
        <p:spPr>
          <a:xfrm rot="10800000">
            <a:off x="680646" y="2129352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692EB8"/>
          </a:solidFill>
          <a:ln>
            <a:solidFill>
              <a:srgbClr val="692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 rot="10800000">
            <a:off x="6001039" y="4528441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>
            <a:off x="4228481" y="4528442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rot="10800000">
            <a:off x="2457740" y="4528441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>
            <a:off x="680645" y="4528442"/>
            <a:ext cx="1990725" cy="2017967"/>
          </a:xfrm>
          <a:prstGeom prst="blockArc">
            <a:avLst>
              <a:gd name="adj1" fmla="val 10800000"/>
              <a:gd name="adj2" fmla="val 12077"/>
              <a:gd name="adj3" fmla="val 111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039305" y="2505092"/>
            <a:ext cx="1273403" cy="1293779"/>
          </a:xfrm>
          <a:prstGeom prst="ellipse">
            <a:avLst/>
          </a:prstGeom>
          <a:solidFill>
            <a:srgbClr val="692EB8"/>
          </a:solidFill>
          <a:ln>
            <a:solidFill>
              <a:srgbClr val="4B2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0" name="Овал 29"/>
          <p:cNvSpPr/>
          <p:nvPr/>
        </p:nvSpPr>
        <p:spPr>
          <a:xfrm>
            <a:off x="2816400" y="2547918"/>
            <a:ext cx="1273403" cy="1293779"/>
          </a:xfrm>
          <a:prstGeom prst="ellipse">
            <a:avLst/>
          </a:prstGeom>
          <a:solidFill>
            <a:srgbClr val="37C2D1"/>
          </a:solidFill>
          <a:ln>
            <a:solidFill>
              <a:srgbClr val="228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587141" y="2505091"/>
            <a:ext cx="1273403" cy="12937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9699" y="2522517"/>
            <a:ext cx="1273403" cy="1293779"/>
          </a:xfrm>
          <a:prstGeom prst="ellips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124875" y="2522516"/>
            <a:ext cx="1273403" cy="12937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893474" y="2505092"/>
            <a:ext cx="1273403" cy="1293779"/>
          </a:xfrm>
          <a:prstGeom prst="ellips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9893473" y="4833757"/>
            <a:ext cx="1273403" cy="1293779"/>
          </a:xfrm>
          <a:prstGeom prst="ellips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124876" y="4890534"/>
            <a:ext cx="1273403" cy="12937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9701" y="4890535"/>
            <a:ext cx="1273403" cy="1293779"/>
          </a:xfrm>
          <a:prstGeom prst="ellips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587140" y="4890535"/>
            <a:ext cx="1273403" cy="12937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825695" y="4890533"/>
            <a:ext cx="1273403" cy="1293779"/>
          </a:xfrm>
          <a:prstGeom prst="ellips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39306" y="4890535"/>
            <a:ext cx="1273403" cy="129377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454292" y="3048427"/>
            <a:ext cx="217075" cy="176553"/>
          </a:xfrm>
          <a:prstGeom prst="ellipse">
            <a:avLst/>
          </a:prstGeom>
          <a:solidFill>
            <a:srgbClr val="692EB8"/>
          </a:solidFill>
          <a:ln>
            <a:solidFill>
              <a:srgbClr val="692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 rot="211719">
            <a:off x="680866" y="3055095"/>
            <a:ext cx="221878" cy="169737"/>
          </a:xfrm>
          <a:prstGeom prst="ellipse">
            <a:avLst/>
          </a:prstGeom>
          <a:solidFill>
            <a:srgbClr val="692EB8"/>
          </a:solidFill>
          <a:ln>
            <a:solidFill>
              <a:srgbClr val="692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 rot="21222635">
            <a:off x="4228582" y="3071208"/>
            <a:ext cx="219215" cy="169737"/>
          </a:xfrm>
          <a:prstGeom prst="ellips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 rot="21222635">
            <a:off x="5999330" y="3067431"/>
            <a:ext cx="219247" cy="16973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 rot="21222635">
            <a:off x="7774852" y="3060016"/>
            <a:ext cx="219247" cy="169737"/>
          </a:xfrm>
          <a:prstGeom prst="ellips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 rot="344407">
            <a:off x="9534169" y="3070985"/>
            <a:ext cx="223305" cy="16973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rot="21222635">
            <a:off x="9537519" y="5452556"/>
            <a:ext cx="219247" cy="169737"/>
          </a:xfrm>
          <a:prstGeom prst="ellips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rot="299618">
            <a:off x="7765546" y="5454836"/>
            <a:ext cx="219247" cy="16973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 rot="21222635">
            <a:off x="5999330" y="5452553"/>
            <a:ext cx="219247" cy="169737"/>
          </a:xfrm>
          <a:prstGeom prst="ellips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 rot="329413">
            <a:off x="4227561" y="5455715"/>
            <a:ext cx="219247" cy="16973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 rot="21222635">
            <a:off x="2453233" y="5455321"/>
            <a:ext cx="228065" cy="168766"/>
          </a:xfrm>
          <a:prstGeom prst="ellips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 rot="200554">
            <a:off x="682181" y="5457116"/>
            <a:ext cx="219247" cy="16973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Арка 66"/>
          <p:cNvSpPr/>
          <p:nvPr/>
        </p:nvSpPr>
        <p:spPr>
          <a:xfrm rot="10800000">
            <a:off x="729287" y="2056651"/>
            <a:ext cx="1893438" cy="2017967"/>
          </a:xfrm>
          <a:prstGeom prst="blockArc">
            <a:avLst>
              <a:gd name="adj1" fmla="val 16202070"/>
              <a:gd name="adj2" fmla="val 21375795"/>
              <a:gd name="adj3" fmla="val 355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705196" y="3115505"/>
            <a:ext cx="131854" cy="131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Арка 69"/>
          <p:cNvSpPr/>
          <p:nvPr/>
        </p:nvSpPr>
        <p:spPr>
          <a:xfrm rot="10800000">
            <a:off x="729289" y="2056651"/>
            <a:ext cx="1893438" cy="2017967"/>
          </a:xfrm>
          <a:prstGeom prst="blockArc">
            <a:avLst>
              <a:gd name="adj1" fmla="val 11758995"/>
              <a:gd name="adj2" fmla="val 16165769"/>
              <a:gd name="adj3" fmla="val 3604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Равнобедренный треугольник 70"/>
          <p:cNvSpPr/>
          <p:nvPr/>
        </p:nvSpPr>
        <p:spPr>
          <a:xfrm>
            <a:off x="2467759" y="3252442"/>
            <a:ext cx="162195" cy="104188"/>
          </a:xfrm>
          <a:prstGeom prst="triangl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Арка 82"/>
          <p:cNvSpPr/>
          <p:nvPr/>
        </p:nvSpPr>
        <p:spPr>
          <a:xfrm rot="10800000">
            <a:off x="4290299" y="2052110"/>
            <a:ext cx="1893438" cy="2017967"/>
          </a:xfrm>
          <a:prstGeom prst="blockArc">
            <a:avLst>
              <a:gd name="adj1" fmla="val 16202070"/>
              <a:gd name="adj2" fmla="val 21375795"/>
              <a:gd name="adj3" fmla="val 355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4266208" y="3097029"/>
            <a:ext cx="131854" cy="131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Арка 84"/>
          <p:cNvSpPr/>
          <p:nvPr/>
        </p:nvSpPr>
        <p:spPr>
          <a:xfrm rot="10800000">
            <a:off x="4290301" y="2052110"/>
            <a:ext cx="1893438" cy="2017967"/>
          </a:xfrm>
          <a:prstGeom prst="blockArc">
            <a:avLst>
              <a:gd name="adj1" fmla="val 11723380"/>
              <a:gd name="adj2" fmla="val 16165769"/>
              <a:gd name="adj3" fmla="val 3604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Равнобедренный треугольник 85"/>
          <p:cNvSpPr/>
          <p:nvPr/>
        </p:nvSpPr>
        <p:spPr>
          <a:xfrm>
            <a:off x="6027855" y="3248667"/>
            <a:ext cx="162195" cy="104188"/>
          </a:xfrm>
          <a:prstGeom prst="triangl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Арка 86"/>
          <p:cNvSpPr/>
          <p:nvPr/>
        </p:nvSpPr>
        <p:spPr>
          <a:xfrm rot="10800000">
            <a:off x="7851234" y="2074397"/>
            <a:ext cx="1893438" cy="2017967"/>
          </a:xfrm>
          <a:prstGeom prst="blockArc">
            <a:avLst>
              <a:gd name="adj1" fmla="val 16202070"/>
              <a:gd name="adj2" fmla="val 21375795"/>
              <a:gd name="adj3" fmla="val 355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7823184" y="3063587"/>
            <a:ext cx="131854" cy="131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Арка 88"/>
          <p:cNvSpPr/>
          <p:nvPr/>
        </p:nvSpPr>
        <p:spPr>
          <a:xfrm rot="10637079">
            <a:off x="7804497" y="2074397"/>
            <a:ext cx="1893438" cy="2017967"/>
          </a:xfrm>
          <a:prstGeom prst="blockArc">
            <a:avLst>
              <a:gd name="adj1" fmla="val 11833526"/>
              <a:gd name="adj2" fmla="val 16165769"/>
              <a:gd name="adj3" fmla="val 3604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Равнобедренный треугольник 89"/>
          <p:cNvSpPr/>
          <p:nvPr/>
        </p:nvSpPr>
        <p:spPr>
          <a:xfrm>
            <a:off x="9552134" y="3252442"/>
            <a:ext cx="162195" cy="104188"/>
          </a:xfrm>
          <a:prstGeom prst="triangl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Арка 94"/>
          <p:cNvSpPr/>
          <p:nvPr/>
        </p:nvSpPr>
        <p:spPr>
          <a:xfrm rot="10800000">
            <a:off x="2506384" y="4462579"/>
            <a:ext cx="1893438" cy="2017967"/>
          </a:xfrm>
          <a:prstGeom prst="blockArc">
            <a:avLst>
              <a:gd name="adj1" fmla="val 16202070"/>
              <a:gd name="adj2" fmla="val 20734266"/>
              <a:gd name="adj3" fmla="val 357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Арка 96"/>
          <p:cNvSpPr/>
          <p:nvPr/>
        </p:nvSpPr>
        <p:spPr>
          <a:xfrm rot="10800000">
            <a:off x="2489789" y="4465110"/>
            <a:ext cx="1893438" cy="2017967"/>
          </a:xfrm>
          <a:prstGeom prst="blockArc">
            <a:avLst>
              <a:gd name="adj1" fmla="val 11173223"/>
              <a:gd name="adj2" fmla="val 16165769"/>
              <a:gd name="adj3" fmla="val 36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Арка 98"/>
          <p:cNvSpPr/>
          <p:nvPr/>
        </p:nvSpPr>
        <p:spPr>
          <a:xfrm rot="10800000">
            <a:off x="6061953" y="4462580"/>
            <a:ext cx="1893438" cy="2017967"/>
          </a:xfrm>
          <a:prstGeom prst="blockArc">
            <a:avLst>
              <a:gd name="adj1" fmla="val 16202070"/>
              <a:gd name="adj2" fmla="val 20722980"/>
              <a:gd name="adj3" fmla="val 366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1" name="Арка 100"/>
          <p:cNvSpPr/>
          <p:nvPr/>
        </p:nvSpPr>
        <p:spPr>
          <a:xfrm rot="10642245">
            <a:off x="6016667" y="4465111"/>
            <a:ext cx="1893438" cy="2017967"/>
          </a:xfrm>
          <a:prstGeom prst="blockArc">
            <a:avLst>
              <a:gd name="adj1" fmla="val 11352618"/>
              <a:gd name="adj2" fmla="val 16165769"/>
              <a:gd name="adj3" fmla="val 36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Арка 102"/>
          <p:cNvSpPr/>
          <p:nvPr/>
        </p:nvSpPr>
        <p:spPr>
          <a:xfrm rot="10800000">
            <a:off x="9582475" y="4393970"/>
            <a:ext cx="1893438" cy="2017967"/>
          </a:xfrm>
          <a:prstGeom prst="blockArc">
            <a:avLst>
              <a:gd name="adj1" fmla="val 16202070"/>
              <a:gd name="adj2" fmla="val 20425702"/>
              <a:gd name="adj3" fmla="val 3476"/>
            </a:avLst>
          </a:prstGeom>
          <a:solidFill>
            <a:srgbClr val="6A2D97"/>
          </a:solidFill>
          <a:ln>
            <a:solidFill>
              <a:srgbClr val="6A2D9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Арка 104"/>
          <p:cNvSpPr/>
          <p:nvPr/>
        </p:nvSpPr>
        <p:spPr>
          <a:xfrm rot="10800000">
            <a:off x="9582477" y="4393970"/>
            <a:ext cx="1893438" cy="2017967"/>
          </a:xfrm>
          <a:prstGeom prst="blockArc">
            <a:avLst>
              <a:gd name="adj1" fmla="val 10651463"/>
              <a:gd name="adj2" fmla="val 16165769"/>
              <a:gd name="adj3" fmla="val 36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2496902" y="3093760"/>
            <a:ext cx="131854" cy="131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Арка 115"/>
          <p:cNvSpPr/>
          <p:nvPr/>
        </p:nvSpPr>
        <p:spPr>
          <a:xfrm>
            <a:off x="2496902" y="2215996"/>
            <a:ext cx="1893438" cy="2017967"/>
          </a:xfrm>
          <a:prstGeom prst="blockArc">
            <a:avLst>
              <a:gd name="adj1" fmla="val 16202070"/>
              <a:gd name="adj2" fmla="val 20810170"/>
              <a:gd name="adj3" fmla="val 360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7" name="Арка 116"/>
          <p:cNvSpPr/>
          <p:nvPr/>
        </p:nvSpPr>
        <p:spPr>
          <a:xfrm>
            <a:off x="2515677" y="2215995"/>
            <a:ext cx="1893438" cy="2017967"/>
          </a:xfrm>
          <a:prstGeom prst="blockArc">
            <a:avLst>
              <a:gd name="adj1" fmla="val 11057537"/>
              <a:gd name="adj2" fmla="val 16165769"/>
              <a:gd name="adj3" fmla="val 36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0" name="Арка 119"/>
          <p:cNvSpPr/>
          <p:nvPr/>
        </p:nvSpPr>
        <p:spPr>
          <a:xfrm>
            <a:off x="6061953" y="2232268"/>
            <a:ext cx="1893438" cy="2017967"/>
          </a:xfrm>
          <a:prstGeom prst="blockArc">
            <a:avLst>
              <a:gd name="adj1" fmla="val 16202070"/>
              <a:gd name="adj2" fmla="val 20508445"/>
              <a:gd name="adj3" fmla="val 385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Арка 120"/>
          <p:cNvSpPr/>
          <p:nvPr/>
        </p:nvSpPr>
        <p:spPr>
          <a:xfrm>
            <a:off x="6061955" y="2232268"/>
            <a:ext cx="1893438" cy="2017967"/>
          </a:xfrm>
          <a:prstGeom prst="blockArc">
            <a:avLst>
              <a:gd name="adj1" fmla="val 11324646"/>
              <a:gd name="adj2" fmla="val 16165769"/>
              <a:gd name="adj3" fmla="val 36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2" name="Арка 121"/>
          <p:cNvSpPr/>
          <p:nvPr/>
        </p:nvSpPr>
        <p:spPr>
          <a:xfrm>
            <a:off x="9576443" y="2212034"/>
            <a:ext cx="1893438" cy="2017967"/>
          </a:xfrm>
          <a:prstGeom prst="blockArc">
            <a:avLst>
              <a:gd name="adj1" fmla="val 16202070"/>
              <a:gd name="adj2" fmla="val 21476371"/>
              <a:gd name="adj3" fmla="val 371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3" name="Арка 122"/>
          <p:cNvSpPr/>
          <p:nvPr/>
        </p:nvSpPr>
        <p:spPr>
          <a:xfrm>
            <a:off x="9604397" y="2212035"/>
            <a:ext cx="1893438" cy="2017967"/>
          </a:xfrm>
          <a:prstGeom prst="blockArc">
            <a:avLst>
              <a:gd name="adj1" fmla="val 11238307"/>
              <a:gd name="adj2" fmla="val 16165769"/>
              <a:gd name="adj3" fmla="val 360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4" name="Арка 123"/>
          <p:cNvSpPr/>
          <p:nvPr/>
        </p:nvSpPr>
        <p:spPr>
          <a:xfrm>
            <a:off x="705196" y="4607541"/>
            <a:ext cx="1893438" cy="2017967"/>
          </a:xfrm>
          <a:prstGeom prst="blockArc">
            <a:avLst>
              <a:gd name="adj1" fmla="val 16202070"/>
              <a:gd name="adj2" fmla="val 21136676"/>
              <a:gd name="adj3" fmla="val 358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5" name="Арка 124"/>
          <p:cNvSpPr/>
          <p:nvPr/>
        </p:nvSpPr>
        <p:spPr>
          <a:xfrm>
            <a:off x="736518" y="4607335"/>
            <a:ext cx="1893438" cy="2017967"/>
          </a:xfrm>
          <a:prstGeom prst="blockArc">
            <a:avLst>
              <a:gd name="adj1" fmla="val 11278759"/>
              <a:gd name="adj2" fmla="val 16165769"/>
              <a:gd name="adj3" fmla="val 3604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8" name="Арка 127"/>
          <p:cNvSpPr/>
          <p:nvPr/>
        </p:nvSpPr>
        <p:spPr>
          <a:xfrm>
            <a:off x="4252372" y="4607334"/>
            <a:ext cx="1893438" cy="2017967"/>
          </a:xfrm>
          <a:prstGeom prst="blockArc">
            <a:avLst>
              <a:gd name="adj1" fmla="val 16202070"/>
              <a:gd name="adj2" fmla="val 21154961"/>
              <a:gd name="adj3" fmla="val 339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0" name="Арка 129"/>
          <p:cNvSpPr/>
          <p:nvPr/>
        </p:nvSpPr>
        <p:spPr>
          <a:xfrm>
            <a:off x="7814859" y="4607334"/>
            <a:ext cx="1893438" cy="2017967"/>
          </a:xfrm>
          <a:prstGeom prst="blockArc">
            <a:avLst>
              <a:gd name="adj1" fmla="val 16202070"/>
              <a:gd name="adj2" fmla="val 21120454"/>
              <a:gd name="adj3" fmla="val 341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1" name="Арка 130"/>
          <p:cNvSpPr/>
          <p:nvPr/>
        </p:nvSpPr>
        <p:spPr>
          <a:xfrm>
            <a:off x="7814861" y="4607334"/>
            <a:ext cx="1893438" cy="2017967"/>
          </a:xfrm>
          <a:prstGeom prst="blockArc">
            <a:avLst>
              <a:gd name="adj1" fmla="val 11782691"/>
              <a:gd name="adj2" fmla="val 16165769"/>
              <a:gd name="adj3" fmla="val 3604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2" name="Равнобедренный треугольник 131"/>
          <p:cNvSpPr/>
          <p:nvPr/>
        </p:nvSpPr>
        <p:spPr>
          <a:xfrm rot="10530269">
            <a:off x="4243086" y="2983376"/>
            <a:ext cx="162195" cy="104188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6043026" y="3086689"/>
            <a:ext cx="131854" cy="131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Равнобедренный треугольник 133"/>
          <p:cNvSpPr/>
          <p:nvPr/>
        </p:nvSpPr>
        <p:spPr>
          <a:xfrm rot="10543553">
            <a:off x="7789186" y="2925382"/>
            <a:ext cx="162195" cy="104188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9576443" y="3093761"/>
            <a:ext cx="131854" cy="131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Равнобедренный треугольник 135"/>
          <p:cNvSpPr/>
          <p:nvPr/>
        </p:nvSpPr>
        <p:spPr>
          <a:xfrm rot="10800000">
            <a:off x="11355728" y="3183225"/>
            <a:ext cx="162195" cy="10418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7" name="Овал 136"/>
          <p:cNvSpPr/>
          <p:nvPr/>
        </p:nvSpPr>
        <p:spPr>
          <a:xfrm>
            <a:off x="9597645" y="5474094"/>
            <a:ext cx="131854" cy="131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Равнобедренный треугольник 137"/>
          <p:cNvSpPr/>
          <p:nvPr/>
        </p:nvSpPr>
        <p:spPr>
          <a:xfrm>
            <a:off x="9582475" y="5616525"/>
            <a:ext cx="162195" cy="104188"/>
          </a:xfrm>
          <a:prstGeom prst="triangle">
            <a:avLst/>
          </a:prstGeom>
          <a:solidFill>
            <a:srgbClr val="6A2D97"/>
          </a:solidFill>
          <a:ln>
            <a:solidFill>
              <a:srgbClr val="6A2D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7809242" y="5471562"/>
            <a:ext cx="131854" cy="131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Равнобедренный треугольник 139"/>
          <p:cNvSpPr/>
          <p:nvPr/>
        </p:nvSpPr>
        <p:spPr>
          <a:xfrm rot="11009692">
            <a:off x="7804252" y="5347639"/>
            <a:ext cx="162195" cy="104188"/>
          </a:xfrm>
          <a:prstGeom prst="triangl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Равнобедренный треугольник 140"/>
          <p:cNvSpPr/>
          <p:nvPr/>
        </p:nvSpPr>
        <p:spPr>
          <a:xfrm>
            <a:off x="6043026" y="5628660"/>
            <a:ext cx="162195" cy="104188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6043026" y="5478792"/>
            <a:ext cx="131854" cy="131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Равнобедренный треугольник 142"/>
          <p:cNvSpPr/>
          <p:nvPr/>
        </p:nvSpPr>
        <p:spPr>
          <a:xfrm rot="10800000">
            <a:off x="4272262" y="5352486"/>
            <a:ext cx="162195" cy="104188"/>
          </a:xfrm>
          <a:prstGeom prst="triangl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Арка 143"/>
          <p:cNvSpPr/>
          <p:nvPr/>
        </p:nvSpPr>
        <p:spPr>
          <a:xfrm>
            <a:off x="4266208" y="4607333"/>
            <a:ext cx="1893438" cy="2017967"/>
          </a:xfrm>
          <a:prstGeom prst="blockArc">
            <a:avLst>
              <a:gd name="adj1" fmla="val 16202070"/>
              <a:gd name="adj2" fmla="val 21154961"/>
              <a:gd name="adj3" fmla="val 339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5" name="Арка 144"/>
          <p:cNvSpPr/>
          <p:nvPr/>
        </p:nvSpPr>
        <p:spPr>
          <a:xfrm>
            <a:off x="4266208" y="4607541"/>
            <a:ext cx="1893438" cy="2017967"/>
          </a:xfrm>
          <a:prstGeom prst="blockArc">
            <a:avLst>
              <a:gd name="adj1" fmla="val 16202070"/>
              <a:gd name="adj2" fmla="val 21154961"/>
              <a:gd name="adj3" fmla="val 339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9" name="Арка 128"/>
          <p:cNvSpPr/>
          <p:nvPr/>
        </p:nvSpPr>
        <p:spPr>
          <a:xfrm>
            <a:off x="4290301" y="4607335"/>
            <a:ext cx="1893438" cy="2017967"/>
          </a:xfrm>
          <a:prstGeom prst="blockArc">
            <a:avLst>
              <a:gd name="adj1" fmla="val 11625204"/>
              <a:gd name="adj2" fmla="val 16165769"/>
              <a:gd name="adj3" fmla="val 3604"/>
            </a:avLst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4276124" y="5478792"/>
            <a:ext cx="131854" cy="131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2501338" y="5480647"/>
            <a:ext cx="131854" cy="1312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Равнобедренный треугольник 147"/>
          <p:cNvSpPr/>
          <p:nvPr/>
        </p:nvSpPr>
        <p:spPr>
          <a:xfrm>
            <a:off x="2496902" y="5628660"/>
            <a:ext cx="162195" cy="104188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Равнобедренный треугольник 148"/>
          <p:cNvSpPr/>
          <p:nvPr/>
        </p:nvSpPr>
        <p:spPr>
          <a:xfrm rot="10800000">
            <a:off x="710706" y="5482761"/>
            <a:ext cx="162195" cy="104188"/>
          </a:xfrm>
          <a:prstGeom prst="triangle">
            <a:avLst/>
          </a:prstGeom>
          <a:solidFill>
            <a:srgbClr val="37C2D1"/>
          </a:solidFill>
          <a:ln>
            <a:solidFill>
              <a:srgbClr val="37C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987682" y="2960218"/>
            <a:ext cx="130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Идея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2780184" y="2984740"/>
            <a:ext cx="130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4558117" y="2944531"/>
            <a:ext cx="130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Рынок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6344203" y="2894616"/>
            <a:ext cx="130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Концепция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8039081" y="2871641"/>
            <a:ext cx="1487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Техническое задание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9896306" y="2912362"/>
            <a:ext cx="1309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Прототип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9765404" y="5296997"/>
            <a:ext cx="1604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Тестирование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8066827" y="5214259"/>
            <a:ext cx="1431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Альфа-версия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6344203" y="5125284"/>
            <a:ext cx="1309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Закрытая бета-версия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4569941" y="5125283"/>
            <a:ext cx="1309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Публичная бета- версия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721784" y="5355917"/>
            <a:ext cx="1481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Запуск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1007218" y="5263783"/>
            <a:ext cx="1337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Поиск инвесторов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168" name="Прямая соединительная линия 167">
            <a:extLst>
              <a:ext uri="{FF2B5EF4-FFF2-40B4-BE49-F238E27FC236}">
                <a16:creationId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30AD3DBA-E61D-47AE-A75E-C42F7A5D0A36}"/>
              </a:ext>
            </a:extLst>
          </p:cNvPr>
          <p:cNvSpPr txBox="1"/>
          <p:nvPr/>
        </p:nvSpPr>
        <p:spPr>
          <a:xfrm flipH="1">
            <a:off x="514473" y="1120806"/>
            <a:ext cx="11613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БИЗНЕС МОДЕЛЬ</a:t>
            </a:r>
          </a:p>
          <a:p>
            <a:r>
              <a:rPr lang="ru-RU" sz="1600" dirty="0">
                <a:latin typeface="Arial Narrow" panose="020B0606020202030204" pitchFamily="34" charset="0"/>
                <a:ea typeface="Verdana" panose="020B0604030504040204" pitchFamily="34" charset="0"/>
              </a:rPr>
              <a:t>концептуальное описание предпринимательской деятельности</a:t>
            </a: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5B49AEA1-AAAD-4CCF-8C6A-189C0B33ECFA}"/>
              </a:ext>
            </a:extLst>
          </p:cNvPr>
          <p:cNvSpPr/>
          <p:nvPr/>
        </p:nvSpPr>
        <p:spPr>
          <a:xfrm>
            <a:off x="393509" y="1120703"/>
            <a:ext cx="120964" cy="1001923"/>
          </a:xfrm>
          <a:prstGeom prst="rect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F231231-D674-4E2F-AB9E-F4D6D1D35D16}"/>
              </a:ext>
            </a:extLst>
          </p:cNvPr>
          <p:cNvSpPr txBox="1"/>
          <p:nvPr/>
        </p:nvSpPr>
        <p:spPr>
          <a:xfrm>
            <a:off x="729574" y="642082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  <a:ea typeface="Verdana" panose="020B0604030504040204" pitchFamily="34" charset="0"/>
              </a:rPr>
              <a:t>платформа для бизнеса</a:t>
            </a:r>
          </a:p>
        </p:txBody>
      </p:sp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40E5110E-68CB-434A-99BF-D828C7D6B9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84"/>
          <a:stretch/>
        </p:blipFill>
        <p:spPr>
          <a:xfrm>
            <a:off x="393509" y="6335751"/>
            <a:ext cx="474947" cy="333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69"/>
          <a:stretch/>
        </p:blipFill>
        <p:spPr>
          <a:xfrm>
            <a:off x="6842493" y="1748614"/>
            <a:ext cx="572720" cy="37401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C95F75-252F-D2FB-3134-EDF78D34CC5B}"/>
              </a:ext>
            </a:extLst>
          </p:cNvPr>
          <p:cNvSpPr/>
          <p:nvPr/>
        </p:nvSpPr>
        <p:spPr>
          <a:xfrm>
            <a:off x="63553" y="-835508"/>
            <a:ext cx="12192000" cy="17824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51630F-0C7D-1B15-EBFE-58A185B40A97}"/>
              </a:ext>
            </a:extLst>
          </p:cNvPr>
          <p:cNvSpPr/>
          <p:nvPr/>
        </p:nvSpPr>
        <p:spPr>
          <a:xfrm>
            <a:off x="9513617" y="925816"/>
            <a:ext cx="2735794" cy="824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549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730</Words>
  <Application>Microsoft Office PowerPoint</Application>
  <PresentationFormat>Широкоэкранный</PresentationFormat>
  <Paragraphs>254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алёна сафонова</cp:lastModifiedBy>
  <cp:revision>271</cp:revision>
  <cp:lastPrinted>2022-10-12T07:24:32Z</cp:lastPrinted>
  <dcterms:created xsi:type="dcterms:W3CDTF">2022-09-30T12:54:28Z</dcterms:created>
  <dcterms:modified xsi:type="dcterms:W3CDTF">2022-11-29T07:48:53Z</dcterms:modified>
</cp:coreProperties>
</file>