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D6AC2-32AA-4FCD-86C1-79BF488C2E79}" type="datetimeFigureOut">
              <a:rPr lang="ru-RU" smtClean="0"/>
              <a:t>09.01.2022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20C3D-74BD-4CA7-8801-9D22F70E5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056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DD700-9A29-4D8C-8512-26A34A82CAE3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25D-F8D5-462E-B16A-D2392787AF96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6B69-AFDC-49FB-8303-0779F6254647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4C4C-17BD-486E-8AB8-EDBB2A34A6A2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CF681-DDC5-489F-9A7B-71A27F29D760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1D3E-5499-4D40-8DAC-25C703A22876}" type="datetime1">
              <a:rPr lang="ru-RU" smtClean="0"/>
              <a:t>09.01.2022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370D-BB59-4F14-B6C0-0C344A09FC7A}" type="datetime1">
              <a:rPr lang="ru-RU" smtClean="0"/>
              <a:t>09.01.2022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61BD9-392F-4CCA-8002-2FFC72A9C3C4}" type="datetime1">
              <a:rPr lang="ru-RU" smtClean="0"/>
              <a:t>09.01.2022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D930-1151-4CA6-8623-FF6BC582437D}" type="datetime1">
              <a:rPr lang="ru-RU" smtClean="0"/>
              <a:t>09.01.2022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6D9DC-39CC-429C-9D32-B63DFF57A0FE}" type="datetime1">
              <a:rPr lang="ru-RU" smtClean="0"/>
              <a:t>09.01.2022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0FE3-ECF2-43FA-84A5-9D8273C39F08}" type="datetime1">
              <a:rPr lang="ru-RU" smtClean="0"/>
              <a:t>09.01.2022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726C2-8647-4DE0-BC07-0C9DE33276D5}" type="datetime1">
              <a:rPr lang="ru-RU" smtClean="0"/>
              <a:t>09.01.2022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ЛЕКЦИЯ 5. ТЕХНОЛОГИЯ УПРАВЛЕНИЯ РАЗВИТИЕМ ПЕРСОНАЛА ОРГАНИЗАЦИИ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632848" cy="213508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 smtClean="0"/>
              <a:t>1</a:t>
            </a:r>
            <a:r>
              <a:rPr lang="ru-RU" dirty="0"/>
              <a:t>. Развитие персонала: сущность и содержание.</a:t>
            </a:r>
          </a:p>
          <a:p>
            <a:pPr algn="l"/>
            <a:r>
              <a:rPr lang="ru-RU" dirty="0"/>
              <a:t>2. Обучение персонала</a:t>
            </a:r>
            <a:r>
              <a:rPr lang="ru-RU" dirty="0" smtClean="0"/>
              <a:t>.</a:t>
            </a:r>
          </a:p>
          <a:p>
            <a:pPr algn="l"/>
            <a:r>
              <a:rPr lang="ru-RU" dirty="0"/>
              <a:t>3. Карьера. Кадровый резерв.</a:t>
            </a:r>
          </a:p>
          <a:p>
            <a:pPr algn="l"/>
            <a:r>
              <a:rPr lang="ru-RU" dirty="0"/>
              <a:t>4. Аттестация кадров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79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562074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Методы обучения персонала вне рабочего места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365735"/>
              </p:ext>
            </p:extLst>
          </p:nvPr>
        </p:nvGraphicFramePr>
        <p:xfrm>
          <a:off x="107504" y="836712"/>
          <a:ext cx="8928992" cy="574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66247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Методы обучения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Характерные особенности метода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Чтение лекций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Пассивный метод обучения, используется для изложения теоретических и методических знаний, практического опыта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Программированные курсы обучения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Более активный метод обучения, эффективен для получения теоретических знаний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Конференции, семинары, «круглый стол», экскурсии, дискуссии, встречи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Активный метод обучения, участие в дискуссиях развивает логическое мышление и вырабатывает способы поведения в различных ситуациях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Обучение руководящих кадров, основанный на решении кейсов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Позволяет соединить теоретические знания и практические навыки, предусматривает обработку информации, конструктивно-критическое мышление, развитие творчества в процессах принятия решений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Деловые игры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Обучение манере вести себя в различных производственных ситуациях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Тренинг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Ежедневное обучение, в ходе которого один инструктирует или тренирует другого относительно основ его деятельности путем интенсивного обучения, демонстрации и практической работы в целях повышения эффективности деятельности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Самостоятельное обучение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Наиболее простой вид обучения, для которого не требуется ни инструктор, ни специальное помещение, ни определенное время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Решение производственно-экономических проблем с помощью моделей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 помощью исходных данных слушатели должны принять соответствующие решения для нескольких стадий производства продукции или услуг (производство, сбыт, финансирование, кадровые вопросы и т.д.)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Кружок качества «вместо учебы», рабочая группа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Разработанные в рабочих группах предложения передаются руководству организации для рассмотрения и принятии или отклонении ее предложений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05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Средства обучения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- разнообразные </a:t>
            </a:r>
            <a:r>
              <a:rPr lang="ru-RU" sz="1800" dirty="0"/>
              <a:t>материальные средства и орудия учебного процесса, благодаря использованию которых более успешно и за рационально сокращенное время достигаются поставленные цели обучения.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b="1" i="1" dirty="0" smtClean="0"/>
              <a:t>Виды средств обучения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52598"/>
              </p:ext>
            </p:extLst>
          </p:nvPr>
        </p:nvGraphicFramePr>
        <p:xfrm>
          <a:off x="611560" y="2924944"/>
          <a:ext cx="799288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Материальные объекты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Знаковые системы 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dirty="0" smtClean="0"/>
                        <a:t>• Учебное оборудование; </a:t>
                      </a:r>
                    </a:p>
                    <a:p>
                      <a:r>
                        <a:rPr lang="ru-RU" dirty="0" smtClean="0"/>
                        <a:t>• Инструменты; </a:t>
                      </a:r>
                    </a:p>
                    <a:p>
                      <a:r>
                        <a:rPr lang="ru-RU" dirty="0" smtClean="0"/>
                        <a:t>• Приборы; </a:t>
                      </a:r>
                    </a:p>
                    <a:p>
                      <a:r>
                        <a:rPr lang="ru-RU" dirty="0" smtClean="0"/>
                        <a:t>• Демонстрационное оборудование; </a:t>
                      </a:r>
                    </a:p>
                    <a:p>
                      <a:r>
                        <a:rPr lang="ru-RU" dirty="0" smtClean="0"/>
                        <a:t>• Технические средства обучения.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• Учебники; </a:t>
                      </a:r>
                    </a:p>
                    <a:p>
                      <a:r>
                        <a:rPr lang="ru-RU" dirty="0" smtClean="0"/>
                        <a:t>• Учебно-методические пособия; </a:t>
                      </a:r>
                    </a:p>
                    <a:p>
                      <a:r>
                        <a:rPr lang="ru-RU" dirty="0" smtClean="0"/>
                        <a:t>• Дидактические материалы; </a:t>
                      </a:r>
                    </a:p>
                    <a:p>
                      <a:r>
                        <a:rPr lang="ru-RU" dirty="0" smtClean="0"/>
                        <a:t>• Карточки-задания; </a:t>
                      </a:r>
                    </a:p>
                    <a:p>
                      <a:r>
                        <a:rPr lang="ru-RU" dirty="0" smtClean="0"/>
                        <a:t>• Инструкционные карты; </a:t>
                      </a:r>
                    </a:p>
                    <a:p>
                      <a:r>
                        <a:rPr lang="ru-RU" dirty="0" smtClean="0"/>
                        <a:t>• Опорные конспекты; </a:t>
                      </a:r>
                    </a:p>
                    <a:p>
                      <a:r>
                        <a:rPr lang="ru-RU" dirty="0" smtClean="0"/>
                        <a:t>• Изобразительные пособия: схемы, диаграммы и т.д.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038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</a:t>
            </a:r>
            <a:r>
              <a:rPr lang="ru-RU" dirty="0"/>
              <a:t>. Карьера. Кадровый </a:t>
            </a:r>
            <a:r>
              <a:rPr lang="ru-RU" dirty="0" smtClean="0"/>
              <a:t>резерв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Карьера</a:t>
            </a:r>
            <a:r>
              <a:rPr lang="ru-RU" dirty="0"/>
              <a:t> – профессиональный рост человека, рост его влияния, власти, авторитета, статуса, выраженный в его продвижении по ступеням иерархии, квалификационной лестницы, вознаграждения и престижа.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Составляющие карьеры: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должностные ступени, уровни </a:t>
            </a:r>
            <a:r>
              <a:rPr lang="ru-RU" dirty="0" smtClean="0"/>
              <a:t>иерархии;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ступени квалификационной лестницы и связанные с ней разряды, дифференцирующие навыки и знания людей по уровню </a:t>
            </a:r>
            <a:r>
              <a:rPr lang="ru-RU" dirty="0" smtClean="0"/>
              <a:t>мастерства;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статусные ранги, отражающие величину вклада работника в развитие организации (выслуга лет, уникальные рациональные предложения, судьбоносные для организации) его положение в </a:t>
            </a:r>
            <a:r>
              <a:rPr lang="ru-RU" dirty="0" smtClean="0"/>
              <a:t>коллективе;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ступени власти как степени влиятельности в организации, участие в принятии важных решений, близость к </a:t>
            </a:r>
            <a:r>
              <a:rPr lang="ru-RU" dirty="0" smtClean="0"/>
              <a:t>руководству;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уровень материального вознаграждения, дохода (уровень заработной платы и разнообразие социальных льгот).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017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Классификация видов </a:t>
            </a:r>
            <a:r>
              <a:rPr lang="ru-RU" sz="3200" dirty="0"/>
              <a:t>карьеры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62648"/>
              </p:ext>
            </p:extLst>
          </p:nvPr>
        </p:nvGraphicFramePr>
        <p:xfrm>
          <a:off x="467544" y="1340768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888"/>
                <a:gridCol w="33227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Критерии классификации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Виды карьеры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Среда рассмотрения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профессиональная; </a:t>
                      </a:r>
                    </a:p>
                    <a:p>
                      <a:r>
                        <a:rPr lang="ru-RU" dirty="0" smtClean="0"/>
                        <a:t>- внутриорганизационная; </a:t>
                      </a:r>
                    </a:p>
                    <a:p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межорганизационная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 движения работника в структуре организации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вертикальная; </a:t>
                      </a:r>
                    </a:p>
                    <a:p>
                      <a:r>
                        <a:rPr lang="ru-RU" dirty="0" smtClean="0"/>
                        <a:t>- горизонтальная; </a:t>
                      </a:r>
                    </a:p>
                    <a:p>
                      <a:r>
                        <a:rPr lang="ru-RU" dirty="0" smtClean="0"/>
                        <a:t>- центростремительная.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Принадлежность к определенной сфере профессиональной деятельности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карьера менеджера; </a:t>
                      </a:r>
                    </a:p>
                    <a:p>
                      <a:r>
                        <a:rPr lang="ru-RU" dirty="0" smtClean="0"/>
                        <a:t>- карьера юриста; </a:t>
                      </a:r>
                    </a:p>
                    <a:p>
                      <a:r>
                        <a:rPr lang="ru-RU" dirty="0" smtClean="0"/>
                        <a:t>- карьера врача.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 происходящих изменений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властная; </a:t>
                      </a:r>
                    </a:p>
                    <a:p>
                      <a:r>
                        <a:rPr lang="ru-RU" dirty="0" smtClean="0"/>
                        <a:t>- квалификационная; </a:t>
                      </a:r>
                    </a:p>
                    <a:p>
                      <a:r>
                        <a:rPr lang="ru-RU" dirty="0" smtClean="0"/>
                        <a:t>- статусная; </a:t>
                      </a:r>
                    </a:p>
                    <a:p>
                      <a:r>
                        <a:rPr lang="ru-RU" dirty="0" smtClean="0"/>
                        <a:t>- монетарная.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179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Этапы карьеры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734281"/>
              </p:ext>
            </p:extLst>
          </p:nvPr>
        </p:nvGraphicFramePr>
        <p:xfrm>
          <a:off x="457200" y="765175"/>
          <a:ext cx="82296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792088"/>
                <a:gridCol w="2520280"/>
                <a:gridCol w="1944216"/>
                <a:gridCol w="19545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Этап карьеры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Возраст, лет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Содержание этапа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Социальные и психологические потребности на этапе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Физиологически е и материальные потребности на этапе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Предварительный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 25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Учеба, испытания на разных работах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Начало самоутверждения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Безопасность существования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Становле-ния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 30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Освоение работы. Развитие навыков, формирование квалифицированного специалиста или руководителя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Самоутверждение, начало достижения независимости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Безопасность существования, здоровье, нормальный уровень оплаты труда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Продвиже-ния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 45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Продвижение по служебной лестнице, приобретение новых навыков и опыта, рост квалификации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Рост самоутверждения, достижение большей независимости, начало самовыражения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Здоровье, высокий уровень оплаты труда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Сохранения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 55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Пик совершенствования квалификации руководителя или специалиста. Повышение квалификации. Обучение молодежи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Стабилизация независимости, рост самовыражения, начало уважения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уровня оплаты труда интерес к другим источникам дохода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Завершения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После 55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Подготовка к уходу на пенсию, смены и к новому виду деятельности на пенсии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Стабилизация самовыражения, рост уважения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Сохранение уровня оплаты труда и повышение интереса к другим источникам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Пенсионный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После 60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Занятие новым видом деятельности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Самовыражение в новой сфере деятельности, стабилизация, уважения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Размер пенсии, другие источники дохода, здоровье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43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Фазы </a:t>
            </a:r>
            <a:r>
              <a:rPr lang="ru-RU" sz="3200" dirty="0"/>
              <a:t>развития профессионала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550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 smtClean="0"/>
              <a:t>оптант </a:t>
            </a:r>
            <a:r>
              <a:rPr lang="ru-RU" dirty="0" smtClean="0"/>
              <a:t>– человек </a:t>
            </a:r>
            <a:r>
              <a:rPr lang="ru-RU" dirty="0"/>
              <a:t>озабочен вопросами выбора или вынужденной перемены профессии и делает этот </a:t>
            </a:r>
            <a:r>
              <a:rPr lang="ru-RU" dirty="0" smtClean="0"/>
              <a:t>выбор, возрастные </a:t>
            </a:r>
            <a:r>
              <a:rPr lang="ru-RU" dirty="0"/>
              <a:t>особенности задаются не только физиологическими, но и многоаспектными условиями культуры;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/>
              <a:t>адепт</a:t>
            </a:r>
            <a:r>
              <a:rPr lang="ru-RU" dirty="0" smtClean="0"/>
              <a:t> - человек</a:t>
            </a:r>
            <a:r>
              <a:rPr lang="ru-RU" dirty="0"/>
              <a:t>, уже вставший на путь приверженности профессии и осваивающий </a:t>
            </a:r>
            <a:r>
              <a:rPr lang="ru-RU" dirty="0" smtClean="0"/>
              <a:t>ее, </a:t>
            </a:r>
            <a:r>
              <a:rPr lang="ru-RU" dirty="0"/>
              <a:t>это может быть и многолетний, и совсем кратковременный процесс (например, простой инструктаж);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 err="1"/>
              <a:t>адаптант</a:t>
            </a:r>
            <a:r>
              <a:rPr lang="ru-RU" dirty="0" smtClean="0"/>
              <a:t> - привыкание </a:t>
            </a:r>
            <a:r>
              <a:rPr lang="ru-RU" dirty="0"/>
              <a:t>молодого специалиста к </a:t>
            </a:r>
            <a:r>
              <a:rPr lang="ru-RU" dirty="0" smtClean="0"/>
              <a:t>работе; </a:t>
            </a:r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 err="1"/>
              <a:t>интернал</a:t>
            </a:r>
            <a:r>
              <a:rPr lang="ru-RU" dirty="0" smtClean="0"/>
              <a:t> - опытный </a:t>
            </a:r>
            <a:r>
              <a:rPr lang="ru-RU" dirty="0"/>
              <a:t>работник, который любит свое дело и может вполне самостоятельно и все более надежно и успешно справляться с основными профессиональными функциями, что признают товарищи по работе, по профессии;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/>
              <a:t>мастер</a:t>
            </a:r>
            <a:r>
              <a:rPr lang="ru-RU" dirty="0" smtClean="0"/>
              <a:t> - работник </a:t>
            </a:r>
            <a:r>
              <a:rPr lang="ru-RU" dirty="0"/>
              <a:t>может решать и простые, и самые трудные профессиональные задачи, которые, быть может, не всем коллегам по плечу;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/>
              <a:t>авторитет</a:t>
            </a:r>
            <a:r>
              <a:rPr lang="ru-RU" dirty="0" smtClean="0"/>
              <a:t> - мастер </a:t>
            </a:r>
            <a:r>
              <a:rPr lang="ru-RU" dirty="0"/>
              <a:t>своего дела, уже хорошо известный в профессиональном кругу или даже за его пределами (в отрасли, в стране). В зависимости от принятых в данной профессии форм аттестации работников он имеет те или иные высокие формальные показатели квалификации;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- </a:t>
            </a:r>
            <a:r>
              <a:rPr lang="ru-RU" b="1" i="1" dirty="0"/>
              <a:t>наставник</a:t>
            </a:r>
            <a:r>
              <a:rPr lang="ru-RU" dirty="0"/>
              <a:t> </a:t>
            </a:r>
            <a:r>
              <a:rPr lang="ru-RU" dirty="0" smtClean="0"/>
              <a:t>- авторитетный </a:t>
            </a:r>
            <a:r>
              <a:rPr lang="ru-RU" dirty="0"/>
              <a:t>мастер своего дела, который обрастает единомышленниками, </a:t>
            </a:r>
            <a:r>
              <a:rPr lang="ru-RU" dirty="0" err="1"/>
              <a:t>перенимателями</a:t>
            </a:r>
            <a:r>
              <a:rPr lang="ru-RU" dirty="0"/>
              <a:t> опыта, учениками.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813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Кадровый резерв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это группа руководителей и специалистов, обладающих способностью к управленческой деятельности, отвечающих требованиям, предъявляемых должностью того или иного ранга, подвергшихся отбору и прошедших систематическую целевую квалификационную подготовку.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Задачи системы </a:t>
            </a:r>
            <a:r>
              <a:rPr lang="ru-RU" dirty="0"/>
              <a:t>подготовки резерва </a:t>
            </a:r>
            <a:r>
              <a:rPr lang="ru-RU" dirty="0" smtClean="0"/>
              <a:t>руководителей: </a:t>
            </a:r>
          </a:p>
          <a:p>
            <a:pPr marL="265113" indent="-265113">
              <a:buNone/>
            </a:pPr>
            <a:r>
              <a:rPr lang="ru-RU" dirty="0" smtClean="0"/>
              <a:t>1. Выявление </a:t>
            </a:r>
            <a:r>
              <a:rPr lang="ru-RU" dirty="0"/>
              <a:t>сотрудников организации, имеющих потенциал для занятия руководящих </a:t>
            </a:r>
            <a:r>
              <a:rPr lang="ru-RU" dirty="0" smtClean="0"/>
              <a:t>должностей. </a:t>
            </a:r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Подготовка этих сотрудников к работе в руководящей </a:t>
            </a:r>
            <a:r>
              <a:rPr lang="ru-RU" dirty="0" smtClean="0"/>
              <a:t>должности. </a:t>
            </a:r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Обеспечение плавного замещения освободившейся должности и утверждение в ней нового сотрудника. </a:t>
            </a:r>
            <a:endParaRPr lang="ru-RU" dirty="0" smtClean="0"/>
          </a:p>
          <a:p>
            <a:pPr marL="265113" indent="-265113" algn="ctr">
              <a:buNone/>
            </a:pPr>
            <a:r>
              <a:rPr lang="ru-RU" dirty="0" smtClean="0"/>
              <a:t>Источники </a:t>
            </a:r>
            <a:r>
              <a:rPr lang="ru-RU" dirty="0"/>
              <a:t>резерва кадров на руководящие </a:t>
            </a:r>
            <a:r>
              <a:rPr lang="ru-RU" dirty="0" smtClean="0"/>
              <a:t>должности: </a:t>
            </a:r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руководящие работники аппарата, дочерних акционерных обществ и предприятий;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главные и ведущие специалисты;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специалисты, имеющие соответствующее образование и положительно зарекомендовавшие себя в производственной деятельности;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заместители руководителей подразделений;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молодые специалисты, успешно прошедшие стажировку.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953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Классификация кадрового резерва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792689"/>
              </p:ext>
            </p:extLst>
          </p:nvPr>
        </p:nvGraphicFramePr>
        <p:xfrm>
          <a:off x="683568" y="1628800"/>
          <a:ext cx="792088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374441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 виду деятельности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Резерв развития </a:t>
                      </a:r>
                      <a:r>
                        <a:rPr lang="ru-RU" dirty="0" smtClean="0"/>
                        <a:t>– группа специалистов и руководителей, готовящихся к работе в рамках новых направлений деятельности организации (при диверсификации производства, разработке новых товаров и технологий и т.п.). Они могут выбрать одно из двух направлений карьеры – профессиональную либо руководящую.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Резерв функционирования </a:t>
                      </a:r>
                      <a:r>
                        <a:rPr lang="ru-RU" dirty="0" smtClean="0"/>
                        <a:t>– группа специалистов и руководителей, которые должны в будущем обеспечить эффективное функционирование организации. Эти сотрудники ориентированы на руководящую карьеру.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 времени назначения на руководящую должность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Резерв группы А </a:t>
                      </a:r>
                      <a:r>
                        <a:rPr lang="ru-RU" dirty="0" smtClean="0"/>
                        <a:t>– кандидаты, которые готовы к выдвижению на руководящую должность в настоящее время.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Резерв группы Б </a:t>
                      </a:r>
                      <a:r>
                        <a:rPr lang="ru-RU" dirty="0" smtClean="0"/>
                        <a:t>- кандидаты, выдвижение которых планируется в ближайшие один - три года.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07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. Аттестация кадров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процедура оценки персонала, завершающаяся отзывом о способностях, деловых и иных качествах работника с целью его комплексной характеристики за длительный промежуток времени.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Типы </a:t>
            </a:r>
            <a:r>
              <a:rPr lang="ru-RU" dirty="0"/>
              <a:t>аттестации по принадлежности к сферам </a:t>
            </a:r>
            <a:r>
              <a:rPr lang="ru-RU" dirty="0" smtClean="0"/>
              <a:t>деятельности в РФ: </a:t>
            </a:r>
          </a:p>
          <a:p>
            <a:pPr marL="265113" indent="-265113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b="1" i="1" dirty="0"/>
              <a:t>Аттестация научных и научно-педагогических работников </a:t>
            </a:r>
            <a:r>
              <a:rPr lang="ru-RU" dirty="0"/>
              <a:t>— процедура присуждения ученых степеней доктора наук и кандидата наук, а также присвоения ученых званий профессора, доцента и старшего научного сотрудника по специальности.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Аттестация государственного служащего </a:t>
            </a:r>
            <a:r>
              <a:rPr lang="ru-RU" dirty="0"/>
              <a:t>— оценка уровня профессиональной подготовки и соответствия государственного служащего занимаемой должности, а также с целью решения вопроса о присвоении государственному служащему квалификационного разряда.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Аттестация персонала организаций </a:t>
            </a:r>
            <a:r>
              <a:rPr lang="ru-RU" dirty="0"/>
              <a:t>— процедура определения квалификации, уровня знаний, практических навыков, деловых и личностных качеств работников, качества труда и его результатов и установления их соответствия занимаемой должности.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735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Цели аттестации персонала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Административные</a:t>
            </a:r>
            <a:r>
              <a:rPr lang="ru-RU" dirty="0"/>
              <a:t>: повышение, перевод, понижение, прекращение трудового договора.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Информационные</a:t>
            </a:r>
            <a:r>
              <a:rPr lang="ru-RU" dirty="0"/>
              <a:t>: информирование работников об уровне их квалификации, качества и результатов труда. Информирование о качественном составе персонала организации, степени загрузки работников и использовании их по специальности, совершенствовании стиля и методов управления персоналом </a:t>
            </a:r>
            <a:r>
              <a:rPr lang="ru-RU" dirty="0" smtClean="0"/>
              <a:t>организации.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Мотивационные</a:t>
            </a:r>
            <a:r>
              <a:rPr lang="ru-RU" dirty="0"/>
              <a:t>: вознаграждение благодарностью, зарплатой, повышением в должности работников. Использование экономических стимулов и социальных гарантий. Создание условий для более динамичного и всестороннего развития личности.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18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Развитие персонала: сущность и 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62500" lnSpcReduction="20000"/>
          </a:bodyPr>
          <a:lstStyle/>
          <a:p>
            <a:pPr marL="0" indent="363538">
              <a:buNone/>
            </a:pPr>
            <a:r>
              <a:rPr lang="ru-RU" b="1" dirty="0"/>
              <a:t>Развитие персонала </a:t>
            </a:r>
            <a:r>
              <a:rPr lang="ru-RU" dirty="0"/>
              <a:t>– это совокупность мероприятий, направленных на повышение качества человеческих ресурсов организации. </a:t>
            </a:r>
            <a:endParaRPr lang="ru-RU" dirty="0" smtClean="0"/>
          </a:p>
          <a:p>
            <a:pPr marL="0" indent="363538" algn="ctr">
              <a:buNone/>
            </a:pPr>
            <a:r>
              <a:rPr lang="ru-RU" dirty="0" smtClean="0"/>
              <a:t>Виды </a:t>
            </a:r>
            <a:r>
              <a:rPr lang="ru-RU" dirty="0"/>
              <a:t>развития персонала: </a:t>
            </a:r>
            <a:endParaRPr lang="ru-RU" dirty="0" smtClean="0"/>
          </a:p>
          <a:p>
            <a:pPr marL="0" indent="363538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Общее </a:t>
            </a:r>
            <a:r>
              <a:rPr lang="ru-RU" b="1" i="1" dirty="0"/>
              <a:t>развитие персонала </a:t>
            </a:r>
            <a:r>
              <a:rPr lang="ru-RU" dirty="0"/>
              <a:t>– это процесс обогащения интеллектуального капитала работников, осознания окружающей действительности, принятия новых ценностей, расширения социальных связей и возможностей партнерства, способствующих полному раскрытию индивидуального трудового потенциала с целью личностного роста и увеличения вклада в дела организации. </a:t>
            </a:r>
            <a:endParaRPr lang="ru-RU" dirty="0" smtClean="0"/>
          </a:p>
          <a:p>
            <a:pPr marL="0" indent="363538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Профессиональное развитие персонала </a:t>
            </a:r>
            <a:r>
              <a:rPr lang="ru-RU" dirty="0"/>
              <a:t>– это система взаимосвязанных мероприятий, направленных на совершенствование профессиональных компетенций работников и их мотивации с целью выполнения не только необходимых для работы обязанностей, но и новых функций для решения актуальных и перспективных задач организации. </a:t>
            </a:r>
            <a:endParaRPr lang="ru-RU" dirty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596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В</a:t>
            </a:r>
            <a:r>
              <a:rPr lang="ru-RU" sz="3600" dirty="0" smtClean="0"/>
              <a:t>иды </a:t>
            </a:r>
            <a:r>
              <a:rPr lang="ru-RU" sz="3600" dirty="0"/>
              <a:t>аттестации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Предварительная</a:t>
            </a:r>
            <a:r>
              <a:rPr lang="ru-RU" dirty="0"/>
              <a:t> </a:t>
            </a:r>
            <a:r>
              <a:rPr lang="ru-RU" dirty="0" smtClean="0"/>
              <a:t>– позволяет понять </a:t>
            </a:r>
            <a:r>
              <a:rPr lang="ru-RU" dirty="0"/>
              <a:t>уровень квалификации соискателя, проверить достоверность представленного резюме и принять решение о приеме на работу.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По истечению испытательного срока </a:t>
            </a:r>
            <a:r>
              <a:rPr lang="ru-RU" dirty="0" smtClean="0"/>
              <a:t>– анализ </a:t>
            </a:r>
            <a:r>
              <a:rPr lang="ru-RU" dirty="0"/>
              <a:t>возможностей работника и </a:t>
            </a:r>
            <a:r>
              <a:rPr lang="ru-RU" dirty="0" smtClean="0"/>
              <a:t>корректировка назначения </a:t>
            </a:r>
            <a:r>
              <a:rPr lang="ru-RU" dirty="0"/>
              <a:t>на должность;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Очередная</a:t>
            </a:r>
            <a:r>
              <a:rPr lang="ru-RU" dirty="0"/>
              <a:t> – обязательное для всех сотрудников мероприятие, проводится минимум один раз в два года для руководящего персонала, и один раз в три года для линейного персонала.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При продвижении по службе </a:t>
            </a:r>
            <a:r>
              <a:rPr lang="ru-RU" dirty="0"/>
              <a:t>– проводится для кадрового резерва при появлении вакансий на более высокие должности;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При переводе в другое подразделение </a:t>
            </a:r>
            <a:r>
              <a:rPr lang="ru-RU" dirty="0" smtClean="0"/>
              <a:t>– процедура </a:t>
            </a:r>
            <a:r>
              <a:rPr lang="ru-RU" dirty="0"/>
              <a:t>необходима в случае, если меняются должностные обязанности и требования на новом месте службы.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349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Этапы </a:t>
            </a:r>
            <a:r>
              <a:rPr lang="ru-RU" sz="3600" dirty="0"/>
              <a:t>проведения аттестации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1. Подготовительный этап: </a:t>
            </a:r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разрабатываются принципы аттестации, определяются критерии оценки;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определяются методы и средства оценки сотрудника и его трудовой деятельности;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издается приказ о проведении аттестации с указанием сроков ее проведения;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утверждается состав аттестационной комиссии и график ее работы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составляется список сотрудников, подлежащих аттестации;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подготавливаются отзывы-характеристики (оценочные листы) и аттестационные листы на аттестуемых;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организуется разъяснительная работа о сроках, целях, особенностях и порядке проведения аттестации.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Этап </a:t>
            </a:r>
            <a:r>
              <a:rPr lang="ru-RU" dirty="0" smtClean="0"/>
              <a:t>аттестации: </a:t>
            </a:r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заседание комиссии, на которое приглашаются аттестуемые и их непосредственные руководители;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рассмотрение всех материалов, представленных на аттестацию;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заслушивание аттестуемых и их руководителей;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обсуждение материалов аттестации, высказывание приглашенных, формирование заключений и рекомендаций по аттестации работников.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Этап принятие решений по итогам </a:t>
            </a:r>
            <a:r>
              <a:rPr lang="ru-RU" dirty="0" smtClean="0"/>
              <a:t>аттестации: </a:t>
            </a:r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выводы и предложения, изложенные в отзыве;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оценка деятельности аттестуемого, рост его квалификации;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оценка компетенций;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мнение каждого члена комиссии;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мнение аттестуемого; </a:t>
            </a:r>
            <a:endParaRPr lang="ru-RU" dirty="0" smtClean="0"/>
          </a:p>
          <a:p>
            <a:pPr marL="176213" indent="0">
              <a:buNone/>
            </a:pPr>
            <a:r>
              <a:rPr lang="ru-RU" dirty="0" smtClean="0"/>
              <a:t>• </a:t>
            </a:r>
            <a:r>
              <a:rPr lang="ru-RU" dirty="0"/>
              <a:t>сравнение результатов предыдущей аттестации с результатами нынешней.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357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600" dirty="0"/>
              <a:t>Ф</a:t>
            </a:r>
            <a:r>
              <a:rPr lang="ru-RU" sz="3600" dirty="0" smtClean="0"/>
              <a:t>ормы </a:t>
            </a:r>
            <a:r>
              <a:rPr lang="ru-RU" sz="3600" dirty="0"/>
              <a:t>проведения аттестации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550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Аттестационное </a:t>
            </a:r>
            <a:r>
              <a:rPr lang="ru-RU" b="1" i="1" dirty="0"/>
              <a:t>собеседование с работником</a:t>
            </a:r>
            <a:r>
              <a:rPr lang="ru-RU" dirty="0"/>
              <a:t>, которое обычно проводится аттестационной комиссией в присутствии непосредственного руководителя работника.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Экзамен</a:t>
            </a:r>
            <a:r>
              <a:rPr lang="ru-RU" dirty="0"/>
              <a:t> (ответы на вопросы билета, тестирование, решение кейсов).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Аттестация методом «360» градусов»</a:t>
            </a:r>
            <a:r>
              <a:rPr lang="ru-RU" dirty="0"/>
              <a:t> </a:t>
            </a:r>
            <a:r>
              <a:rPr lang="ru-RU" dirty="0" smtClean="0"/>
              <a:t>позволяет </a:t>
            </a:r>
            <a:r>
              <a:rPr lang="ru-RU" dirty="0"/>
              <a:t>получить структурированный коллективный отзыв о компетентности сотрудника в тех областях, которые являются ключевыми для успешной работы. Однако не стоит забывать, что этот метод относится к числу субъективных.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b="1" i="1" dirty="0"/>
              <a:t>Методика «Тайный покупатель» </a:t>
            </a:r>
            <a:r>
              <a:rPr lang="ru-RU" dirty="0"/>
              <a:t>(технология </a:t>
            </a:r>
            <a:r>
              <a:rPr lang="ru-RU" dirty="0" err="1"/>
              <a:t>Mystery</a:t>
            </a:r>
            <a:r>
              <a:rPr lang="ru-RU" dirty="0"/>
              <a:t> </a:t>
            </a:r>
            <a:r>
              <a:rPr lang="ru-RU" dirty="0" err="1"/>
              <a:t>Shopping</a:t>
            </a:r>
            <a:r>
              <a:rPr lang="ru-RU" dirty="0" smtClean="0"/>
              <a:t>) заключается </a:t>
            </a:r>
            <a:r>
              <a:rPr lang="ru-RU" dirty="0"/>
              <a:t>в использовании специально разработанных показателей для оценки деятельности сотрудников контакт-зоны. Оценку формируют оценщики по результатам посещения сервисных компаний под видом обычных клиентов. Инструментами такой оценки являются анкета.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i="1" dirty="0" err="1"/>
              <a:t>Ассесмент</a:t>
            </a:r>
            <a:r>
              <a:rPr lang="ru-RU" b="1" i="1" dirty="0"/>
              <a:t>-центр</a:t>
            </a:r>
            <a:r>
              <a:rPr lang="ru-RU" dirty="0"/>
              <a:t> (используется в основном для оценки руководителей и специалистов) – это методика групповой оценки, состоящая из целого комплекса упражнений для выявления уровня развития компетенций сотрудника, определяющих эффективность работы в должности.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b="1" i="1" dirty="0"/>
              <a:t>Управление по целям </a:t>
            </a:r>
            <a:r>
              <a:rPr lang="ru-RU" dirty="0"/>
              <a:t>как метод оценки основан на постановке перед исполнителями целей, которые должны быть достигнуты за определенный период времени (месяц, квартал, год). Чаще всего этот метод применяется для оценки работы специалистов и руководителей разного ранга.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205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Контрольные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Что </a:t>
            </a:r>
            <a:r>
              <a:rPr lang="ru-RU" dirty="0"/>
              <a:t>такое социальное развитие персонала, и какие виды развития персонала выделяют?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2. </a:t>
            </a:r>
            <a:r>
              <a:rPr lang="ru-RU" dirty="0"/>
              <a:t>Почему для предприятия важной задачей является развитие персонала?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Какие виды и формы обучения существуют?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Каким образом может происходить обучение персонала на предприятии, и как оценить его эффективность?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5</a:t>
            </a:r>
            <a:r>
              <a:rPr lang="ru-RU" dirty="0"/>
              <a:t>. Дайте характеристику термину «карьера», какова ее </a:t>
            </a:r>
            <a:r>
              <a:rPr lang="ru-RU" dirty="0" err="1"/>
              <a:t>типологизация</a:t>
            </a:r>
            <a:r>
              <a:rPr lang="ru-RU" dirty="0"/>
              <a:t>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6</a:t>
            </a:r>
            <a:r>
              <a:rPr lang="ru-RU" dirty="0"/>
              <a:t>. В чем заключаются правила выбора карьеры?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7</a:t>
            </a:r>
            <a:r>
              <a:rPr lang="ru-RU" dirty="0"/>
              <a:t>. С какой целью на предприятии формируется кадровый резерв</a:t>
            </a:r>
            <a:r>
              <a:rPr lang="ru-RU" dirty="0" smtClean="0"/>
              <a:t>?</a:t>
            </a:r>
          </a:p>
          <a:p>
            <a:pPr marL="265113" indent="-265113">
              <a:buNone/>
            </a:pPr>
            <a:r>
              <a:rPr lang="ru-RU" dirty="0" smtClean="0"/>
              <a:t>8</a:t>
            </a:r>
            <a:r>
              <a:rPr lang="ru-RU" dirty="0"/>
              <a:t>. Какие особенности процесса планирования и подготовки резерва руководителей можно выделить?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9</a:t>
            </a:r>
            <a:r>
              <a:rPr lang="ru-RU" dirty="0"/>
              <a:t>. Какую функцию выполняет аттестация персонала и как она проводится?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10.В </a:t>
            </a:r>
            <a:r>
              <a:rPr lang="ru-RU" dirty="0"/>
              <a:t>каком случае сотруднику будет сложно оспорить результаты аттестации?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74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176213">
              <a:buNone/>
            </a:pPr>
            <a:r>
              <a:rPr lang="ru-RU" i="1" dirty="0"/>
              <a:t>Цель развития персонала </a:t>
            </a:r>
            <a:r>
              <a:rPr lang="ru-RU" dirty="0"/>
              <a:t>– обеспечение организации хорошо подготовленными работниками в соответствии с ее целями и стратегией развития. </a:t>
            </a:r>
          </a:p>
          <a:p>
            <a:pPr marL="0" indent="176213">
              <a:buNone/>
            </a:pPr>
            <a:r>
              <a:rPr lang="ru-RU" b="1" i="1" dirty="0"/>
              <a:t>Базисные элементы системы профессионального развития персонала </a:t>
            </a:r>
            <a:r>
              <a:rPr lang="ru-RU" dirty="0"/>
              <a:t>в организации: </a:t>
            </a:r>
          </a:p>
          <a:p>
            <a:pPr marL="0" indent="176213">
              <a:buNone/>
            </a:pPr>
            <a:r>
              <a:rPr lang="ru-RU" dirty="0"/>
              <a:t>• введение в должность и адаптация; </a:t>
            </a:r>
          </a:p>
          <a:p>
            <a:pPr marL="0" indent="176213">
              <a:buNone/>
            </a:pPr>
            <a:r>
              <a:rPr lang="ru-RU" dirty="0"/>
              <a:t>• создание мотивации на обучение; </a:t>
            </a:r>
          </a:p>
          <a:p>
            <a:pPr marL="0" indent="176213">
              <a:buNone/>
            </a:pPr>
            <a:r>
              <a:rPr lang="ru-RU" dirty="0"/>
              <a:t>• обучение персонала; </a:t>
            </a:r>
          </a:p>
          <a:p>
            <a:pPr marL="0" indent="176213">
              <a:buNone/>
            </a:pPr>
            <a:r>
              <a:rPr lang="ru-RU" dirty="0"/>
              <a:t>• управление деловой карьерой и служебно-профессиональным продвижением; </a:t>
            </a:r>
          </a:p>
          <a:p>
            <a:pPr marL="0" indent="176213">
              <a:buNone/>
            </a:pPr>
            <a:r>
              <a:rPr lang="ru-RU" dirty="0"/>
              <a:t>• формирование кадрового резерва.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68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Результаты развития персонала для работника, организации и общества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669019"/>
              </p:ext>
            </p:extLst>
          </p:nvPr>
        </p:nvGraphicFramePr>
        <p:xfrm>
          <a:off x="467544" y="1412776"/>
          <a:ext cx="8229600" cy="497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3600400"/>
                <a:gridCol w="203691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РЕЗУЛЬТАТЫ РАЗВИТИЯ ПЕРСОНАЛА 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Для работника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Для организации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Для общества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Гарантия сохранения рабочего места </a:t>
                      </a:r>
                    </a:p>
                    <a:p>
                      <a:r>
                        <a:rPr lang="ru-RU" sz="1600" dirty="0" smtClean="0"/>
                        <a:t>2. Приобретение новых знаний, умений, навыков, раскрытие способностей </a:t>
                      </a:r>
                    </a:p>
                    <a:p>
                      <a:r>
                        <a:rPr lang="ru-RU" sz="1600" dirty="0" smtClean="0"/>
                        <a:t>3. Увеличение собственной стоимости как работника на рынке труда </a:t>
                      </a:r>
                    </a:p>
                    <a:p>
                      <a:r>
                        <a:rPr lang="ru-RU" sz="1600" dirty="0" smtClean="0"/>
                        <a:t>4. Расширение возможностей профессионального и карьерного роста </a:t>
                      </a:r>
                    </a:p>
                    <a:p>
                      <a:r>
                        <a:rPr lang="ru-RU" sz="1600" dirty="0" smtClean="0"/>
                        <a:t>5. Расширение социальных связей и контактов </a:t>
                      </a:r>
                    </a:p>
                    <a:p>
                      <a:r>
                        <a:rPr lang="ru-RU" sz="1600" dirty="0" smtClean="0"/>
                        <a:t>6. Повышение самооценки и уверенности в себе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Повышение производительности и качества труда, а следовательно, доходов организации </a:t>
                      </a:r>
                    </a:p>
                    <a:p>
                      <a:r>
                        <a:rPr lang="ru-RU" sz="1600" dirty="0" smtClean="0"/>
                        <a:t>2. Увеличение вклада каждого сотрудника в достижение целей организации </a:t>
                      </a:r>
                    </a:p>
                    <a:p>
                      <a:r>
                        <a:rPr lang="ru-RU" sz="1600" dirty="0" smtClean="0"/>
                        <a:t>3. Сокращение периода адаптации </a:t>
                      </a:r>
                    </a:p>
                    <a:p>
                      <a:r>
                        <a:rPr lang="ru-RU" sz="1600" dirty="0" smtClean="0"/>
                        <a:t>4. Повышение мотивации труда сотрудников </a:t>
                      </a:r>
                    </a:p>
                    <a:p>
                      <a:r>
                        <a:rPr lang="ru-RU" sz="1600" dirty="0" smtClean="0"/>
                        <a:t>5. Улучшение морально-психологического климата в коллективе </a:t>
                      </a:r>
                    </a:p>
                    <a:p>
                      <a:r>
                        <a:rPr lang="ru-RU" sz="1600" dirty="0" smtClean="0"/>
                        <a:t>6. Совершенствование корпоративной культуры организации </a:t>
                      </a:r>
                    </a:p>
                    <a:p>
                      <a:r>
                        <a:rPr lang="ru-RU" sz="1600" dirty="0" smtClean="0"/>
                        <a:t>7. Положительное влияние на трудовую дисциплину </a:t>
                      </a:r>
                    </a:p>
                    <a:p>
                      <a:r>
                        <a:rPr lang="ru-RU" sz="1600" dirty="0" smtClean="0"/>
                        <a:t>8. Сокращение текучести кадров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Развитие трудового потенциала общества </a:t>
                      </a:r>
                    </a:p>
                    <a:p>
                      <a:r>
                        <a:rPr lang="ru-RU" sz="1600" dirty="0" smtClean="0"/>
                        <a:t>2. Повышение производительности общественного труда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15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40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2. Обучение </a:t>
            </a:r>
            <a:r>
              <a:rPr lang="ru-RU" sz="40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персонала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– целенаправленно </a:t>
            </a:r>
            <a:r>
              <a:rPr lang="ru-RU" dirty="0"/>
              <a:t>организованный, планомерно и систематически осуществляемый процесс овладения знаниями, умениями, навыками и способами общения под руководством опытных преподавателей, наставников. </a:t>
            </a:r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Предмет </a:t>
            </a:r>
            <a:r>
              <a:rPr lang="ru-RU" b="1" dirty="0"/>
              <a:t>обучения</a:t>
            </a:r>
            <a:r>
              <a:rPr lang="ru-RU" dirty="0"/>
              <a:t> 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Знания</a:t>
            </a:r>
            <a:r>
              <a:rPr lang="ru-RU" dirty="0"/>
              <a:t> – получение теоретических, методических и практических знаний, необходимых работнику для выполнения своих обязанностей на рабочем месте;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Умения</a:t>
            </a:r>
            <a:r>
              <a:rPr lang="ru-RU" dirty="0"/>
              <a:t> – способность выполнять обязанности, закрепленные за работником на рабочем месте; навыки – высокая степень умения применять полученные знания на практике;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Навыки</a:t>
            </a:r>
            <a:r>
              <a:rPr lang="ru-RU" dirty="0"/>
              <a:t> </a:t>
            </a:r>
            <a:r>
              <a:rPr lang="ru-RU" dirty="0" smtClean="0"/>
              <a:t>предполагают </a:t>
            </a:r>
            <a:r>
              <a:rPr lang="ru-RU" dirty="0"/>
              <a:t>такую меру освоения работы, когда вырабатывается сознательный контроль;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b="1" i="1" dirty="0"/>
              <a:t>Способность общения </a:t>
            </a:r>
            <a:r>
              <a:rPr lang="ru-RU" dirty="0"/>
              <a:t>– совокупность действий, поступков индивида в процессе общения с окружающей средой, выработка характера поведения, соответствующего требованиям, предъявляемым к рабочим местам, социальные отношения, коммуникабельность.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404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363538">
              <a:buNone/>
            </a:pPr>
            <a:r>
              <a:rPr lang="ru-RU" b="1" i="1" dirty="0"/>
              <a:t>Профессиональная подготовка </a:t>
            </a:r>
            <a:r>
              <a:rPr lang="ru-RU" dirty="0"/>
              <a:t>- ускоренное приобретение обучающимися навыков, необходимых для выполнения определенной работы, группы работ.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Переподготовка</a:t>
            </a:r>
            <a:r>
              <a:rPr lang="ru-RU" dirty="0" smtClean="0"/>
              <a:t> </a:t>
            </a:r>
            <a:r>
              <a:rPr lang="ru-RU" dirty="0"/>
              <a:t>может быть связана как с приобретением новой профессии для работы по этой профессии, так и с </a:t>
            </a:r>
            <a:r>
              <a:rPr lang="ru-RU" dirty="0" smtClean="0"/>
              <a:t>получением </a:t>
            </a:r>
            <a:r>
              <a:rPr lang="ru-RU" dirty="0"/>
              <a:t>дополнительных знаний, умений и навыков по образовательным программам, предусматривающим изучение отдельных дисциплин, разделов науки, техники и технологии, необходимых для выполнения нового вида профессиональной деятельности, а также получение новой квалификации в рамках имеющегося направления подготовки (специальности).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Повышение </a:t>
            </a:r>
            <a:r>
              <a:rPr lang="ru-RU" b="1" i="1" dirty="0"/>
              <a:t>квалификации </a:t>
            </a:r>
            <a:r>
              <a:rPr lang="ru-RU" dirty="0"/>
              <a:t>- обновление знаний, умений и навыков для роста профессионального мастерства, повышения конкурентоспособности по имеющейся профессии, а также изучение новой техники, технологии и других вопросов по профилю профессиональной деятельности и освоение новых способов решения профессиональных задач. 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74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Классификация видов обучения</a:t>
            </a:r>
            <a:endParaRPr lang="ru-RU" sz="36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121443"/>
              </p:ext>
            </p:extLst>
          </p:nvPr>
        </p:nvGraphicFramePr>
        <p:xfrm>
          <a:off x="611560" y="126876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462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Особенности процесса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срокам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Долгосрочное </a:t>
                      </a:r>
                    </a:p>
                    <a:p>
                      <a:r>
                        <a:rPr lang="ru-RU" dirty="0" smtClean="0"/>
                        <a:t>Краткосрочное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уровню организации процесса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Организованное </a:t>
                      </a:r>
                    </a:p>
                    <a:p>
                      <a:r>
                        <a:rPr lang="ru-RU" dirty="0" smtClean="0"/>
                        <a:t>Неорганизованное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месту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рабочем месте (внутреннее) </a:t>
                      </a:r>
                    </a:p>
                    <a:p>
                      <a:r>
                        <a:rPr lang="ru-RU" dirty="0" smtClean="0"/>
                        <a:t>Вне рабочего места (внешнее)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целевым группам программ обучения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Для руководителей </a:t>
                      </a:r>
                    </a:p>
                    <a:p>
                      <a:r>
                        <a:rPr lang="ru-RU" dirty="0" smtClean="0"/>
                        <a:t>Для специалистов </a:t>
                      </a:r>
                    </a:p>
                    <a:p>
                      <a:r>
                        <a:rPr lang="ru-RU" dirty="0" smtClean="0"/>
                        <a:t>Для рабочих массовых профессий </a:t>
                      </a:r>
                    </a:p>
                    <a:p>
                      <a:r>
                        <a:rPr lang="ru-RU" dirty="0" smtClean="0"/>
                        <a:t>Для персонала всех категорий (открытые программы обучения)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опыту работы в компании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новых сотрудников </a:t>
                      </a:r>
                    </a:p>
                    <a:p>
                      <a:r>
                        <a:rPr lang="ru-RU" dirty="0" smtClean="0"/>
                        <a:t>Обучение опытных сотрудников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субъекту, инициировавшему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Обучение, организуемое предприятием Самообучение, самообразование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812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Методы обучения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способы обеспечения и достижения заявленного результата (повышения квалификации, уровня профессиональной компетенции).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Классификация </a:t>
            </a:r>
            <a:r>
              <a:rPr lang="ru-RU" dirty="0"/>
              <a:t>методов обучения: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источникам знаний: словесные, наглядные, практические;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степени взаимодействия преподавателя и обучающихся: изложение, беседа, самостоятельная работа;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 зависимости от конкретных дидактических задач: подготовка к восприятию, объяснение, закрепление материала и т. д.;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характеру познавательной деятельности обучающихся и участия преподавателя в учебном процессе: </a:t>
            </a:r>
            <a:r>
              <a:rPr lang="ru-RU" dirty="0" smtClean="0"/>
              <a:t>объяснительно-иллюстративный</a:t>
            </a:r>
            <a:r>
              <a:rPr lang="ru-RU" dirty="0"/>
              <a:t>, репродуктивный, проблемный, </a:t>
            </a:r>
            <a:r>
              <a:rPr lang="ru-RU" dirty="0" smtClean="0"/>
              <a:t>частично-поисковый</a:t>
            </a:r>
            <a:r>
              <a:rPr lang="ru-RU" dirty="0"/>
              <a:t>, исследовательский;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принципу расчленения или соединения знаний: аналитический, синтетический, сравнительный, обобщающий, классификационный;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характеру движения мысли от незнания к знанию: индуктивный, дедуктивный, </a:t>
            </a:r>
            <a:r>
              <a:rPr lang="ru-RU" dirty="0" err="1"/>
              <a:t>традуктивный</a:t>
            </a:r>
            <a:r>
              <a:rPr lang="ru-RU" dirty="0"/>
              <a:t>. </a:t>
            </a:r>
            <a:endParaRPr lang="ru-RU" dirty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66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200" dirty="0" smtClean="0">
                <a:solidFill>
                  <a:prstClr val="black"/>
                </a:solidFill>
              </a:rPr>
              <a:t>Методы </a:t>
            </a:r>
            <a:r>
              <a:rPr lang="ru-RU" sz="3200" dirty="0">
                <a:solidFill>
                  <a:prstClr val="black"/>
                </a:solidFill>
              </a:rPr>
              <a:t>обучения, применяемые в ходе выполнения работы (обучение на рабочем месте</a:t>
            </a:r>
            <a:r>
              <a:rPr lang="ru-RU" sz="3200" dirty="0" smtClean="0">
                <a:solidFill>
                  <a:prstClr val="black"/>
                </a:solidFill>
              </a:rPr>
              <a:t>)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372065"/>
              </p:ext>
            </p:extLst>
          </p:nvPr>
        </p:nvGraphicFramePr>
        <p:xfrm>
          <a:off x="467544" y="1196752"/>
          <a:ext cx="8229600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61413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Методы обучения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Характерные особенности метода </a:t>
                      </a:r>
                      <a:endParaRPr lang="ru-RU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Направленное приобретение опыта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Постоянное планирование обучения на производстве, основу планирования составляет специально подобранный план профильного обучения, в котором рассказаны цели обучения </a:t>
                      </a:r>
                      <a:endParaRPr lang="ru-RU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Производственный инструктаж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Общая информация, введение в профессию, адаптация, ознакомление обучающегося с новой рабочей обстановкой </a:t>
                      </a:r>
                      <a:endParaRPr lang="ru-RU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Смена рабочего места (ротация)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Получение навыков и приобретение опыта в результате систематической замены рабочего места. По итогу за определенный отрезок времени создается понимание о многогранности работы и выполнения производственных задач (специальные программы молодого поколения специалистов) </a:t>
                      </a:r>
                      <a:endParaRPr lang="ru-RU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Использование работников в качестве </a:t>
                      </a:r>
                      <a:r>
                        <a:rPr lang="ru-RU" sz="1500" dirty="0" smtClean="0"/>
                        <a:t>ассистентов, стажеров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Обучение и знакомство сотрудника с проблемами высшего и качественно иного порядка задач при одновременном принятии на себя некоторой доли ответственности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Наставничество 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Взаимодействие наставника и обучающегося, когда наставник осуществляет постоянную, беспристрастную обратную связь и иногда проверяет качество выполнения работы подопечных. Метод может практиковаться как систематический</a:t>
                      </a:r>
                      <a:endParaRPr lang="ru-RU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Подготовка в проектных группах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Сотрудничество, осуществляемое в учебных целях в проектных группах, создаваемых на предприятии для разработки крупных, ограниченных сроком задач.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865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2945</Words>
  <Application>Microsoft Office PowerPoint</Application>
  <PresentationFormat>Экран (4:3)</PresentationFormat>
  <Paragraphs>309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ЛЕКЦИЯ 5. ТЕХНОЛОГИЯ УПРАВЛЕНИЯ РАЗВИТИЕМ ПЕРСОНАЛА ОРГАНИЗАЦИИ </vt:lpstr>
      <vt:lpstr>1. Развитие персонала: сущность и содержание</vt:lpstr>
      <vt:lpstr>Презентация PowerPoint</vt:lpstr>
      <vt:lpstr>Результаты развития персонала для работника, организации и общества</vt:lpstr>
      <vt:lpstr>2. Обучение персонала</vt:lpstr>
      <vt:lpstr>Презентация PowerPoint</vt:lpstr>
      <vt:lpstr>Классификация видов обучения</vt:lpstr>
      <vt:lpstr>Методы обучения </vt:lpstr>
      <vt:lpstr>Методы обучения, применяемые в ходе выполнения работы (обучение на рабочем месте)</vt:lpstr>
      <vt:lpstr>Методы обучения персонала вне рабочего места</vt:lpstr>
      <vt:lpstr>Средства обучения </vt:lpstr>
      <vt:lpstr>3. Карьера. Кадровый резерв</vt:lpstr>
      <vt:lpstr>Классификация видов карьеры</vt:lpstr>
      <vt:lpstr>Этапы карьеры</vt:lpstr>
      <vt:lpstr>Фазы развития профессионала</vt:lpstr>
      <vt:lpstr>Кадровый резерв </vt:lpstr>
      <vt:lpstr>Классификация кадрового резерва</vt:lpstr>
      <vt:lpstr>4. Аттестация кадров</vt:lpstr>
      <vt:lpstr>Цели аттестации персонала </vt:lpstr>
      <vt:lpstr>Виды аттестации </vt:lpstr>
      <vt:lpstr>Этапы проведения аттестации</vt:lpstr>
      <vt:lpstr>Формы проведения аттестации </vt:lpstr>
      <vt:lpstr>Контрольные 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Исследование системы управления персоналом. 5. Обеспечение системы управления персоналом</dc:title>
  <dc:creator>Admin</dc:creator>
  <cp:lastModifiedBy>Admin</cp:lastModifiedBy>
  <cp:revision>13</cp:revision>
  <dcterms:created xsi:type="dcterms:W3CDTF">2022-01-04T03:32:09Z</dcterms:created>
  <dcterms:modified xsi:type="dcterms:W3CDTF">2022-01-09T09:17:49Z</dcterms:modified>
</cp:coreProperties>
</file>