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0CE431D-2280-40F0-9AFD-CC8F685F1267}">
  <a:tblStyle styleId="{30CE431D-2280-40F0-9AFD-CC8F685F12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2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8a4e061095_9_75:notes"/>
          <p:cNvSpPr txBox="1"/>
          <p:nvPr>
            <p:ph idx="1" type="body"/>
          </p:nvPr>
        </p:nvSpPr>
        <p:spPr>
          <a:xfrm>
            <a:off x="685801" y="4400555"/>
            <a:ext cx="5486400" cy="360045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8a4e061095_9_75:notes"/>
          <p:cNvSpPr/>
          <p:nvPr>
            <p:ph idx="2" type="sldImg"/>
          </p:nvPr>
        </p:nvSpPr>
        <p:spPr>
          <a:xfrm>
            <a:off x="424421" y="1143184"/>
            <a:ext cx="6009158" cy="30860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91bfc3954b_0_20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191bfc3954b_0_20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9b85fff23a_0_0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19b85fff23a_0_0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9b47bbca5f_0_0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19b47bbca5f_0_0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9b47bbca5f_0_16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19b47bbca5f_0_16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8a4e061095_7_26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18a4e061095_7_26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98a19946b5_2_95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198a19946b5_2_95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9488f8415e_9_0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19488f8415e_9_0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9deac70886_0_0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19deac70886_0_0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8a4e061095_7_40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18a4e061095_7_40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91bfc3954b_0_10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191bfc3954b_0_10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8a4e061095_7_0:notes"/>
          <p:cNvSpPr txBox="1"/>
          <p:nvPr>
            <p:ph idx="1" type="body"/>
          </p:nvPr>
        </p:nvSpPr>
        <p:spPr>
          <a:xfrm>
            <a:off x="685801" y="4400555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18a4e061095_7_0:notes"/>
          <p:cNvSpPr/>
          <p:nvPr>
            <p:ph idx="2" type="sldImg"/>
          </p:nvPr>
        </p:nvSpPr>
        <p:spPr>
          <a:xfrm>
            <a:off x="424421" y="1143184"/>
            <a:ext cx="60093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8a4e061095_9_121:notes"/>
          <p:cNvSpPr txBox="1"/>
          <p:nvPr>
            <p:ph idx="1" type="body"/>
          </p:nvPr>
        </p:nvSpPr>
        <p:spPr>
          <a:xfrm>
            <a:off x="685801" y="4400555"/>
            <a:ext cx="5486400" cy="360045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18a4e061095_9_121:notes"/>
          <p:cNvSpPr/>
          <p:nvPr>
            <p:ph idx="2" type="sldImg"/>
          </p:nvPr>
        </p:nvSpPr>
        <p:spPr>
          <a:xfrm>
            <a:off x="424421" y="1143184"/>
            <a:ext cx="6009158" cy="30860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10" Type="http://schemas.openxmlformats.org/officeDocument/2006/relationships/image" Target="../media/image5.png"/><Relationship Id="rId9" Type="http://schemas.openxmlformats.org/officeDocument/2006/relationships/image" Target="../media/image12.png"/><Relationship Id="rId5" Type="http://schemas.openxmlformats.org/officeDocument/2006/relationships/image" Target="../media/image4.jpg"/><Relationship Id="rId6" Type="http://schemas.openxmlformats.org/officeDocument/2006/relationships/image" Target="../media/image9.png"/><Relationship Id="rId7" Type="http://schemas.openxmlformats.org/officeDocument/2006/relationships/image" Target="../media/image6.jp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22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23.gif"/><Relationship Id="rId5" Type="http://schemas.openxmlformats.org/officeDocument/2006/relationships/image" Target="../media/image20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hyperlink" Target="https://www.wildberries.ru/" TargetMode="External"/><Relationship Id="rId5" Type="http://schemas.openxmlformats.org/officeDocument/2006/relationships/hyperlink" Target="https://www.tinkoff.ru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22243" l="71540" r="5844" t="60106"/>
          <a:stretch/>
        </p:blipFill>
        <p:spPr>
          <a:xfrm>
            <a:off x="366477" y="4537334"/>
            <a:ext cx="939018" cy="41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 b="27627" l="8889" r="8546" t="27854"/>
          <a:stretch/>
        </p:blipFill>
        <p:spPr>
          <a:xfrm>
            <a:off x="1514263" y="4526783"/>
            <a:ext cx="1487660" cy="452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25"/>
          <p:cNvCxnSpPr/>
          <p:nvPr/>
        </p:nvCxnSpPr>
        <p:spPr>
          <a:xfrm>
            <a:off x="366477" y="4403855"/>
            <a:ext cx="8672732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" name="Google Shape;132;p25"/>
          <p:cNvPicPr preferRelativeResize="0"/>
          <p:nvPr/>
        </p:nvPicPr>
        <p:blipFill rotWithShape="1">
          <a:blip r:embed="rId5">
            <a:alphaModFix/>
          </a:blip>
          <a:srcRect b="30500" l="9590" r="9179" t="27961"/>
          <a:stretch/>
        </p:blipFill>
        <p:spPr>
          <a:xfrm>
            <a:off x="3251532" y="4585936"/>
            <a:ext cx="1187132" cy="40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6">
            <a:alphaModFix/>
          </a:blip>
          <a:srcRect b="0" l="4363" r="0" t="0"/>
          <a:stretch/>
        </p:blipFill>
        <p:spPr>
          <a:xfrm>
            <a:off x="4756009" y="4524542"/>
            <a:ext cx="1601334" cy="55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7">
            <a:alphaModFix/>
          </a:blip>
          <a:srcRect b="27590" l="18583" r="18083" t="33231"/>
          <a:stretch/>
        </p:blipFill>
        <p:spPr>
          <a:xfrm>
            <a:off x="6774878" y="4552891"/>
            <a:ext cx="1040189" cy="470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8">
            <a:alphaModFix/>
          </a:blip>
          <a:srcRect b="6586" l="0" r="0" t="0"/>
          <a:stretch/>
        </p:blipFill>
        <p:spPr>
          <a:xfrm>
            <a:off x="8132412" y="4438188"/>
            <a:ext cx="655985" cy="6299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25"/>
          <p:cNvCxnSpPr/>
          <p:nvPr/>
        </p:nvCxnSpPr>
        <p:spPr>
          <a:xfrm flipH="1" rot="10800000">
            <a:off x="295132" y="683075"/>
            <a:ext cx="7669906" cy="14815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" name="Google Shape;137;p25"/>
          <p:cNvSpPr txBox="1"/>
          <p:nvPr/>
        </p:nvSpPr>
        <p:spPr>
          <a:xfrm>
            <a:off x="267192" y="152161"/>
            <a:ext cx="6508440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500" u="none" cap="none" strike="noStrik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138" name="Google Shape;138;p25"/>
          <p:cNvPicPr preferRelativeResize="0"/>
          <p:nvPr/>
        </p:nvPicPr>
        <p:blipFill rotWithShape="1">
          <a:blip r:embed="rId9">
            <a:alphaModFix/>
          </a:blip>
          <a:srcRect b="38265" l="26146" r="26646" t="11764"/>
          <a:stretch/>
        </p:blipFill>
        <p:spPr>
          <a:xfrm>
            <a:off x="7331994" y="36253"/>
            <a:ext cx="1764341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/>
        </p:nvSpPr>
        <p:spPr>
          <a:xfrm flipH="1">
            <a:off x="187300" y="1175350"/>
            <a:ext cx="7036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chemeClr val="dk1"/>
                </a:solidFill>
              </a:rPr>
              <a:t>Цифровая экосистема управления персоналом</a:t>
            </a:r>
            <a:br>
              <a:rPr b="1" lang="ru" sz="3200">
                <a:solidFill>
                  <a:srgbClr val="2D536C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5"/>
          <p:cNvSpPr txBox="1"/>
          <p:nvPr/>
        </p:nvSpPr>
        <p:spPr>
          <a:xfrm flipH="1">
            <a:off x="267200" y="2860454"/>
            <a:ext cx="4962600" cy="9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Руководитель проекта</a:t>
            </a:r>
            <a:endParaRPr/>
          </a:p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Бояренок Снежана</a:t>
            </a:r>
            <a:endParaRPr b="1"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студент группы УПп. 2-19-1</a:t>
            </a:r>
            <a:endParaRPr b="1" sz="17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1" name="Google Shape;141;p25"/>
          <p:cNvPicPr preferRelativeResize="0"/>
          <p:nvPr/>
        </p:nvPicPr>
        <p:blipFill rotWithShape="1">
          <a:blip r:embed="rId10">
            <a:alphaModFix/>
          </a:blip>
          <a:srcRect b="27895" l="7197" r="9876" t="10702"/>
          <a:stretch/>
        </p:blipFill>
        <p:spPr>
          <a:xfrm>
            <a:off x="4438675" y="2034988"/>
            <a:ext cx="4214850" cy="1807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" name="Google Shape;307;p34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8" name="Google Shape;308;p34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309" name="Google Shape;309;p34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4"/>
          <p:cNvSpPr txBox="1"/>
          <p:nvPr/>
        </p:nvSpPr>
        <p:spPr>
          <a:xfrm flipH="1">
            <a:off x="366173" y="801333"/>
            <a:ext cx="4204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10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rPr>
              <a:t>Визитка</a:t>
            </a:r>
            <a:endParaRPr b="1" sz="2100">
              <a:solidFill>
                <a:srgbClr val="0D0D0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11" name="Google Shape;311;p34"/>
          <p:cNvCxnSpPr/>
          <p:nvPr/>
        </p:nvCxnSpPr>
        <p:spPr>
          <a:xfrm>
            <a:off x="392509" y="1164650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2" name="Google Shape;312;p34"/>
          <p:cNvSpPr txBox="1"/>
          <p:nvPr/>
        </p:nvSpPr>
        <p:spPr>
          <a:xfrm>
            <a:off x="1922100" y="1447300"/>
            <a:ext cx="52998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“Верные решения - успех Вашего бизнеса!”</a:t>
            </a:r>
            <a:endParaRPr sz="2000">
              <a:solidFill>
                <a:schemeClr val="dk1"/>
              </a:solidFill>
            </a:endParaRPr>
          </a:p>
        </p:txBody>
      </p:sp>
      <p:cxnSp>
        <p:nvCxnSpPr>
          <p:cNvPr id="313" name="Google Shape;313;p34"/>
          <p:cNvCxnSpPr/>
          <p:nvPr/>
        </p:nvCxnSpPr>
        <p:spPr>
          <a:xfrm>
            <a:off x="366184" y="1164638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4" name="Google Shape;3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150" y="2030850"/>
            <a:ext cx="5348500" cy="269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 rotWithShape="1">
          <a:blip r:embed="rId5">
            <a:alphaModFix/>
          </a:blip>
          <a:srcRect b="33041" l="19978" r="21449" t="37522"/>
          <a:stretch/>
        </p:blipFill>
        <p:spPr>
          <a:xfrm>
            <a:off x="6527938" y="1909263"/>
            <a:ext cx="1940026" cy="187245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4"/>
          <p:cNvSpPr txBox="1"/>
          <p:nvPr/>
        </p:nvSpPr>
        <p:spPr>
          <a:xfrm>
            <a:off x="6051938" y="3966425"/>
            <a:ext cx="2892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C0C0C"/>
                </a:solidFill>
                <a:latin typeface="Verdana"/>
                <a:ea typeface="Verdana"/>
                <a:cs typeface="Verdana"/>
                <a:sym typeface="Verdana"/>
              </a:rPr>
              <a:t>Бояренок Снежана Павловна</a:t>
            </a:r>
            <a:endParaRPr>
              <a:solidFill>
                <a:srgbClr val="0C0C0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C0C0C"/>
                </a:solidFill>
                <a:latin typeface="Verdana"/>
                <a:ea typeface="Verdana"/>
                <a:cs typeface="Verdana"/>
                <a:sym typeface="Verdana"/>
              </a:rPr>
              <a:t>Тел. 89135514691</a:t>
            </a:r>
            <a:endParaRPr>
              <a:solidFill>
                <a:srgbClr val="0C0C0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C0C0C"/>
                </a:solidFill>
                <a:latin typeface="Verdana"/>
                <a:ea typeface="Verdana"/>
                <a:cs typeface="Verdana"/>
                <a:sym typeface="Verdana"/>
              </a:rPr>
              <a:t>sboyarenok@mail.ru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p35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2" name="Google Shape;322;p35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323" name="Google Shape;323;p35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5"/>
          <p:cNvSpPr txBox="1"/>
          <p:nvPr/>
        </p:nvSpPr>
        <p:spPr>
          <a:xfrm flipH="1">
            <a:off x="295125" y="400550"/>
            <a:ext cx="6554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  <p:cxnSp>
        <p:nvCxnSpPr>
          <p:cNvPr id="325" name="Google Shape;325;p35"/>
          <p:cNvCxnSpPr/>
          <p:nvPr/>
        </p:nvCxnSpPr>
        <p:spPr>
          <a:xfrm>
            <a:off x="392509" y="1164650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6" name="Google Shape;326;p35"/>
          <p:cNvCxnSpPr/>
          <p:nvPr/>
        </p:nvCxnSpPr>
        <p:spPr>
          <a:xfrm>
            <a:off x="366184" y="1164638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7" name="Google Shape;327;p35"/>
          <p:cNvSpPr txBox="1"/>
          <p:nvPr/>
        </p:nvSpPr>
        <p:spPr>
          <a:xfrm>
            <a:off x="2126163" y="2442013"/>
            <a:ext cx="28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35"/>
          <p:cNvPicPr preferRelativeResize="0"/>
          <p:nvPr/>
        </p:nvPicPr>
        <p:blipFill rotWithShape="1">
          <a:blip r:embed="rId4">
            <a:alphaModFix/>
          </a:blip>
          <a:srcRect b="0" l="0" r="793" t="0"/>
          <a:stretch/>
        </p:blipFill>
        <p:spPr>
          <a:xfrm>
            <a:off x="854941" y="3816125"/>
            <a:ext cx="7434109" cy="11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5"/>
          <p:cNvSpPr txBox="1"/>
          <p:nvPr/>
        </p:nvSpPr>
        <p:spPr>
          <a:xfrm>
            <a:off x="623550" y="3415925"/>
            <a:ext cx="789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Схема базы кодировки лучших практик и типовых решений для размещения в ЦЭУП</a:t>
            </a:r>
            <a:endParaRPr/>
          </a:p>
        </p:txBody>
      </p:sp>
      <p:sp>
        <p:nvSpPr>
          <p:cNvPr id="330" name="Google Shape;330;p35"/>
          <p:cNvSpPr txBox="1"/>
          <p:nvPr/>
        </p:nvSpPr>
        <p:spPr>
          <a:xfrm>
            <a:off x="1352300" y="1874638"/>
            <a:ext cx="2971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Пример </a:t>
            </a:r>
            <a:r>
              <a:rPr lang="ru"/>
              <a:t>базы лучших практик и типовых решений в техническом задании ЦЭУП</a:t>
            </a:r>
            <a:endParaRPr/>
          </a:p>
        </p:txBody>
      </p:sp>
      <p:sp>
        <p:nvSpPr>
          <p:cNvPr id="331" name="Google Shape;331;p35"/>
          <p:cNvSpPr txBox="1"/>
          <p:nvPr/>
        </p:nvSpPr>
        <p:spPr>
          <a:xfrm flipH="1">
            <a:off x="366173" y="760946"/>
            <a:ext cx="4204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100">
                <a:solidFill>
                  <a:srgbClr val="0D0D0D"/>
                </a:solidFill>
                <a:latin typeface="Verdana"/>
                <a:ea typeface="Verdana"/>
                <a:cs typeface="Verdana"/>
                <a:sym typeface="Verdana"/>
              </a:rPr>
              <a:t>MVP-проекта</a:t>
            </a:r>
            <a:endParaRPr b="1" sz="2100">
              <a:solidFill>
                <a:srgbClr val="0D0D0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2" name="Google Shape;33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2802" y="1216477"/>
            <a:ext cx="2069750" cy="206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7" name="Google Shape;337;p36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8" name="Google Shape;338;p36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339" name="Google Shape;339;p36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6"/>
          <p:cNvSpPr txBox="1"/>
          <p:nvPr/>
        </p:nvSpPr>
        <p:spPr>
          <a:xfrm flipH="1">
            <a:off x="295125" y="400550"/>
            <a:ext cx="65541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0D0D0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Основные параметры проекта</a:t>
            </a:r>
            <a:endParaRPr b="1" sz="2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41" name="Google Shape;341;p36"/>
          <p:cNvCxnSpPr/>
          <p:nvPr/>
        </p:nvCxnSpPr>
        <p:spPr>
          <a:xfrm>
            <a:off x="392509" y="1164650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2" name="Google Shape;342;p36"/>
          <p:cNvCxnSpPr/>
          <p:nvPr/>
        </p:nvCxnSpPr>
        <p:spPr>
          <a:xfrm>
            <a:off x="366184" y="1164638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3" name="Google Shape;343;p36"/>
          <p:cNvSpPr txBox="1"/>
          <p:nvPr/>
        </p:nvSpPr>
        <p:spPr>
          <a:xfrm>
            <a:off x="5565300" y="4309650"/>
            <a:ext cx="28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</a:t>
            </a:r>
            <a:r>
              <a:rPr lang="ru"/>
              <a:t>енежные потоки ЦЭУП</a:t>
            </a:r>
            <a:endParaRPr/>
          </a:p>
        </p:txBody>
      </p:sp>
      <p:pic>
        <p:nvPicPr>
          <p:cNvPr id="344" name="Google Shape;34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188" y="1462100"/>
            <a:ext cx="2677775" cy="267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6"/>
          <p:cNvSpPr txBox="1"/>
          <p:nvPr/>
        </p:nvSpPr>
        <p:spPr>
          <a:xfrm>
            <a:off x="797075" y="4309638"/>
            <a:ext cx="289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Календарное планирование ЦЭУП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2413" y="1462100"/>
            <a:ext cx="2677775" cy="267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1" name="Google Shape;351;p37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2" name="Google Shape;352;p37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353" name="Google Shape;353;p37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7"/>
          <p:cNvSpPr txBox="1"/>
          <p:nvPr/>
        </p:nvSpPr>
        <p:spPr>
          <a:xfrm flipH="1">
            <a:off x="267200" y="308504"/>
            <a:ext cx="4204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0D0D0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Затраты на IТ-команду</a:t>
            </a:r>
            <a:endParaRPr b="1" sz="2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55" name="Google Shape;355;p37"/>
          <p:cNvCxnSpPr/>
          <p:nvPr/>
        </p:nvCxnSpPr>
        <p:spPr>
          <a:xfrm>
            <a:off x="392509" y="1164650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6" name="Google Shape;356;p37"/>
          <p:cNvCxnSpPr/>
          <p:nvPr/>
        </p:nvCxnSpPr>
        <p:spPr>
          <a:xfrm>
            <a:off x="366184" y="1164638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7" name="Google Shape;357;p37"/>
          <p:cNvPicPr preferRelativeResize="0"/>
          <p:nvPr/>
        </p:nvPicPr>
        <p:blipFill rotWithShape="1">
          <a:blip r:embed="rId4">
            <a:alphaModFix/>
          </a:blip>
          <a:srcRect b="14016" l="5713" r="41573" t="27870"/>
          <a:stretch/>
        </p:blipFill>
        <p:spPr>
          <a:xfrm>
            <a:off x="267200" y="1697850"/>
            <a:ext cx="5707724" cy="303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7"/>
          <p:cNvSpPr txBox="1"/>
          <p:nvPr/>
        </p:nvSpPr>
        <p:spPr>
          <a:xfrm>
            <a:off x="295125" y="1256700"/>
            <a:ext cx="490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Продукт: </a:t>
            </a:r>
            <a:r>
              <a:rPr lang="ru"/>
              <a:t>Программное</a:t>
            </a:r>
            <a:r>
              <a:rPr lang="ru"/>
              <a:t> обеспечение ЦЭУП</a:t>
            </a:r>
            <a:endParaRPr/>
          </a:p>
        </p:txBody>
      </p:sp>
      <p:sp>
        <p:nvSpPr>
          <p:cNvPr id="359" name="Google Shape;359;p37"/>
          <p:cNvSpPr txBox="1"/>
          <p:nvPr/>
        </p:nvSpPr>
        <p:spPr>
          <a:xfrm>
            <a:off x="366175" y="4733525"/>
            <a:ext cx="273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Состав команды : 32 человека</a:t>
            </a:r>
            <a:endParaRPr/>
          </a:p>
        </p:txBody>
      </p:sp>
      <p:pic>
        <p:nvPicPr>
          <p:cNvPr id="360" name="Google Shape;360;p37"/>
          <p:cNvPicPr preferRelativeResize="0"/>
          <p:nvPr/>
        </p:nvPicPr>
        <p:blipFill rotWithShape="1">
          <a:blip r:embed="rId4">
            <a:alphaModFix/>
          </a:blip>
          <a:srcRect b="38371" l="71815" r="454" t="6400"/>
          <a:stretch/>
        </p:blipFill>
        <p:spPr>
          <a:xfrm>
            <a:off x="6168475" y="1475925"/>
            <a:ext cx="2849801" cy="32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" name="Google Shape;146;p26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7" name="Google Shape;147;p26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 flipH="1">
            <a:off x="392500" y="742725"/>
            <a:ext cx="68646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Проблема 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50" name="Google Shape;150;p26"/>
          <p:cNvCxnSpPr/>
          <p:nvPr/>
        </p:nvCxnSpPr>
        <p:spPr>
          <a:xfrm>
            <a:off x="392509" y="1164650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" name="Google Shape;151;p26"/>
          <p:cNvCxnSpPr/>
          <p:nvPr/>
        </p:nvCxnSpPr>
        <p:spPr>
          <a:xfrm>
            <a:off x="392509" y="1162238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2" name="Google Shape;152;p26"/>
          <p:cNvSpPr/>
          <p:nvPr/>
        </p:nvSpPr>
        <p:spPr>
          <a:xfrm>
            <a:off x="602200" y="1345275"/>
            <a:ext cx="1962300" cy="690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1.</a:t>
            </a:r>
            <a:r>
              <a:rPr lang="ru" sz="1300"/>
              <a:t>Сбор информации о проблеме </a:t>
            </a:r>
            <a:endParaRPr sz="1300"/>
          </a:p>
        </p:txBody>
      </p:sp>
      <p:sp>
        <p:nvSpPr>
          <p:cNvPr id="153" name="Google Shape;153;p26"/>
          <p:cNvSpPr/>
          <p:nvPr/>
        </p:nvSpPr>
        <p:spPr>
          <a:xfrm>
            <a:off x="3573675" y="1318875"/>
            <a:ext cx="1962300" cy="74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2.Формулировка проблемы</a:t>
            </a:r>
            <a:endParaRPr sz="1300"/>
          </a:p>
        </p:txBody>
      </p:sp>
      <p:sp>
        <p:nvSpPr>
          <p:cNvPr id="154" name="Google Shape;154;p26"/>
          <p:cNvSpPr/>
          <p:nvPr/>
        </p:nvSpPr>
        <p:spPr>
          <a:xfrm>
            <a:off x="6347150" y="1304175"/>
            <a:ext cx="1962300" cy="77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3.Формулирование целей решения проблемы</a:t>
            </a:r>
            <a:endParaRPr sz="1300"/>
          </a:p>
        </p:txBody>
      </p:sp>
      <p:sp>
        <p:nvSpPr>
          <p:cNvPr id="155" name="Google Shape;155;p26"/>
          <p:cNvSpPr/>
          <p:nvPr/>
        </p:nvSpPr>
        <p:spPr>
          <a:xfrm>
            <a:off x="602200" y="2844825"/>
            <a:ext cx="1962300" cy="77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4.Обозначение стратегии решения</a:t>
            </a:r>
            <a:endParaRPr sz="1300"/>
          </a:p>
        </p:txBody>
      </p:sp>
      <p:sp>
        <p:nvSpPr>
          <p:cNvPr id="156" name="Google Shape;156;p26"/>
          <p:cNvSpPr/>
          <p:nvPr/>
        </p:nvSpPr>
        <p:spPr>
          <a:xfrm>
            <a:off x="3573675" y="2844825"/>
            <a:ext cx="1962300" cy="77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5.Разработка (альтернатив) решения задачи</a:t>
            </a:r>
            <a:endParaRPr sz="1300"/>
          </a:p>
        </p:txBody>
      </p:sp>
      <p:sp>
        <p:nvSpPr>
          <p:cNvPr id="157" name="Google Shape;157;p26"/>
          <p:cNvSpPr/>
          <p:nvPr/>
        </p:nvSpPr>
        <p:spPr>
          <a:xfrm>
            <a:off x="6347150" y="2844825"/>
            <a:ext cx="1962300" cy="77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6.Выбор лучшего варианта решения</a:t>
            </a:r>
            <a:endParaRPr sz="1300"/>
          </a:p>
        </p:txBody>
      </p:sp>
      <p:sp>
        <p:nvSpPr>
          <p:cNvPr id="158" name="Google Shape;158;p26"/>
          <p:cNvSpPr/>
          <p:nvPr/>
        </p:nvSpPr>
        <p:spPr>
          <a:xfrm>
            <a:off x="2082925" y="4260800"/>
            <a:ext cx="1962300" cy="77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7.Корректировка и согласование решения</a:t>
            </a:r>
            <a:endParaRPr sz="1300"/>
          </a:p>
        </p:txBody>
      </p:sp>
      <p:sp>
        <p:nvSpPr>
          <p:cNvPr id="159" name="Google Shape;159;p26"/>
          <p:cNvSpPr/>
          <p:nvPr/>
        </p:nvSpPr>
        <p:spPr>
          <a:xfrm>
            <a:off x="5041750" y="4260800"/>
            <a:ext cx="1962300" cy="77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8.Реализация решения</a:t>
            </a:r>
            <a:endParaRPr sz="1300"/>
          </a:p>
        </p:txBody>
      </p:sp>
      <p:cxnSp>
        <p:nvCxnSpPr>
          <p:cNvPr id="160" name="Google Shape;160;p26"/>
          <p:cNvCxnSpPr>
            <a:stCxn id="152" idx="3"/>
            <a:endCxn id="153" idx="1"/>
          </p:cNvCxnSpPr>
          <p:nvPr/>
        </p:nvCxnSpPr>
        <p:spPr>
          <a:xfrm>
            <a:off x="2564500" y="1690275"/>
            <a:ext cx="1009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" name="Google Shape;161;p26"/>
          <p:cNvCxnSpPr>
            <a:stCxn id="153" idx="3"/>
            <a:endCxn id="154" idx="1"/>
          </p:cNvCxnSpPr>
          <p:nvPr/>
        </p:nvCxnSpPr>
        <p:spPr>
          <a:xfrm>
            <a:off x="5535975" y="1690275"/>
            <a:ext cx="811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26"/>
          <p:cNvCxnSpPr>
            <a:stCxn id="154" idx="3"/>
          </p:cNvCxnSpPr>
          <p:nvPr/>
        </p:nvCxnSpPr>
        <p:spPr>
          <a:xfrm flipH="1" rot="10800000">
            <a:off x="8309450" y="1687875"/>
            <a:ext cx="399600" cy="2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26"/>
          <p:cNvCxnSpPr/>
          <p:nvPr/>
        </p:nvCxnSpPr>
        <p:spPr>
          <a:xfrm>
            <a:off x="8718950" y="1690275"/>
            <a:ext cx="9900" cy="636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26"/>
          <p:cNvCxnSpPr/>
          <p:nvPr/>
        </p:nvCxnSpPr>
        <p:spPr>
          <a:xfrm rot="10800000">
            <a:off x="1578050" y="2306975"/>
            <a:ext cx="7140900" cy="16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26"/>
          <p:cNvCxnSpPr>
            <a:endCxn id="155" idx="0"/>
          </p:cNvCxnSpPr>
          <p:nvPr/>
        </p:nvCxnSpPr>
        <p:spPr>
          <a:xfrm>
            <a:off x="1577950" y="2306925"/>
            <a:ext cx="5400" cy="537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" name="Google Shape;166;p26"/>
          <p:cNvCxnSpPr/>
          <p:nvPr/>
        </p:nvCxnSpPr>
        <p:spPr>
          <a:xfrm>
            <a:off x="2559475" y="3230925"/>
            <a:ext cx="1009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26"/>
          <p:cNvCxnSpPr>
            <a:endCxn id="157" idx="1"/>
          </p:cNvCxnSpPr>
          <p:nvPr/>
        </p:nvCxnSpPr>
        <p:spPr>
          <a:xfrm>
            <a:off x="5518250" y="3230925"/>
            <a:ext cx="8289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26"/>
          <p:cNvCxnSpPr/>
          <p:nvPr/>
        </p:nvCxnSpPr>
        <p:spPr>
          <a:xfrm flipH="1" rot="10800000">
            <a:off x="8319350" y="3229725"/>
            <a:ext cx="399600" cy="2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26"/>
          <p:cNvCxnSpPr/>
          <p:nvPr/>
        </p:nvCxnSpPr>
        <p:spPr>
          <a:xfrm>
            <a:off x="8718950" y="3229725"/>
            <a:ext cx="9900" cy="636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6"/>
          <p:cNvCxnSpPr/>
          <p:nvPr/>
        </p:nvCxnSpPr>
        <p:spPr>
          <a:xfrm rot="10800000">
            <a:off x="3085850" y="3866700"/>
            <a:ext cx="5663100" cy="8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26"/>
          <p:cNvCxnSpPr>
            <a:endCxn id="158" idx="0"/>
          </p:cNvCxnSpPr>
          <p:nvPr/>
        </p:nvCxnSpPr>
        <p:spPr>
          <a:xfrm flipH="1">
            <a:off x="3064075" y="3875000"/>
            <a:ext cx="12000" cy="385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6"/>
          <p:cNvCxnSpPr/>
          <p:nvPr/>
        </p:nvCxnSpPr>
        <p:spPr>
          <a:xfrm>
            <a:off x="4050225" y="4646900"/>
            <a:ext cx="1009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Google Shape;177;p27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8" name="Google Shape;178;p27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179" name="Google Shape;179;p27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/>
        </p:nvSpPr>
        <p:spPr>
          <a:xfrm flipH="1">
            <a:off x="366251" y="801325"/>
            <a:ext cx="63153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Решение</a:t>
            </a:r>
            <a:r>
              <a:rPr b="1" lang="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81" name="Google Shape;181;p27"/>
          <p:cNvCxnSpPr/>
          <p:nvPr/>
        </p:nvCxnSpPr>
        <p:spPr>
          <a:xfrm>
            <a:off x="392509" y="1164650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2" name="Google Shape;182;p27"/>
          <p:cNvCxnSpPr/>
          <p:nvPr/>
        </p:nvCxnSpPr>
        <p:spPr>
          <a:xfrm>
            <a:off x="392509" y="1162238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3" name="Google Shape;183;p27"/>
          <p:cNvSpPr/>
          <p:nvPr/>
        </p:nvSpPr>
        <p:spPr>
          <a:xfrm>
            <a:off x="503200" y="1626600"/>
            <a:ext cx="1962300" cy="74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1</a:t>
            </a:r>
            <a:r>
              <a:rPr lang="ru" sz="1300"/>
              <a:t>.Формулировка проблемы</a:t>
            </a:r>
            <a:endParaRPr sz="1300"/>
          </a:p>
        </p:txBody>
      </p:sp>
      <p:sp>
        <p:nvSpPr>
          <p:cNvPr id="184" name="Google Shape;184;p27"/>
          <p:cNvSpPr/>
          <p:nvPr/>
        </p:nvSpPr>
        <p:spPr>
          <a:xfrm>
            <a:off x="3149025" y="1626600"/>
            <a:ext cx="1962300" cy="74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2</a:t>
            </a:r>
            <a:r>
              <a:rPr lang="ru" sz="1300"/>
              <a:t>.Сбор информации о проблеме </a:t>
            </a:r>
            <a:endParaRPr sz="1300"/>
          </a:p>
        </p:txBody>
      </p:sp>
      <p:sp>
        <p:nvSpPr>
          <p:cNvPr id="185" name="Google Shape;185;p27"/>
          <p:cNvSpPr/>
          <p:nvPr/>
        </p:nvSpPr>
        <p:spPr>
          <a:xfrm>
            <a:off x="453250" y="2995625"/>
            <a:ext cx="1962300" cy="7428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3. </a:t>
            </a:r>
            <a:r>
              <a:rPr lang="ru" sz="1300"/>
              <a:t>Подбор</a:t>
            </a:r>
            <a:r>
              <a:rPr lang="ru" sz="1300"/>
              <a:t> методик решения</a:t>
            </a:r>
            <a:endParaRPr sz="1300"/>
          </a:p>
        </p:txBody>
      </p:sp>
      <p:sp>
        <p:nvSpPr>
          <p:cNvPr id="186" name="Google Shape;186;p27"/>
          <p:cNvSpPr/>
          <p:nvPr/>
        </p:nvSpPr>
        <p:spPr>
          <a:xfrm>
            <a:off x="3148875" y="2980925"/>
            <a:ext cx="1962300" cy="77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4</a:t>
            </a:r>
            <a:r>
              <a:rPr lang="ru" sz="1300"/>
              <a:t>.Выбор лучшего варианта решения</a:t>
            </a:r>
            <a:endParaRPr sz="1300"/>
          </a:p>
        </p:txBody>
      </p:sp>
      <p:cxnSp>
        <p:nvCxnSpPr>
          <p:cNvPr id="187" name="Google Shape;187;p27"/>
          <p:cNvCxnSpPr>
            <a:stCxn id="183" idx="3"/>
            <a:endCxn id="184" idx="1"/>
          </p:cNvCxnSpPr>
          <p:nvPr/>
        </p:nvCxnSpPr>
        <p:spPr>
          <a:xfrm>
            <a:off x="2465500" y="1998000"/>
            <a:ext cx="683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8" name="Google Shape;188;p27"/>
          <p:cNvCxnSpPr>
            <a:stCxn id="185" idx="3"/>
            <a:endCxn id="186" idx="1"/>
          </p:cNvCxnSpPr>
          <p:nvPr/>
        </p:nvCxnSpPr>
        <p:spPr>
          <a:xfrm>
            <a:off x="2415550" y="3367025"/>
            <a:ext cx="733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9" name="Google Shape;189;p27"/>
          <p:cNvCxnSpPr>
            <a:stCxn id="184" idx="2"/>
            <a:endCxn id="185" idx="0"/>
          </p:cNvCxnSpPr>
          <p:nvPr/>
        </p:nvCxnSpPr>
        <p:spPr>
          <a:xfrm flipH="1">
            <a:off x="1434375" y="2369400"/>
            <a:ext cx="2695800" cy="626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0" name="Google Shape;190;p27"/>
          <p:cNvSpPr/>
          <p:nvPr/>
        </p:nvSpPr>
        <p:spPr>
          <a:xfrm>
            <a:off x="5293300" y="1558025"/>
            <a:ext cx="3615600" cy="272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7"/>
          <p:cNvSpPr txBox="1"/>
          <p:nvPr/>
        </p:nvSpPr>
        <p:spPr>
          <a:xfrm>
            <a:off x="5343250" y="1923500"/>
            <a:ext cx="3565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AutoNum type="arabicPeriod"/>
            </a:pPr>
            <a:r>
              <a:rPr lang="ru">
                <a:solidFill>
                  <a:srgbClr val="0C0C0C"/>
                </a:solidFill>
              </a:rPr>
              <a:t>Сокращение</a:t>
            </a:r>
            <a:r>
              <a:rPr lang="ru">
                <a:solidFill>
                  <a:srgbClr val="0C0C0C"/>
                </a:solidFill>
              </a:rPr>
              <a:t> времени сбора информации о проблеме 25%</a:t>
            </a:r>
            <a:endParaRPr>
              <a:solidFill>
                <a:srgbClr val="0C0C0C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AutoNum type="arabicPeriod"/>
            </a:pPr>
            <a:r>
              <a:rPr lang="ru">
                <a:solidFill>
                  <a:srgbClr val="0C0C0C"/>
                </a:solidFill>
              </a:rPr>
              <a:t>Сокращение времени обработки данных проблемы на 45%</a:t>
            </a:r>
            <a:r>
              <a:rPr lang="ru">
                <a:solidFill>
                  <a:srgbClr val="0C0C0C"/>
                </a:solidFill>
              </a:rPr>
              <a:t> </a:t>
            </a:r>
            <a:endParaRPr>
              <a:solidFill>
                <a:srgbClr val="0C0C0C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AutoNum type="arabicPeriod"/>
            </a:pPr>
            <a:r>
              <a:rPr lang="ru">
                <a:solidFill>
                  <a:srgbClr val="0C0C0C"/>
                </a:solidFill>
              </a:rPr>
              <a:t>Сокращение времени принятия решения на 30%</a:t>
            </a:r>
            <a:endParaRPr>
              <a:solidFill>
                <a:srgbClr val="0C0C0C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400"/>
              <a:buAutoNum type="arabicPeriod"/>
            </a:pPr>
            <a:r>
              <a:rPr lang="ru">
                <a:solidFill>
                  <a:srgbClr val="0C0C0C"/>
                </a:solidFill>
              </a:rPr>
              <a:t>Сокращение времени внедрения решения проблемы на 20%</a:t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7"/>
          <p:cNvSpPr/>
          <p:nvPr/>
        </p:nvSpPr>
        <p:spPr>
          <a:xfrm>
            <a:off x="1826050" y="4186475"/>
            <a:ext cx="1962300" cy="77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5</a:t>
            </a:r>
            <a:r>
              <a:rPr lang="ru" sz="1300"/>
              <a:t>.Реализация решения</a:t>
            </a:r>
            <a:endParaRPr sz="1300"/>
          </a:p>
        </p:txBody>
      </p:sp>
      <p:cxnSp>
        <p:nvCxnSpPr>
          <p:cNvPr id="193" name="Google Shape;193;p27"/>
          <p:cNvCxnSpPr>
            <a:stCxn id="186" idx="2"/>
            <a:endCxn id="192" idx="0"/>
          </p:cNvCxnSpPr>
          <p:nvPr/>
        </p:nvCxnSpPr>
        <p:spPr>
          <a:xfrm flipH="1">
            <a:off x="2807325" y="3753125"/>
            <a:ext cx="1322700" cy="433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8" name="Google Shape;198;p28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9" name="Google Shape;199;p28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 flipH="1">
            <a:off x="366101" y="801325"/>
            <a:ext cx="69147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Цифровые </a:t>
            </a:r>
            <a:r>
              <a:rPr b="1" lang="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экосистемы</a:t>
            </a:r>
            <a:r>
              <a:rPr b="1" lang="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в России</a:t>
            </a:r>
            <a:endParaRPr b="1"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02" name="Google Shape;202;p28"/>
          <p:cNvCxnSpPr/>
          <p:nvPr/>
        </p:nvCxnSpPr>
        <p:spPr>
          <a:xfrm>
            <a:off x="392509" y="1164650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28"/>
          <p:cNvCxnSpPr/>
          <p:nvPr/>
        </p:nvCxnSpPr>
        <p:spPr>
          <a:xfrm>
            <a:off x="392509" y="1162238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4" name="Google Shape;204;p28"/>
          <p:cNvSpPr/>
          <p:nvPr/>
        </p:nvSpPr>
        <p:spPr>
          <a:xfrm>
            <a:off x="260950" y="1473125"/>
            <a:ext cx="2446800" cy="3121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Сбер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5" name="Google Shape;205;p28"/>
          <p:cNvSpPr/>
          <p:nvPr/>
        </p:nvSpPr>
        <p:spPr>
          <a:xfrm>
            <a:off x="2761838" y="1473125"/>
            <a:ext cx="1304100" cy="31212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Яндекс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6" name="Google Shape;206;p28"/>
          <p:cNvSpPr/>
          <p:nvPr/>
        </p:nvSpPr>
        <p:spPr>
          <a:xfrm>
            <a:off x="4125250" y="1473125"/>
            <a:ext cx="1538100" cy="1583100"/>
          </a:xfrm>
          <a:prstGeom prst="rect">
            <a:avLst/>
          </a:prstGeom>
          <a:solidFill>
            <a:srgbClr val="888888"/>
          </a:solidFill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X5 Group</a:t>
            </a:r>
            <a:endParaRPr/>
          </a:p>
        </p:txBody>
      </p:sp>
      <p:sp>
        <p:nvSpPr>
          <p:cNvPr id="207" name="Google Shape;207;p28"/>
          <p:cNvSpPr/>
          <p:nvPr/>
        </p:nvSpPr>
        <p:spPr>
          <a:xfrm>
            <a:off x="4125275" y="3133425"/>
            <a:ext cx="1538100" cy="1461000"/>
          </a:xfrm>
          <a:prstGeom prst="rect">
            <a:avLst/>
          </a:prstGeom>
          <a:solidFill>
            <a:srgbClr val="C27BA0"/>
          </a:solidFill>
          <a:ln cap="flat" cmpd="sng" w="9525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Wildberries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08" name="Google Shape;208;p28"/>
          <p:cNvSpPr/>
          <p:nvPr/>
        </p:nvSpPr>
        <p:spPr>
          <a:xfrm>
            <a:off x="5712575" y="1473078"/>
            <a:ext cx="1138500" cy="15831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Тинькофф</a:t>
            </a:r>
            <a:endParaRPr/>
          </a:p>
        </p:txBody>
      </p:sp>
      <p:sp>
        <p:nvSpPr>
          <p:cNvPr id="209" name="Google Shape;209;p28"/>
          <p:cNvSpPr/>
          <p:nvPr/>
        </p:nvSpPr>
        <p:spPr>
          <a:xfrm>
            <a:off x="5712600" y="3133325"/>
            <a:ext cx="1138500" cy="14610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Ozon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10" name="Google Shape;210;p28"/>
          <p:cNvSpPr/>
          <p:nvPr/>
        </p:nvSpPr>
        <p:spPr>
          <a:xfrm>
            <a:off x="6900300" y="1473125"/>
            <a:ext cx="969900" cy="1327800"/>
          </a:xfrm>
          <a:prstGeom prst="rect">
            <a:avLst/>
          </a:prstGeom>
          <a:solidFill>
            <a:srgbClr val="0070C0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ВТБ</a:t>
            </a:r>
            <a:endParaRPr/>
          </a:p>
        </p:txBody>
      </p:sp>
      <p:sp>
        <p:nvSpPr>
          <p:cNvPr id="211" name="Google Shape;211;p28"/>
          <p:cNvSpPr/>
          <p:nvPr/>
        </p:nvSpPr>
        <p:spPr>
          <a:xfrm>
            <a:off x="6895225" y="2836425"/>
            <a:ext cx="730200" cy="17580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МегаФон</a:t>
            </a:r>
            <a:endParaRPr/>
          </a:p>
        </p:txBody>
      </p:sp>
      <p:sp>
        <p:nvSpPr>
          <p:cNvPr id="212" name="Google Shape;212;p28"/>
          <p:cNvSpPr/>
          <p:nvPr/>
        </p:nvSpPr>
        <p:spPr>
          <a:xfrm>
            <a:off x="7919425" y="1473125"/>
            <a:ext cx="579900" cy="13278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МТС</a:t>
            </a:r>
            <a:endParaRPr/>
          </a:p>
        </p:txBody>
      </p:sp>
      <p:sp>
        <p:nvSpPr>
          <p:cNvPr id="213" name="Google Shape;213;p28"/>
          <p:cNvSpPr/>
          <p:nvPr/>
        </p:nvSpPr>
        <p:spPr>
          <a:xfrm>
            <a:off x="7669550" y="2836425"/>
            <a:ext cx="819600" cy="968700"/>
          </a:xfrm>
          <a:prstGeom prst="rect">
            <a:avLst/>
          </a:prstGeom>
          <a:solidFill>
            <a:srgbClr val="9E9E9E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Авито</a:t>
            </a:r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7669550" y="3880100"/>
            <a:ext cx="819600" cy="7143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</a:rPr>
              <a:t>ВК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Google Shape;219;p29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0" name="Google Shape;220;p29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221" name="Google Shape;221;p29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9"/>
          <p:cNvSpPr txBox="1"/>
          <p:nvPr/>
        </p:nvSpPr>
        <p:spPr>
          <a:xfrm flipH="1">
            <a:off x="366101" y="801325"/>
            <a:ext cx="69147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Конкурентный анализ</a:t>
            </a:r>
            <a:endParaRPr b="1"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3" name="Google Shape;223;p29"/>
          <p:cNvCxnSpPr/>
          <p:nvPr/>
        </p:nvCxnSpPr>
        <p:spPr>
          <a:xfrm>
            <a:off x="392509" y="1164650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p29"/>
          <p:cNvCxnSpPr/>
          <p:nvPr/>
        </p:nvCxnSpPr>
        <p:spPr>
          <a:xfrm>
            <a:off x="392509" y="1162238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aphicFrame>
        <p:nvGraphicFramePr>
          <p:cNvPr id="225" name="Google Shape;225;p29"/>
          <p:cNvGraphicFramePr/>
          <p:nvPr/>
        </p:nvGraphicFramePr>
        <p:xfrm>
          <a:off x="117575" y="1371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{30CE431D-2280-40F0-9AFD-CC8F685F1267}</a:tableStyleId>
              </a:tblPr>
              <a:tblGrid>
                <a:gridCol w="1373125"/>
                <a:gridCol w="2601000"/>
                <a:gridCol w="1925575"/>
                <a:gridCol w="1405700"/>
                <a:gridCol w="1630225"/>
              </a:tblGrid>
              <a:tr h="272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/>
                        <a:t>Свойства </a:t>
                      </a:r>
                      <a:endParaRPr b="1"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/>
                        <a:t>ЦЭУП</a:t>
                      </a:r>
                      <a:endParaRPr b="1"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/>
                        <a:t>Gusto</a:t>
                      </a:r>
                      <a:endParaRPr b="1"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/>
                        <a:t>Хант Флоу</a:t>
                      </a:r>
                      <a:endParaRPr b="1"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/>
                        <a:t>ALFA-HR</a:t>
                      </a:r>
                      <a:endParaRPr b="1"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5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Уникальность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Охватывает все функции УП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dk1"/>
                          </a:solidFill>
                        </a:rPr>
                        <a:t>Упрощает процесс найма сотрудников, специализируется только на малых предприятиях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Система автоматизации рекрутмента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Создают HR-системы корпоративного класса, специализируются только на больших компаниях 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7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Технология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цифровая экосистема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dk1"/>
                          </a:solidFill>
                        </a:rPr>
                        <a:t>онлайн-платформа для работы с персоналом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цифровая система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HRM-система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22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Привлекательность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Значительное сокращение времени на принятие управленческих решений, быстрота внедрения методик и практик в управлении персоналом, удобство в использовании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dk1"/>
                          </a:solidFill>
                        </a:rPr>
                        <a:t>Эффективная организация найма персонала, простой учёт заработной платы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Сокращение времени только на рекрутмент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Повышение кадрового потенциала каждого сотрудника, сокращают время HR процессов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6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Цена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22000 рублей покупка экосистемы + годовая подписка 5000 рублей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solidFill>
                            <a:schemeClr val="dk1"/>
                          </a:solidFill>
                        </a:rPr>
                        <a:t>39 или 149 $, в зависимости от комплектации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6650 в месяц за одного рекрутера, оплата за год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/>
                        <a:t>не разглашается (нет фиксированной цены)</a:t>
                      </a:r>
                      <a:endParaRPr sz="1100"/>
                    </a:p>
                  </a:txBody>
                  <a:tcPr marT="19050" marB="19050" marR="28575" marL="2857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0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1" name="Google Shape;231;p30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0"/>
          <p:cNvSpPr txBox="1"/>
          <p:nvPr/>
        </p:nvSpPr>
        <p:spPr>
          <a:xfrm flipH="1">
            <a:off x="366173" y="801333"/>
            <a:ext cx="42045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Бизнес-модель</a:t>
            </a:r>
            <a:endParaRPr b="1"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34" name="Google Shape;234;p30"/>
          <p:cNvCxnSpPr/>
          <p:nvPr/>
        </p:nvCxnSpPr>
        <p:spPr>
          <a:xfrm>
            <a:off x="392509" y="1164650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5" name="Google Shape;235;p30"/>
          <p:cNvCxnSpPr/>
          <p:nvPr/>
        </p:nvCxnSpPr>
        <p:spPr>
          <a:xfrm>
            <a:off x="392509" y="1162238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6" name="Google Shape;236;p30"/>
          <p:cNvPicPr preferRelativeResize="0"/>
          <p:nvPr/>
        </p:nvPicPr>
        <p:blipFill rotWithShape="1">
          <a:blip r:embed="rId4">
            <a:alphaModFix/>
          </a:blip>
          <a:srcRect b="0" l="0" r="0" t="793"/>
          <a:stretch/>
        </p:blipFill>
        <p:spPr>
          <a:xfrm>
            <a:off x="267200" y="1193725"/>
            <a:ext cx="8711451" cy="391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1" name="Google Shape;241;p31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2" name="Google Shape;242;p31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pic>
        <p:nvPicPr>
          <p:cNvPr id="243" name="Google Shape;243;p31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 txBox="1"/>
          <p:nvPr/>
        </p:nvSpPr>
        <p:spPr>
          <a:xfrm flipH="1">
            <a:off x="289901" y="725125"/>
            <a:ext cx="6914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Основные показатели проекта</a:t>
            </a:r>
            <a:endParaRPr b="1"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45" name="Google Shape;245;p31"/>
          <p:cNvCxnSpPr/>
          <p:nvPr/>
        </p:nvCxnSpPr>
        <p:spPr>
          <a:xfrm>
            <a:off x="392509" y="1164650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6" name="Google Shape;246;p31"/>
          <p:cNvSpPr txBox="1"/>
          <p:nvPr/>
        </p:nvSpPr>
        <p:spPr>
          <a:xfrm>
            <a:off x="392510" y="1532554"/>
            <a:ext cx="6708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cxnSp>
        <p:nvCxnSpPr>
          <p:cNvPr id="247" name="Google Shape;247;p31"/>
          <p:cNvCxnSpPr/>
          <p:nvPr/>
        </p:nvCxnSpPr>
        <p:spPr>
          <a:xfrm>
            <a:off x="392509" y="1162238"/>
            <a:ext cx="2183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aphicFrame>
        <p:nvGraphicFramePr>
          <p:cNvPr id="248" name="Google Shape;248;p31"/>
          <p:cNvGraphicFramePr/>
          <p:nvPr/>
        </p:nvGraphicFramePr>
        <p:xfrm>
          <a:off x="267200" y="15325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{30CE431D-2280-40F0-9AFD-CC8F685F1267}</a:tableStyleId>
              </a:tblPr>
              <a:tblGrid>
                <a:gridCol w="4220300"/>
                <a:gridCol w="4444275"/>
              </a:tblGrid>
              <a:tr h="238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/>
                        <a:t>Параметры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/>
                        <a:t>Единица измерения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261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Затраты на проект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4 000 000 руб.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261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</a:rPr>
                        <a:t>Сроки окупаемости проекта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2,5 года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59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Стоимость программы и подписки экосистемы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/>
                        <a:t> от 27 000 руб. в год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49" name="Google Shape;249;p31"/>
          <p:cNvSpPr/>
          <p:nvPr/>
        </p:nvSpPr>
        <p:spPr>
          <a:xfrm>
            <a:off x="392500" y="3755250"/>
            <a:ext cx="449400" cy="41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1"/>
          <p:cNvSpPr/>
          <p:nvPr/>
        </p:nvSpPr>
        <p:spPr>
          <a:xfrm>
            <a:off x="2186738" y="3755250"/>
            <a:ext cx="449400" cy="41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1"/>
          <p:cNvSpPr/>
          <p:nvPr/>
        </p:nvSpPr>
        <p:spPr>
          <a:xfrm>
            <a:off x="4192850" y="3755250"/>
            <a:ext cx="449400" cy="41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2" name="Google Shape;252;p31"/>
          <p:cNvCxnSpPr>
            <a:stCxn id="249" idx="6"/>
            <a:endCxn id="250" idx="2"/>
          </p:cNvCxnSpPr>
          <p:nvPr/>
        </p:nvCxnSpPr>
        <p:spPr>
          <a:xfrm>
            <a:off x="841900" y="3964950"/>
            <a:ext cx="13449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53" name="Google Shape;253;p31"/>
          <p:cNvSpPr/>
          <p:nvPr/>
        </p:nvSpPr>
        <p:spPr>
          <a:xfrm>
            <a:off x="6201250" y="3755250"/>
            <a:ext cx="449400" cy="41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4" name="Google Shape;254;p31"/>
          <p:cNvCxnSpPr>
            <a:stCxn id="250" idx="6"/>
            <a:endCxn id="251" idx="2"/>
          </p:cNvCxnSpPr>
          <p:nvPr/>
        </p:nvCxnSpPr>
        <p:spPr>
          <a:xfrm>
            <a:off x="2636138" y="3964950"/>
            <a:ext cx="1556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31"/>
          <p:cNvCxnSpPr>
            <a:stCxn id="251" idx="6"/>
            <a:endCxn id="253" idx="2"/>
          </p:cNvCxnSpPr>
          <p:nvPr/>
        </p:nvCxnSpPr>
        <p:spPr>
          <a:xfrm>
            <a:off x="4642250" y="3964950"/>
            <a:ext cx="15591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31"/>
          <p:cNvCxnSpPr>
            <a:stCxn id="253" idx="6"/>
            <a:endCxn id="257" idx="2"/>
          </p:cNvCxnSpPr>
          <p:nvPr/>
        </p:nvCxnSpPr>
        <p:spPr>
          <a:xfrm>
            <a:off x="6650650" y="3964950"/>
            <a:ext cx="16029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57" name="Google Shape;257;p31"/>
          <p:cNvSpPr/>
          <p:nvPr/>
        </p:nvSpPr>
        <p:spPr>
          <a:xfrm>
            <a:off x="8253550" y="3755250"/>
            <a:ext cx="449400" cy="4194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1"/>
          <p:cNvSpPr txBox="1"/>
          <p:nvPr/>
        </p:nvSpPr>
        <p:spPr>
          <a:xfrm>
            <a:off x="32950" y="3082800"/>
            <a:ext cx="116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Рождение идеи</a:t>
            </a:r>
            <a:endParaRPr/>
          </a:p>
        </p:txBody>
      </p:sp>
      <p:sp>
        <p:nvSpPr>
          <p:cNvPr id="259" name="Google Shape;259;p31"/>
          <p:cNvSpPr txBox="1"/>
          <p:nvPr/>
        </p:nvSpPr>
        <p:spPr>
          <a:xfrm>
            <a:off x="1961750" y="3082800"/>
            <a:ext cx="89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Готовое ТЗ</a:t>
            </a:r>
            <a:endParaRPr/>
          </a:p>
        </p:txBody>
      </p:sp>
      <p:sp>
        <p:nvSpPr>
          <p:cNvPr id="260" name="Google Shape;260;p31"/>
          <p:cNvSpPr txBox="1"/>
          <p:nvPr/>
        </p:nvSpPr>
        <p:spPr>
          <a:xfrm>
            <a:off x="3745100" y="3139650"/>
            <a:ext cx="134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Разработка ПО</a:t>
            </a:r>
            <a:endParaRPr/>
          </a:p>
        </p:txBody>
      </p:sp>
      <p:sp>
        <p:nvSpPr>
          <p:cNvPr id="261" name="Google Shape;261;p31"/>
          <p:cNvSpPr txBox="1"/>
          <p:nvPr/>
        </p:nvSpPr>
        <p:spPr>
          <a:xfrm>
            <a:off x="5953750" y="3082800"/>
            <a:ext cx="94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Первые продажи</a:t>
            </a:r>
            <a:endParaRPr/>
          </a:p>
        </p:txBody>
      </p:sp>
      <p:sp>
        <p:nvSpPr>
          <p:cNvPr id="262" name="Google Shape;262;p31"/>
          <p:cNvSpPr txBox="1"/>
          <p:nvPr/>
        </p:nvSpPr>
        <p:spPr>
          <a:xfrm>
            <a:off x="7596100" y="2974950"/>
            <a:ext cx="176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Массовое внедрение на рынок</a:t>
            </a:r>
            <a:endParaRPr/>
          </a:p>
        </p:txBody>
      </p:sp>
      <p:sp>
        <p:nvSpPr>
          <p:cNvPr id="263" name="Google Shape;263;p31"/>
          <p:cNvSpPr txBox="1"/>
          <p:nvPr/>
        </p:nvSpPr>
        <p:spPr>
          <a:xfrm>
            <a:off x="187750" y="4294550"/>
            <a:ext cx="85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Декабрь 2021 г</a:t>
            </a:r>
            <a:endParaRPr sz="1200"/>
          </a:p>
        </p:txBody>
      </p:sp>
      <p:sp>
        <p:nvSpPr>
          <p:cNvPr id="264" name="Google Shape;264;p31"/>
          <p:cNvSpPr txBox="1"/>
          <p:nvPr/>
        </p:nvSpPr>
        <p:spPr>
          <a:xfrm>
            <a:off x="1961750" y="4294550"/>
            <a:ext cx="85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Декабрь 2022 г</a:t>
            </a:r>
            <a:endParaRPr sz="1200"/>
          </a:p>
        </p:txBody>
      </p:sp>
      <p:sp>
        <p:nvSpPr>
          <p:cNvPr id="265" name="Google Shape;265;p31"/>
          <p:cNvSpPr txBox="1"/>
          <p:nvPr/>
        </p:nvSpPr>
        <p:spPr>
          <a:xfrm>
            <a:off x="3921500" y="4374450"/>
            <a:ext cx="116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Январь - Май </a:t>
            </a:r>
            <a:r>
              <a:rPr lang="ru" sz="1200"/>
              <a:t>2023 г</a:t>
            </a:r>
            <a:endParaRPr sz="1200"/>
          </a:p>
        </p:txBody>
      </p:sp>
      <p:sp>
        <p:nvSpPr>
          <p:cNvPr id="266" name="Google Shape;266;p31"/>
          <p:cNvSpPr txBox="1"/>
          <p:nvPr/>
        </p:nvSpPr>
        <p:spPr>
          <a:xfrm>
            <a:off x="6039250" y="4294550"/>
            <a:ext cx="85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Январь </a:t>
            </a:r>
            <a:r>
              <a:rPr lang="ru" sz="1200"/>
              <a:t>2024 г</a:t>
            </a:r>
            <a:endParaRPr sz="1200"/>
          </a:p>
        </p:txBody>
      </p:sp>
      <p:sp>
        <p:nvSpPr>
          <p:cNvPr id="267" name="Google Shape;267;p31"/>
          <p:cNvSpPr txBox="1"/>
          <p:nvPr/>
        </p:nvSpPr>
        <p:spPr>
          <a:xfrm>
            <a:off x="8048800" y="4294550"/>
            <a:ext cx="85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Декабрь 2024 г</a:t>
            </a:r>
            <a:endParaRPr sz="1200"/>
          </a:p>
        </p:txBody>
      </p:sp>
      <p:cxnSp>
        <p:nvCxnSpPr>
          <p:cNvPr id="268" name="Google Shape;268;p31"/>
          <p:cNvCxnSpPr>
            <a:stCxn id="269" idx="0"/>
            <a:endCxn id="270" idx="0"/>
          </p:cNvCxnSpPr>
          <p:nvPr/>
        </p:nvCxnSpPr>
        <p:spPr>
          <a:xfrm>
            <a:off x="1671025" y="3806250"/>
            <a:ext cx="0" cy="96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9" name="Google Shape;269;p31"/>
          <p:cNvSpPr/>
          <p:nvPr/>
        </p:nvSpPr>
        <p:spPr>
          <a:xfrm>
            <a:off x="1528075" y="3806250"/>
            <a:ext cx="285900" cy="2385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00000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1"/>
          <p:cNvSpPr txBox="1"/>
          <p:nvPr/>
        </p:nvSpPr>
        <p:spPr>
          <a:xfrm>
            <a:off x="1241575" y="4774200"/>
            <a:ext cx="85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C00000"/>
                </a:solidFill>
              </a:rPr>
              <a:t>Мы здесь</a:t>
            </a:r>
            <a:endParaRPr sz="12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5" name="Google Shape;275;p32"/>
          <p:cNvCxnSpPr/>
          <p:nvPr/>
        </p:nvCxnSpPr>
        <p:spPr>
          <a:xfrm flipH="1" rot="10800000">
            <a:off x="295132" y="683191"/>
            <a:ext cx="7669800" cy="14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6" name="Google Shape;276;p32"/>
          <p:cNvSpPr txBox="1"/>
          <p:nvPr/>
        </p:nvSpPr>
        <p:spPr>
          <a:xfrm>
            <a:off x="267192" y="152161"/>
            <a:ext cx="6508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cxnSp>
        <p:nvCxnSpPr>
          <p:cNvPr id="277" name="Google Shape;277;p32"/>
          <p:cNvCxnSpPr/>
          <p:nvPr/>
        </p:nvCxnSpPr>
        <p:spPr>
          <a:xfrm rot="10800000">
            <a:off x="267201" y="1543201"/>
            <a:ext cx="0" cy="33714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8" name="Google Shape;278;p32"/>
          <p:cNvSpPr txBox="1"/>
          <p:nvPr/>
        </p:nvSpPr>
        <p:spPr>
          <a:xfrm>
            <a:off x="267192" y="788185"/>
            <a:ext cx="3553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Команда проекта</a:t>
            </a:r>
            <a:endParaRPr b="1" sz="2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79" name="Google Shape;279;p32"/>
          <p:cNvCxnSpPr/>
          <p:nvPr/>
        </p:nvCxnSpPr>
        <p:spPr>
          <a:xfrm>
            <a:off x="293224" y="1133681"/>
            <a:ext cx="1535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0" name="Google Shape;280;p32"/>
          <p:cNvPicPr preferRelativeResize="0"/>
          <p:nvPr/>
        </p:nvPicPr>
        <p:blipFill rotWithShape="1">
          <a:blip r:embed="rId3">
            <a:alphaModFix/>
          </a:blip>
          <a:srcRect b="38267" l="26143" r="26648" t="11762"/>
          <a:stretch/>
        </p:blipFill>
        <p:spPr>
          <a:xfrm>
            <a:off x="7331994" y="36253"/>
            <a:ext cx="1764344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2"/>
          <p:cNvSpPr/>
          <p:nvPr/>
        </p:nvSpPr>
        <p:spPr>
          <a:xfrm>
            <a:off x="864000" y="1296000"/>
            <a:ext cx="21600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625" lIns="65300" spcFirstLastPara="1" rIns="65300" wrap="square" tIns="32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70C0"/>
                </a:solidFill>
              </a:rPr>
              <a:t>Бояренок Снежана</a:t>
            </a:r>
            <a:br>
              <a:rPr b="1" lang="ru">
                <a:solidFill>
                  <a:srgbClr val="003462"/>
                </a:solidFill>
              </a:rPr>
            </a:br>
            <a:r>
              <a:rPr b="1" lang="ru">
                <a:solidFill>
                  <a:srgbClr val="0C0C0C"/>
                </a:solidFill>
              </a:rPr>
              <a:t>Капитан, координатор</a:t>
            </a:r>
            <a:endParaRPr b="1">
              <a:solidFill>
                <a:srgbClr val="0C0C0C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C0C0C"/>
                </a:solidFill>
              </a:rPr>
              <a:t>Принятие решений по проекту</a:t>
            </a:r>
            <a:endParaRPr>
              <a:solidFill>
                <a:srgbClr val="0C0C0C"/>
              </a:solidFill>
            </a:endParaRPr>
          </a:p>
        </p:txBody>
      </p:sp>
      <p:sp>
        <p:nvSpPr>
          <p:cNvPr id="282" name="Google Shape;282;p32"/>
          <p:cNvSpPr/>
          <p:nvPr/>
        </p:nvSpPr>
        <p:spPr>
          <a:xfrm>
            <a:off x="3888250" y="1296000"/>
            <a:ext cx="21600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625" lIns="65300" spcFirstLastPara="1" rIns="65300" wrap="square" tIns="326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70C0"/>
                </a:solidFill>
              </a:rPr>
              <a:t>Беговатова Василина</a:t>
            </a:r>
            <a:r>
              <a:rPr b="1" lang="ru">
                <a:solidFill>
                  <a:srgbClr val="003462"/>
                </a:solidFill>
              </a:rPr>
              <a:t> </a:t>
            </a:r>
            <a:br>
              <a:rPr b="1" lang="ru">
                <a:solidFill>
                  <a:srgbClr val="003462"/>
                </a:solidFill>
              </a:rPr>
            </a:br>
            <a:r>
              <a:rPr b="1" lang="ru">
                <a:solidFill>
                  <a:srgbClr val="0C0C0C"/>
                </a:solidFill>
              </a:rPr>
              <a:t>Эксперт</a:t>
            </a:r>
            <a:endParaRPr b="1">
              <a:solidFill>
                <a:srgbClr val="0C0C0C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C0C0C"/>
                </a:solidFill>
              </a:rPr>
              <a:t>Поиск исполнителей</a:t>
            </a:r>
            <a:endParaRPr>
              <a:solidFill>
                <a:srgbClr val="0C0C0C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C0C0C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>
              <a:solidFill>
                <a:srgbClr val="0C0C0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0C0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3" name="Google Shape;283;p32"/>
          <p:cNvSpPr/>
          <p:nvPr/>
        </p:nvSpPr>
        <p:spPr>
          <a:xfrm>
            <a:off x="6691038" y="1296000"/>
            <a:ext cx="23040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625" lIns="65300" spcFirstLastPara="1" rIns="65300" wrap="square" tIns="32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70C0"/>
                </a:solidFill>
              </a:rPr>
              <a:t>Белоус Дмитрий</a:t>
            </a:r>
            <a:endParaRPr b="1">
              <a:solidFill>
                <a:srgbClr val="00346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C0C0C"/>
                </a:solidFill>
              </a:rPr>
              <a:t>Дипломат</a:t>
            </a:r>
            <a:endParaRPr>
              <a:solidFill>
                <a:srgbClr val="0C0C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C0C0C"/>
                </a:solidFill>
              </a:rPr>
              <a:t>Определение и постановка целей и задач проекта</a:t>
            </a:r>
            <a:r>
              <a:rPr lang="ru">
                <a:solidFill>
                  <a:srgbClr val="0C0C0C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>
              <a:solidFill>
                <a:srgbClr val="0C0C0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4" name="Google Shape;2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737" y="2504175"/>
            <a:ext cx="1892524" cy="24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2000" y="2460650"/>
            <a:ext cx="1892498" cy="249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2225" y="2460650"/>
            <a:ext cx="1861616" cy="245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Google Shape;291;p33"/>
          <p:cNvCxnSpPr/>
          <p:nvPr/>
        </p:nvCxnSpPr>
        <p:spPr>
          <a:xfrm flipH="1" rot="10800000">
            <a:off x="295132" y="683075"/>
            <a:ext cx="7669906" cy="14815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2" name="Google Shape;292;p33"/>
          <p:cNvSpPr txBox="1"/>
          <p:nvPr/>
        </p:nvSpPr>
        <p:spPr>
          <a:xfrm>
            <a:off x="267192" y="152161"/>
            <a:ext cx="6508440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АКСЕЛЕРАЦИОННАЯ ПРОГРАММА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Красноярского института железнодорожного транспорта</a:t>
            </a:r>
            <a:endParaRPr sz="1100"/>
          </a:p>
        </p:txBody>
      </p:sp>
      <p:cxnSp>
        <p:nvCxnSpPr>
          <p:cNvPr id="293" name="Google Shape;293;p33"/>
          <p:cNvCxnSpPr/>
          <p:nvPr/>
        </p:nvCxnSpPr>
        <p:spPr>
          <a:xfrm rot="10800000">
            <a:off x="267201" y="1543201"/>
            <a:ext cx="0" cy="33714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4" name="Google Shape;294;p33"/>
          <p:cNvSpPr txBox="1"/>
          <p:nvPr/>
        </p:nvSpPr>
        <p:spPr>
          <a:xfrm>
            <a:off x="267192" y="788185"/>
            <a:ext cx="3553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Команда проекта</a:t>
            </a:r>
            <a:endParaRPr b="1" sz="2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95" name="Google Shape;295;p33"/>
          <p:cNvCxnSpPr/>
          <p:nvPr/>
        </p:nvCxnSpPr>
        <p:spPr>
          <a:xfrm>
            <a:off x="293224" y="1133681"/>
            <a:ext cx="1535576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96" name="Google Shape;296;p33"/>
          <p:cNvPicPr preferRelativeResize="0"/>
          <p:nvPr/>
        </p:nvPicPr>
        <p:blipFill rotWithShape="1">
          <a:blip r:embed="rId3">
            <a:alphaModFix/>
          </a:blip>
          <a:srcRect b="38265" l="26146" r="26646" t="11764"/>
          <a:stretch/>
        </p:blipFill>
        <p:spPr>
          <a:xfrm>
            <a:off x="7331994" y="36253"/>
            <a:ext cx="1764341" cy="1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3"/>
          <p:cNvSpPr/>
          <p:nvPr/>
        </p:nvSpPr>
        <p:spPr>
          <a:xfrm>
            <a:off x="489375" y="1296000"/>
            <a:ext cx="28764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625" lIns="65300" spcFirstLastPara="1" rIns="65300" wrap="square" tIns="32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70C0"/>
                </a:solidFill>
              </a:rPr>
              <a:t>Доровская Евгения</a:t>
            </a:r>
            <a:br>
              <a:rPr b="1" lang="ru">
                <a:solidFill>
                  <a:srgbClr val="00346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lang="ru">
                <a:solidFill>
                  <a:srgbClr val="0C0C0C"/>
                </a:solidFill>
              </a:rPr>
              <a:t>Исполнитель</a:t>
            </a:r>
            <a:endParaRPr b="1">
              <a:solidFill>
                <a:srgbClr val="0C0C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>
                <a:solidFill>
                  <a:srgbClr val="0C0C0C"/>
                </a:solidFill>
              </a:rPr>
              <a:t>Проведение расчетов стоимости работы и установление ценообразования</a:t>
            </a:r>
            <a:endParaRPr>
              <a:solidFill>
                <a:srgbClr val="0C0C0C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0C0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8" name="Google Shape;298;p33"/>
          <p:cNvSpPr/>
          <p:nvPr/>
        </p:nvSpPr>
        <p:spPr>
          <a:xfrm>
            <a:off x="3903425" y="1296000"/>
            <a:ext cx="20007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625" lIns="65300" spcFirstLastPara="1" rIns="65300" wrap="square" tIns="32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70C0"/>
                </a:solidFill>
              </a:rPr>
              <a:t>Новикова Диана</a:t>
            </a:r>
            <a:endParaRPr b="1">
              <a:solidFill>
                <a:srgbClr val="0070C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C0C0C"/>
                </a:solidFill>
              </a:rPr>
              <a:t>Реализатор</a:t>
            </a:r>
            <a:endParaRPr b="1">
              <a:solidFill>
                <a:srgbClr val="0C0C0C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C0C0C"/>
                </a:solidFill>
              </a:rPr>
              <a:t>Разработка технического задания</a:t>
            </a:r>
            <a:endParaRPr>
              <a:solidFill>
                <a:srgbClr val="0C0C0C"/>
              </a:solidFill>
            </a:endParaRPr>
          </a:p>
        </p:txBody>
      </p:sp>
      <p:pic>
        <p:nvPicPr>
          <p:cNvPr id="299" name="Google Shape;29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925" y="2571750"/>
            <a:ext cx="1851300" cy="244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6000" y="2571750"/>
            <a:ext cx="1851300" cy="244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3425" y="2571750"/>
            <a:ext cx="1851299" cy="244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3"/>
          <p:cNvSpPr/>
          <p:nvPr/>
        </p:nvSpPr>
        <p:spPr>
          <a:xfrm>
            <a:off x="6768000" y="1296000"/>
            <a:ext cx="21600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625" lIns="65300" spcFirstLastPara="1" rIns="65300" wrap="square" tIns="32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0070C0"/>
                </a:solidFill>
              </a:rPr>
              <a:t>Тачеев Никита</a:t>
            </a:r>
            <a:br>
              <a:rPr b="1" lang="ru">
                <a:solidFill>
                  <a:srgbClr val="003462"/>
                </a:solidFill>
              </a:rPr>
            </a:br>
            <a:r>
              <a:rPr b="1" lang="ru">
                <a:solidFill>
                  <a:srgbClr val="0C0C0C"/>
                </a:solidFill>
              </a:rPr>
              <a:t>Исследователь</a:t>
            </a:r>
            <a:endParaRPr b="1">
              <a:solidFill>
                <a:srgbClr val="0C0C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>
                <a:solidFill>
                  <a:srgbClr val="0C0C0C"/>
                </a:solidFill>
              </a:rPr>
              <a:t>Анализ внешнего и внутреннего рынка</a:t>
            </a:r>
            <a:endParaRPr>
              <a:solidFill>
                <a:srgbClr val="0C0C0C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0C0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