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31"/>
  </p:notesMasterIdLst>
  <p:sldIdLst>
    <p:sldId id="256" r:id="rId3"/>
    <p:sldId id="257" r:id="rId4"/>
    <p:sldId id="259" r:id="rId5"/>
    <p:sldId id="290" r:id="rId6"/>
    <p:sldId id="291" r:id="rId7"/>
    <p:sldId id="261" r:id="rId8"/>
    <p:sldId id="292" r:id="rId9"/>
    <p:sldId id="264" r:id="rId10"/>
    <p:sldId id="293" r:id="rId11"/>
    <p:sldId id="267" r:id="rId12"/>
    <p:sldId id="294" r:id="rId13"/>
    <p:sldId id="272" r:id="rId14"/>
    <p:sldId id="295" r:id="rId15"/>
    <p:sldId id="300" r:id="rId16"/>
    <p:sldId id="275" r:id="rId17"/>
    <p:sldId id="296" r:id="rId18"/>
    <p:sldId id="278" r:id="rId19"/>
    <p:sldId id="297" r:id="rId20"/>
    <p:sldId id="298" r:id="rId21"/>
    <p:sldId id="283" r:id="rId22"/>
    <p:sldId id="281" r:id="rId23"/>
    <p:sldId id="299" r:id="rId24"/>
    <p:sldId id="287" r:id="rId25"/>
    <p:sldId id="301" r:id="rId26"/>
    <p:sldId id="285" r:id="rId27"/>
    <p:sldId id="302" r:id="rId28"/>
    <p:sldId id="304" r:id="rId29"/>
    <p:sldId id="303" r:id="rId30"/>
  </p:sldIdLst>
  <p:sldSz cx="9144000" cy="5143500" type="screen16x9"/>
  <p:notesSz cx="6858000" cy="9144000"/>
  <p:embeddedFontLst>
    <p:embeddedFont>
      <p:font typeface="Helvetica Neue" panose="020B0604020202020204" charset="0"/>
      <p:regular r:id="rId32"/>
      <p:bold r:id="rId33"/>
      <p:italic r:id="rId34"/>
      <p:boldItalic r:id="rId35"/>
    </p:embeddedFont>
    <p:embeddedFont>
      <p:font typeface="Helvetica Neue Light" panose="020B0604020202020204" charset="0"/>
      <p:regular r:id="rId36"/>
      <p:bold r:id="rId37"/>
      <p:italic r:id="rId38"/>
      <p:boldItalic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Lato Light" panose="020F0502020204030203" pitchFamily="34" charset="0"/>
      <p:regular r:id="rId44"/>
      <p:bold r:id="rId45"/>
      <p:italic r:id="rId46"/>
      <p:boldItalic r:id="rId47"/>
    </p:embeddedFont>
    <p:embeddedFont>
      <p:font typeface="Rubik Light" panose="020B0604020202020204" charset="-79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198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5ad6840de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95ad6840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77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7491437e0_2_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97491437e0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047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4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7491437e0_2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97491437e0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7737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94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188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7491437e0_2_1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97491437e0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264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319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7491437e0_2_1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97491437e0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603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72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03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8a030b3b1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98a030b3b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84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97491437e0_2_1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97491437e0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343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97491437e0_2_1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97491437e0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453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772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7491437e0_2_1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g97491437e0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87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371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97491437e0_2_1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97491437e0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957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337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97491437e0_2_1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97491437e0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880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55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7491437e0_2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97491437e0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84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95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06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7491437e0_2_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97491437e0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15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6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7491437e0_2_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97491437e0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16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5ad6840de_1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95ad6840de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33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66750" y="2652713"/>
            <a:ext cx="78105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 sz="500"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 sz="500"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 sz="500"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 sz="5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66750" y="2652713"/>
            <a:ext cx="78105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 sz="500"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 sz="500"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 sz="500"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 sz="5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66750" y="2652713"/>
            <a:ext cx="781050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1172238" y="-147637"/>
            <a:ext cx="680085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238125" y="3567113"/>
            <a:ext cx="866775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238125" y="4291013"/>
            <a:ext cx="866775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>
            <a:spLocks noGrp="1"/>
          </p:cNvSpPr>
          <p:nvPr>
            <p:ph type="pic" idx="2"/>
          </p:nvPr>
        </p:nvSpPr>
        <p:spPr>
          <a:xfrm>
            <a:off x="4810125" y="357188"/>
            <a:ext cx="4300538" cy="43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19125" y="357188"/>
            <a:ext cx="3833813" cy="208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19125" y="2447925"/>
            <a:ext cx="3833813" cy="214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marL="914400" lvl="1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marL="1371600" lvl="2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marL="1828800" lvl="3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marL="2286000" lvl="4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>
            <a:spLocks noGrp="1"/>
          </p:cNvSpPr>
          <p:nvPr>
            <p:ph type="pic" idx="2"/>
          </p:nvPr>
        </p:nvSpPr>
        <p:spPr>
          <a:xfrm>
            <a:off x="4110038" y="1181100"/>
            <a:ext cx="522922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3833813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marL="914400" lvl="1" indent="-3429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marL="1371600" lvl="2" indent="-3429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marL="1828800" lvl="3" indent="-3429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marL="2286000" lvl="4" indent="-3429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marL="914400" lvl="1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marL="1371600" lvl="2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marL="1828800" lvl="3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marL="2286000" lvl="4" indent="-37465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5737622" y="2643188"/>
            <a:ext cx="3121819" cy="208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5910263" y="323850"/>
            <a:ext cx="2776537" cy="277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-371475" y="423863"/>
            <a:ext cx="6450806" cy="430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895350" y="3357563"/>
            <a:ext cx="7358063" cy="21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i="1"/>
            </a:lvl1pPr>
            <a:lvl2pPr marL="914400" lvl="1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2"/>
          </p:nvPr>
        </p:nvSpPr>
        <p:spPr>
          <a:xfrm>
            <a:off x="895350" y="2278856"/>
            <a:ext cx="7358063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>
            <a:spLocks noGrp="1"/>
          </p:cNvSpPr>
          <p:nvPr>
            <p:ph type="pic" idx="2"/>
          </p:nvPr>
        </p:nvSpPr>
        <p:spPr>
          <a:xfrm>
            <a:off x="-19050" y="-476250"/>
            <a:ext cx="9182101" cy="6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8" descr="ohmky-lQwWZI_WjSU-unsplash.jpg"/>
          <p:cNvPicPr preferRelativeResize="0"/>
          <p:nvPr/>
        </p:nvPicPr>
        <p:blipFill rotWithShape="1">
          <a:blip r:embed="rId3">
            <a:alphaModFix amt="20091"/>
          </a:blip>
          <a:srcRect t="43268" b="1503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8"/>
          <p:cNvSpPr/>
          <p:nvPr/>
        </p:nvSpPr>
        <p:spPr>
          <a:xfrm>
            <a:off x="0" y="3886200"/>
            <a:ext cx="9144000" cy="125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8"/>
          <p:cNvSpPr txBox="1"/>
          <p:nvPr/>
        </p:nvSpPr>
        <p:spPr>
          <a:xfrm>
            <a:off x="496080" y="587787"/>
            <a:ext cx="8001001" cy="178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FF45"/>
              </a:buClr>
              <a:buSzPts val="6200"/>
              <a:buFont typeface="Rubik Light"/>
              <a:buNone/>
            </a:pPr>
            <a:r>
              <a:rPr lang="ru-RU" sz="6200" b="1" i="0" u="none" strike="noStrike" cap="none" dirty="0">
                <a:solidFill>
                  <a:schemeClr val="accent1"/>
                </a:solidFill>
                <a:latin typeface="Rubik Light"/>
                <a:ea typeface="Rubik Light"/>
                <a:cs typeface="Rubik Light"/>
                <a:sym typeface="Rubik Light"/>
              </a:rPr>
              <a:t>ИНВЕСТ-МАРАФОН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FF45"/>
              </a:buClr>
              <a:buSzPts val="6200"/>
              <a:buFont typeface="Rubik Light"/>
              <a:buNone/>
            </a:pPr>
            <a:r>
              <a:rPr lang="ru-RU" sz="2400" dirty="0">
                <a:solidFill>
                  <a:srgbClr val="00B0F0"/>
                </a:solidFill>
                <a:latin typeface="Rubik Light"/>
                <a:ea typeface="Rubik Light"/>
                <a:cs typeface="Rubik Light"/>
                <a:sym typeface="Rubik Light"/>
              </a:rPr>
              <a:t>25 апреля-25 мая 2022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FF45"/>
              </a:buClr>
              <a:buSzPts val="6200"/>
              <a:buFont typeface="Rubik Light"/>
              <a:buNone/>
            </a:pPr>
            <a:endParaRPr lang="ru-RU" sz="3600" b="0" i="0" u="none" strike="noStrike" cap="none" dirty="0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FF45"/>
              </a:buClr>
              <a:buSzPts val="6200"/>
              <a:buFont typeface="Rubik Light"/>
              <a:buNone/>
            </a:pPr>
            <a:endParaRPr lang="ru-RU" sz="3600" b="0" i="0" u="none" strike="noStrike" cap="none" dirty="0">
              <a:solidFill>
                <a:schemeClr val="lt1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FF45"/>
              </a:buClr>
              <a:buSzPts val="6200"/>
              <a:buFont typeface="Rubik Light"/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Структура инвестиционной презентации</a:t>
            </a:r>
            <a:endParaRPr sz="2800" dirty="0">
              <a:solidFill>
                <a:schemeClr val="l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0" y="3886200"/>
            <a:ext cx="3082457" cy="1026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39"/>
          <p:cNvSpPr txBox="1"/>
          <p:nvPr/>
        </p:nvSpPr>
        <p:spPr>
          <a:xfrm>
            <a:off x="4682035" y="2235994"/>
            <a:ext cx="3744117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Подчеркните основной функционал и подчеркните их преимущества</a:t>
            </a:r>
            <a:endParaRPr dirty="0"/>
          </a:p>
        </p:txBody>
      </p:sp>
      <p:sp>
        <p:nvSpPr>
          <p:cNvPr id="267" name="Google Shape;267;p39"/>
          <p:cNvSpPr txBox="1"/>
          <p:nvPr/>
        </p:nvSpPr>
        <p:spPr>
          <a:xfrm>
            <a:off x="676448" y="2174241"/>
            <a:ext cx="36372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 Light"/>
              <a:buNone/>
            </a:pPr>
            <a:r>
              <a:rPr lang="ru-RU" sz="45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Как это работает</a:t>
            </a:r>
            <a:endParaRPr sz="500" dirty="0"/>
          </a:p>
        </p:txBody>
      </p:sp>
      <p:grpSp>
        <p:nvGrpSpPr>
          <p:cNvPr id="268" name="Google Shape;268;p39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269" name="Google Shape;269;p39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0" name="Google Shape;270;p39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71" name="Google Shape;271;p39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8" y="0"/>
            <a:ext cx="7285055" cy="5143500"/>
          </a:xfrm>
          <a:prstGeom prst="rect">
            <a:avLst/>
          </a:prstGeom>
        </p:spPr>
      </p:pic>
      <p:pic>
        <p:nvPicPr>
          <p:cNvPr id="4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0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/>
          <p:nvPr/>
        </p:nvSpPr>
        <p:spPr>
          <a:xfrm>
            <a:off x="10164" y="-94003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44"/>
          <p:cNvSpPr txBox="1"/>
          <p:nvPr/>
        </p:nvSpPr>
        <p:spPr>
          <a:xfrm>
            <a:off x="4682035" y="1885950"/>
            <a:ext cx="383871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Сколько людей потенциально могут быть вашими клиентами?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Сколько уже используют подобную технологию? 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Какой размер вашего рынка (доступный)?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endParaRPr lang="ru-RU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Покажите доказательства ваших данных (можно использовать ссылки на известную статистику).</a:t>
            </a:r>
            <a:endParaRPr dirty="0"/>
          </a:p>
        </p:txBody>
      </p:sp>
      <p:sp>
        <p:nvSpPr>
          <p:cNvPr id="321" name="Google Shape;321;p44"/>
          <p:cNvSpPr txBox="1"/>
          <p:nvPr/>
        </p:nvSpPr>
        <p:spPr>
          <a:xfrm>
            <a:off x="748637" y="1791947"/>
            <a:ext cx="36372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 Light"/>
              <a:buNone/>
            </a:pPr>
            <a:r>
              <a:rPr lang="ru-RU" sz="45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Рынок</a:t>
            </a:r>
            <a:endParaRPr sz="500" dirty="0"/>
          </a:p>
        </p:txBody>
      </p:sp>
      <p:grpSp>
        <p:nvGrpSpPr>
          <p:cNvPr id="322" name="Google Shape;322;p44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323" name="Google Shape;323;p44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4" name="Google Shape;324;p44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25" name="Google Shape;325;p44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87" y="0"/>
            <a:ext cx="7147626" cy="5143500"/>
          </a:xfrm>
          <a:prstGeom prst="rect">
            <a:avLst/>
          </a:prstGeom>
        </p:spPr>
      </p:pic>
      <p:pic>
        <p:nvPicPr>
          <p:cNvPr id="4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67852" y="4379495"/>
            <a:ext cx="2965785" cy="517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33637" y="4484285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Важно</a:t>
            </a:r>
          </a:p>
        </p:txBody>
      </p:sp>
    </p:spTree>
    <p:extLst>
      <p:ext uri="{BB962C8B-B14F-4D97-AF65-F5344CB8AC3E}">
        <p14:creationId xmlns:p14="http://schemas.microsoft.com/office/powerpoint/2010/main" val="161584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6" y="0"/>
            <a:ext cx="7512627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8349" y="285826"/>
            <a:ext cx="3783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 слайде указана не актуальность, а результаты рекламной компании</a:t>
            </a:r>
          </a:p>
        </p:txBody>
      </p:sp>
      <p:pic>
        <p:nvPicPr>
          <p:cNvPr id="5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6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47"/>
          <p:cNvSpPr txBox="1"/>
          <p:nvPr/>
        </p:nvSpPr>
        <p:spPr>
          <a:xfrm>
            <a:off x="4682036" y="2119313"/>
            <a:ext cx="2948696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Покажите динамику развития вашего продукта   с момента основания.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endParaRPr lang="ru-RU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Сколько клиентов у вас сейчас и какие результаты они получают от использования вашего продукта?</a:t>
            </a:r>
            <a:endParaRPr dirty="0"/>
          </a:p>
        </p:txBody>
      </p:sp>
      <p:sp>
        <p:nvSpPr>
          <p:cNvPr id="367" name="Google Shape;367;p47"/>
          <p:cNvSpPr txBox="1"/>
          <p:nvPr/>
        </p:nvSpPr>
        <p:spPr>
          <a:xfrm>
            <a:off x="737826" y="2228850"/>
            <a:ext cx="36372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 Light"/>
              <a:buNone/>
            </a:pPr>
            <a:r>
              <a:rPr lang="ru-RU" sz="4500" dirty="0">
                <a:solidFill>
                  <a:srgbClr val="FFFFFF"/>
                </a:solidFill>
                <a:sym typeface="Lato Light"/>
              </a:rPr>
              <a:t>Рост</a:t>
            </a:r>
            <a:endParaRPr sz="500" dirty="0"/>
          </a:p>
        </p:txBody>
      </p:sp>
      <p:grpSp>
        <p:nvGrpSpPr>
          <p:cNvPr id="368" name="Google Shape;368;p47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369" name="Google Shape;369;p47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0" name="Google Shape;370;p47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71" name="Google Shape;371;p47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3" y="0"/>
            <a:ext cx="7211174" cy="5143500"/>
          </a:xfrm>
          <a:prstGeom prst="rect">
            <a:avLst/>
          </a:prstGeom>
        </p:spPr>
      </p:pic>
      <p:pic>
        <p:nvPicPr>
          <p:cNvPr id="3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5074" y="4223084"/>
            <a:ext cx="276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Можно добавить </a:t>
            </a:r>
            <a:r>
              <a:rPr lang="ru-RU" dirty="0" err="1">
                <a:solidFill>
                  <a:srgbClr val="FF0000"/>
                </a:solidFill>
              </a:rPr>
              <a:t>инфографики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6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/>
          <p:nvPr/>
        </p:nvSpPr>
        <p:spPr>
          <a:xfrm>
            <a:off x="-10165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08" name="Google Shape;408;p50"/>
          <p:cNvGrpSpPr/>
          <p:nvPr/>
        </p:nvGrpSpPr>
        <p:grpSpPr>
          <a:xfrm>
            <a:off x="7810144" y="498950"/>
            <a:ext cx="803100" cy="279573"/>
            <a:chOff x="0" y="0"/>
            <a:chExt cx="2141598" cy="745525"/>
          </a:xfrm>
        </p:grpSpPr>
        <p:sp>
          <p:nvSpPr>
            <p:cNvPr id="409" name="Google Shape;409;p50"/>
            <p:cNvSpPr/>
            <p:nvPr/>
          </p:nvSpPr>
          <p:spPr>
            <a:xfrm>
              <a:off x="0" y="0"/>
              <a:ext cx="2141598" cy="745525"/>
            </a:xfrm>
            <a:prstGeom prst="roundRect">
              <a:avLst>
                <a:gd name="adj" fmla="val 25552"/>
              </a:avLst>
            </a:prstGeom>
            <a:solidFill>
              <a:srgbClr val="929292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0" name="Google Shape;410;p50"/>
            <p:cNvSpPr txBox="1"/>
            <p:nvPr/>
          </p:nvSpPr>
          <p:spPr>
            <a:xfrm>
              <a:off x="246649" y="118762"/>
              <a:ext cx="1648302" cy="482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5D5D5"/>
                </a:buClr>
                <a:buSzPts val="900"/>
                <a:buFont typeface="Lato Light"/>
                <a:buNone/>
              </a:pPr>
              <a:r>
                <a:rPr lang="en" sz="900" b="0" i="0" u="none" strike="noStrike" cap="none">
                  <a:solidFill>
                    <a:srgbClr val="D5D5D5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Slide Guide</a:t>
              </a:r>
              <a:endParaRPr sz="500"/>
            </a:p>
          </p:txBody>
        </p:sp>
      </p:grpSp>
      <p:sp>
        <p:nvSpPr>
          <p:cNvPr id="412" name="Google Shape;412;p50"/>
          <p:cNvSpPr txBox="1"/>
          <p:nvPr/>
        </p:nvSpPr>
        <p:spPr>
          <a:xfrm>
            <a:off x="4682036" y="2119313"/>
            <a:ext cx="272342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На этом слайде Вам необходимо доказать потенциальным  инвесторам, что ваш бизнес будет приносить прибыль и способы его коммерциализации.</a:t>
            </a:r>
            <a:endParaRPr dirty="0"/>
          </a:p>
        </p:txBody>
      </p:sp>
      <p:sp>
        <p:nvSpPr>
          <p:cNvPr id="413" name="Google Shape;413;p50"/>
          <p:cNvSpPr txBox="1"/>
          <p:nvPr/>
        </p:nvSpPr>
        <p:spPr>
          <a:xfrm>
            <a:off x="641139" y="1831341"/>
            <a:ext cx="36372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 Light"/>
              <a:buNone/>
            </a:pPr>
            <a:r>
              <a:rPr lang="ru-RU" sz="45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Бизнес – модель </a:t>
            </a:r>
            <a:endParaRPr sz="500" dirty="0"/>
          </a:p>
        </p:txBody>
      </p:sp>
      <p:grpSp>
        <p:nvGrpSpPr>
          <p:cNvPr id="414" name="Google Shape;414;p50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415" name="Google Shape;415;p50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6" name="Google Shape;416;p50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17" name="Google Shape;417;p50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2" y="0"/>
            <a:ext cx="7392976" cy="5143500"/>
          </a:xfrm>
          <a:prstGeom prst="rect">
            <a:avLst/>
          </a:prstGeom>
        </p:spPr>
      </p:pic>
      <p:pic>
        <p:nvPicPr>
          <p:cNvPr id="6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9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" y="72189"/>
            <a:ext cx="7750834" cy="5143500"/>
          </a:xfrm>
          <a:prstGeom prst="rect">
            <a:avLst/>
          </a:prstGeom>
        </p:spPr>
      </p:pic>
      <p:pic>
        <p:nvPicPr>
          <p:cNvPr id="3" name="Picture 2" descr="https://w7.pngwing.com/pngs/111/998/png-transparent-letter-x-illustration-x-mark-check-mark-desktop-x-mark-miscellaneous-angle-flag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r="20193"/>
          <a:stretch/>
        </p:blipFill>
        <p:spPr bwMode="auto">
          <a:xfrm>
            <a:off x="285001" y="613610"/>
            <a:ext cx="989858" cy="9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6368" y="2934350"/>
            <a:ext cx="2821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 слайде указаны показатели рекламной компании, а не бизнес модель  </a:t>
            </a:r>
          </a:p>
        </p:txBody>
      </p:sp>
    </p:spTree>
    <p:extLst>
      <p:ext uri="{BB962C8B-B14F-4D97-AF65-F5344CB8AC3E}">
        <p14:creationId xmlns:p14="http://schemas.microsoft.com/office/powerpoint/2010/main" val="143432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9"/>
          <p:cNvSpPr txBox="1"/>
          <p:nvPr/>
        </p:nvSpPr>
        <p:spPr>
          <a:xfrm>
            <a:off x="737825" y="1986084"/>
            <a:ext cx="7064485" cy="191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900"/>
            </a:pPr>
            <a:r>
              <a:rPr lang="ru-RU" sz="18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Расскажите о своей   компании через приемы сторителлинга, показав, как ваш     продукт решает актуальную отраслевую проблему. 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900"/>
            </a:pPr>
            <a:endParaRPr lang="ru-RU" sz="18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40000"/>
              </a:lnSpc>
              <a:buClr>
                <a:srgbClr val="FFFFFF"/>
              </a:buClr>
              <a:buSzPts val="900"/>
            </a:pPr>
            <a:r>
              <a:rPr lang="ru-RU" sz="18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Покажите  реальные цифры  и планы на будущее избегая расплывчатости </a:t>
            </a:r>
            <a:endParaRPr lang="ru-RU" sz="1800" dirty="0"/>
          </a:p>
          <a:p>
            <a:pPr lvl="0">
              <a:lnSpc>
                <a:spcPct val="140000"/>
              </a:lnSpc>
              <a:buClr>
                <a:srgbClr val="FFFFFF"/>
              </a:buClr>
              <a:buSzPts val="900"/>
            </a:pPr>
            <a:endParaRPr lang="ru-RU" sz="9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40000"/>
              </a:lnSpc>
              <a:buClr>
                <a:srgbClr val="FFFFFF"/>
              </a:buClr>
              <a:buSzPts val="900"/>
            </a:pPr>
            <a:r>
              <a:rPr lang="ru-RU" sz="9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500" dirty="0"/>
          </a:p>
        </p:txBody>
      </p:sp>
      <p:sp>
        <p:nvSpPr>
          <p:cNvPr id="131" name="Google Shape;131;p29"/>
          <p:cNvSpPr txBox="1"/>
          <p:nvPr/>
        </p:nvSpPr>
        <p:spPr>
          <a:xfrm>
            <a:off x="737826" y="618757"/>
            <a:ext cx="65688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FFFFFF"/>
              </a:buClr>
              <a:buSzPts val="3000"/>
            </a:pPr>
            <a:r>
              <a:rPr lang="ru-RU" sz="30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Советы по использованию   стуктуры</a:t>
            </a:r>
            <a:endParaRPr sz="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5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1" name="Google Shape;581;p55"/>
          <p:cNvSpPr txBox="1"/>
          <p:nvPr/>
        </p:nvSpPr>
        <p:spPr>
          <a:xfrm>
            <a:off x="4682035" y="2235994"/>
            <a:ext cx="3735571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sz="11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Попробуйте углубиться в детали: каковы три основных преимущества вашего продукта или   перед конкурентами?</a:t>
            </a:r>
            <a:endParaRPr dirty="0"/>
          </a:p>
        </p:txBody>
      </p:sp>
      <p:sp>
        <p:nvSpPr>
          <p:cNvPr id="582" name="Google Shape;582;p55"/>
          <p:cNvSpPr txBox="1"/>
          <p:nvPr/>
        </p:nvSpPr>
        <p:spPr>
          <a:xfrm>
            <a:off x="676448" y="1831341"/>
            <a:ext cx="378445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FFFFFF"/>
              </a:buClr>
              <a:buSzPts val="4500"/>
            </a:pPr>
            <a:r>
              <a:rPr lang="ru-RU" sz="45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Преимущество</a:t>
            </a:r>
            <a:endParaRPr sz="500" dirty="0"/>
          </a:p>
        </p:txBody>
      </p:sp>
      <p:grpSp>
        <p:nvGrpSpPr>
          <p:cNvPr id="583" name="Google Shape;583;p55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584" name="Google Shape;584;p55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5" name="Google Shape;585;p55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86" name="Google Shape;586;p55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3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52" name="Google Shape;452;p53"/>
          <p:cNvGrpSpPr/>
          <p:nvPr/>
        </p:nvGrpSpPr>
        <p:grpSpPr>
          <a:xfrm>
            <a:off x="7810144" y="498950"/>
            <a:ext cx="803100" cy="279573"/>
            <a:chOff x="0" y="0"/>
            <a:chExt cx="2141598" cy="745525"/>
          </a:xfrm>
        </p:grpSpPr>
        <p:sp>
          <p:nvSpPr>
            <p:cNvPr id="453" name="Google Shape;453;p53"/>
            <p:cNvSpPr/>
            <p:nvPr/>
          </p:nvSpPr>
          <p:spPr>
            <a:xfrm>
              <a:off x="0" y="0"/>
              <a:ext cx="2141598" cy="745525"/>
            </a:xfrm>
            <a:prstGeom prst="roundRect">
              <a:avLst>
                <a:gd name="adj" fmla="val 25552"/>
              </a:avLst>
            </a:prstGeom>
            <a:solidFill>
              <a:srgbClr val="929292">
                <a:alpha val="24705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4" name="Google Shape;454;p53"/>
            <p:cNvSpPr txBox="1"/>
            <p:nvPr/>
          </p:nvSpPr>
          <p:spPr>
            <a:xfrm>
              <a:off x="246649" y="118762"/>
              <a:ext cx="1648302" cy="482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5D5D5"/>
                </a:buClr>
                <a:buSzPts val="900"/>
                <a:buFont typeface="Lato Light"/>
                <a:buNone/>
              </a:pPr>
              <a:r>
                <a:rPr lang="en" sz="900" b="0" i="0" u="none" strike="noStrike" cap="none">
                  <a:solidFill>
                    <a:srgbClr val="D5D5D5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Slide Guide</a:t>
              </a:r>
              <a:endParaRPr sz="500"/>
            </a:p>
          </p:txBody>
        </p:sp>
      </p:grpSp>
      <p:sp>
        <p:nvSpPr>
          <p:cNvPr id="456" name="Google Shape;456;p53"/>
          <p:cNvSpPr txBox="1"/>
          <p:nvPr/>
        </p:nvSpPr>
        <p:spPr>
          <a:xfrm>
            <a:off x="4682036" y="1885950"/>
            <a:ext cx="272342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Кто сейчас является вашим самым большим конкурентом? 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endParaRPr lang="ru-RU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Используйте этот слайд, чтобы показать, чем вы отличаетесь от конкурентов.</a:t>
            </a:r>
            <a:endParaRPr dirty="0"/>
          </a:p>
        </p:txBody>
      </p:sp>
      <p:sp>
        <p:nvSpPr>
          <p:cNvPr id="457" name="Google Shape;457;p53"/>
          <p:cNvSpPr txBox="1"/>
          <p:nvPr/>
        </p:nvSpPr>
        <p:spPr>
          <a:xfrm>
            <a:off x="676448" y="2174241"/>
            <a:ext cx="36372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 Light"/>
              <a:buNone/>
            </a:pPr>
            <a:r>
              <a:rPr lang="ru-RU" sz="45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Конкуренты</a:t>
            </a:r>
            <a:endParaRPr sz="500" dirty="0"/>
          </a:p>
        </p:txBody>
      </p:sp>
      <p:grpSp>
        <p:nvGrpSpPr>
          <p:cNvPr id="458" name="Google Shape;458;p53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459" name="Google Shape;459;p53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0" name="Google Shape;460;p53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61" name="Google Shape;461;p53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7" y="0"/>
            <a:ext cx="7629206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646" t="21922" r="16448" b="6337"/>
          <a:stretch/>
        </p:blipFill>
        <p:spPr>
          <a:xfrm>
            <a:off x="534812" y="12111"/>
            <a:ext cx="8091829" cy="5117007"/>
          </a:xfrm>
          <a:prstGeom prst="rect">
            <a:avLst/>
          </a:prstGeom>
        </p:spPr>
      </p:pic>
      <p:pic>
        <p:nvPicPr>
          <p:cNvPr id="4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5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9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2" name="Google Shape;652;p59"/>
          <p:cNvSpPr txBox="1"/>
          <p:nvPr/>
        </p:nvSpPr>
        <p:spPr>
          <a:xfrm>
            <a:off x="4682035" y="2119313"/>
            <a:ext cx="3573201" cy="109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Перечислите основных членов вашей команды (с фотографиями), затем добавьте то, что они делают, и часть их опыта. 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endParaRPr lang="ru-RU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Докажите, что это лучшая команда!</a:t>
            </a:r>
            <a:endParaRPr lang="en-US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53" name="Google Shape;653;p59"/>
          <p:cNvSpPr txBox="1"/>
          <p:nvPr/>
        </p:nvSpPr>
        <p:spPr>
          <a:xfrm>
            <a:off x="522369" y="2119313"/>
            <a:ext cx="36372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 Light"/>
              <a:buNone/>
            </a:pPr>
            <a:r>
              <a:rPr lang="ru-RU" sz="45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Команда</a:t>
            </a:r>
            <a:endParaRPr sz="500" dirty="0"/>
          </a:p>
        </p:txBody>
      </p:sp>
      <p:grpSp>
        <p:nvGrpSpPr>
          <p:cNvPr id="654" name="Google Shape;654;p59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655" name="Google Shape;655;p59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6" name="Google Shape;656;p59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57" name="Google Shape;657;p59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7" y="0"/>
            <a:ext cx="7744146" cy="5143500"/>
          </a:xfrm>
          <a:prstGeom prst="rect">
            <a:avLst/>
          </a:prstGeom>
        </p:spPr>
      </p:pic>
      <p:pic>
        <p:nvPicPr>
          <p:cNvPr id="3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40042" y="3146258"/>
            <a:ext cx="5257800" cy="6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63616" y="3932443"/>
            <a:ext cx="3807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</a:rPr>
              <a:t>Для инвестора Вуз не имеет значения, лучше указывать и рассказывать </a:t>
            </a:r>
            <a:r>
              <a:rPr lang="ru-RU" sz="1100" b="1" dirty="0">
                <a:solidFill>
                  <a:srgbClr val="FF0000"/>
                </a:solidFill>
              </a:rPr>
              <a:t>про опыт</a:t>
            </a:r>
          </a:p>
        </p:txBody>
      </p:sp>
    </p:spTree>
    <p:extLst>
      <p:ext uri="{BB962C8B-B14F-4D97-AF65-F5344CB8AC3E}">
        <p14:creationId xmlns:p14="http://schemas.microsoft.com/office/powerpoint/2010/main" val="3138316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7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6" name="Google Shape;616;p57"/>
          <p:cNvSpPr txBox="1"/>
          <p:nvPr/>
        </p:nvSpPr>
        <p:spPr>
          <a:xfrm>
            <a:off x="4682035" y="2119313"/>
            <a:ext cx="3590293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На этом слайде покажите потенциальным инвесторам, сколько денег вам нужно, что получит инвестор и что вы планируете делать с инвестициями.</a:t>
            </a:r>
            <a:endParaRPr dirty="0"/>
          </a:p>
        </p:txBody>
      </p:sp>
      <p:sp>
        <p:nvSpPr>
          <p:cNvPr id="617" name="Google Shape;617;p57"/>
          <p:cNvSpPr txBox="1"/>
          <p:nvPr/>
        </p:nvSpPr>
        <p:spPr>
          <a:xfrm>
            <a:off x="676448" y="1831341"/>
            <a:ext cx="36372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FFFFFF"/>
              </a:buClr>
              <a:buSzPts val="4500"/>
            </a:pPr>
            <a:r>
              <a:rPr lang="ru-RU" sz="45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Предложение инвестору</a:t>
            </a:r>
            <a:endParaRPr lang="en-US" sz="45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618" name="Google Shape;618;p57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619" name="Google Shape;619;p57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0" name="Google Shape;620;p57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21" name="Google Shape;621;p57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36" y="294774"/>
            <a:ext cx="4257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данной презентации такой слайд отсутствует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1299" y="826168"/>
            <a:ext cx="2993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 слайда другой компании:</a:t>
            </a:r>
          </a:p>
        </p:txBody>
      </p:sp>
      <p:pic>
        <p:nvPicPr>
          <p:cNvPr id="1026" name="Picture 2" descr="https://cf.ppt-online.org/files1/slide/v/VXfPOB0jI3LzStxMGu2hc7meRlHaNbpkon9WgUiyA/slide-1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2"/>
          <a:stretch/>
        </p:blipFill>
        <p:spPr bwMode="auto">
          <a:xfrm>
            <a:off x="1077726" y="1303420"/>
            <a:ext cx="6008874" cy="37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8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7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6" name="Google Shape;616;p57"/>
          <p:cNvSpPr txBox="1"/>
          <p:nvPr/>
        </p:nvSpPr>
        <p:spPr>
          <a:xfrm>
            <a:off x="4682035" y="2119313"/>
            <a:ext cx="3590293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Потенциальные инвесторы должны способны быстро с вами связаться. Не стесняйтесь использовать </a:t>
            </a:r>
            <a:r>
              <a:rPr lang="en-US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QR</a:t>
            </a: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-коды.</a:t>
            </a:r>
            <a:endParaRPr dirty="0"/>
          </a:p>
        </p:txBody>
      </p:sp>
      <p:sp>
        <p:nvSpPr>
          <p:cNvPr id="617" name="Google Shape;617;p57"/>
          <p:cNvSpPr txBox="1"/>
          <p:nvPr/>
        </p:nvSpPr>
        <p:spPr>
          <a:xfrm>
            <a:off x="676448" y="1831341"/>
            <a:ext cx="36372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rgbClr val="FFFFFF"/>
              </a:buClr>
              <a:buSzPts val="4500"/>
            </a:pPr>
            <a:r>
              <a:rPr lang="ru-RU" sz="45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Контакты</a:t>
            </a:r>
            <a:endParaRPr lang="en-US" sz="45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618" name="Google Shape;618;p57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619" name="Google Shape;619;p57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0" name="Google Shape;620;p57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21" name="Google Shape;621;p57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/>
          </a:p>
        </p:txBody>
      </p:sp>
    </p:spTree>
    <p:extLst>
      <p:ext uri="{BB962C8B-B14F-4D97-AF65-F5344CB8AC3E}">
        <p14:creationId xmlns:p14="http://schemas.microsoft.com/office/powerpoint/2010/main" val="1578863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2" y="0"/>
            <a:ext cx="7558436" cy="5143500"/>
          </a:xfrm>
          <a:prstGeom prst="rect">
            <a:avLst/>
          </a:prstGeom>
        </p:spPr>
      </p:pic>
      <p:pic>
        <p:nvPicPr>
          <p:cNvPr id="4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7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4682036" y="2352675"/>
            <a:ext cx="3470652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Слайд, который помогает представить себя, свою компанию и свой продукт.</a:t>
            </a:r>
            <a:endParaRPr dirty="0"/>
          </a:p>
        </p:txBody>
      </p:sp>
      <p:sp>
        <p:nvSpPr>
          <p:cNvPr id="162" name="Google Shape;162;p31"/>
          <p:cNvSpPr txBox="1"/>
          <p:nvPr/>
        </p:nvSpPr>
        <p:spPr>
          <a:xfrm>
            <a:off x="676448" y="2174241"/>
            <a:ext cx="36372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 Light"/>
              <a:buNone/>
            </a:pPr>
            <a:r>
              <a:rPr lang="ru-RU" sz="45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Вступление</a:t>
            </a:r>
            <a:endParaRPr sz="500" dirty="0"/>
          </a:p>
        </p:txBody>
      </p:sp>
      <p:grpSp>
        <p:nvGrpSpPr>
          <p:cNvPr id="163" name="Google Shape;163;p31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164" name="Google Shape;164;p31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5" name="Google Shape;165;p31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2" y="0"/>
            <a:ext cx="6953916" cy="5143500"/>
          </a:xfrm>
          <a:prstGeom prst="rect">
            <a:avLst/>
          </a:prstGeom>
        </p:spPr>
      </p:pic>
      <p:pic>
        <p:nvPicPr>
          <p:cNvPr id="1028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12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58" y="0"/>
            <a:ext cx="6742484" cy="5143500"/>
          </a:xfrm>
          <a:prstGeom prst="rect">
            <a:avLst/>
          </a:prstGeom>
        </p:spPr>
      </p:pic>
      <p:pic>
        <p:nvPicPr>
          <p:cNvPr id="4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1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33"/>
          <p:cNvSpPr txBox="1"/>
          <p:nvPr/>
        </p:nvSpPr>
        <p:spPr>
          <a:xfrm>
            <a:off x="4682035" y="2119313"/>
            <a:ext cx="4017583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С какой проблемой сейчас сталкивается ваш рынок? </a:t>
            </a:r>
          </a:p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Приведите примеры  как это   влияет на бизнес клиентов.</a:t>
            </a:r>
            <a:endParaRPr dirty="0"/>
          </a:p>
        </p:txBody>
      </p:sp>
      <p:sp>
        <p:nvSpPr>
          <p:cNvPr id="186" name="Google Shape;186;p33"/>
          <p:cNvSpPr txBox="1"/>
          <p:nvPr/>
        </p:nvSpPr>
        <p:spPr>
          <a:xfrm>
            <a:off x="676448" y="1831341"/>
            <a:ext cx="36372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 Light"/>
              <a:buNone/>
            </a:pPr>
            <a:r>
              <a:rPr lang="ru-RU" sz="45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Проблема </a:t>
            </a:r>
            <a:endParaRPr sz="500" dirty="0"/>
          </a:p>
        </p:txBody>
      </p:sp>
      <p:grpSp>
        <p:nvGrpSpPr>
          <p:cNvPr id="187" name="Google Shape;187;p33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188" name="Google Shape;188;p33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0" name="Google Shape;190;p33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1" y="0"/>
            <a:ext cx="7424417" cy="5143500"/>
          </a:xfrm>
          <a:prstGeom prst="rect">
            <a:avLst/>
          </a:prstGeom>
        </p:spPr>
      </p:pic>
      <p:pic>
        <p:nvPicPr>
          <p:cNvPr id="4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6217" y="3987930"/>
            <a:ext cx="440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Нужно чтоб инвестор понимал выявлено на основе ЧЕГО? (Исследования, анализа, опроса)</a:t>
            </a:r>
          </a:p>
        </p:txBody>
      </p:sp>
    </p:spTree>
    <p:extLst>
      <p:ext uri="{BB962C8B-B14F-4D97-AF65-F5344CB8AC3E}">
        <p14:creationId xmlns:p14="http://schemas.microsoft.com/office/powerpoint/2010/main" val="231291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12121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4682035" y="2352675"/>
            <a:ext cx="3265553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lvl="0">
              <a:lnSpc>
                <a:spcPct val="140000"/>
              </a:lnSpc>
              <a:buClr>
                <a:srgbClr val="FFFFFF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Как можно решить эту проблему и в чем ценностное предложение вашего продукта ? </a:t>
            </a:r>
            <a:endParaRPr dirty="0"/>
          </a:p>
        </p:txBody>
      </p:sp>
      <p:sp>
        <p:nvSpPr>
          <p:cNvPr id="227" name="Google Shape;227;p36"/>
          <p:cNvSpPr txBox="1"/>
          <p:nvPr/>
        </p:nvSpPr>
        <p:spPr>
          <a:xfrm>
            <a:off x="676448" y="1831341"/>
            <a:ext cx="36372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 Light"/>
              <a:buNone/>
            </a:pPr>
            <a:r>
              <a:rPr lang="ru-RU" sz="45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Решение</a:t>
            </a:r>
            <a:endParaRPr sz="500" dirty="0"/>
          </a:p>
        </p:txBody>
      </p:sp>
      <p:grpSp>
        <p:nvGrpSpPr>
          <p:cNvPr id="228" name="Google Shape;228;p36"/>
          <p:cNvGrpSpPr/>
          <p:nvPr/>
        </p:nvGrpSpPr>
        <p:grpSpPr>
          <a:xfrm>
            <a:off x="4278439" y="4306655"/>
            <a:ext cx="587122" cy="204788"/>
            <a:chOff x="0" y="0"/>
            <a:chExt cx="1565658" cy="546101"/>
          </a:xfrm>
        </p:grpSpPr>
        <p:sp>
          <p:nvSpPr>
            <p:cNvPr id="229" name="Google Shape;229;p36"/>
            <p:cNvSpPr/>
            <p:nvPr/>
          </p:nvSpPr>
          <p:spPr>
            <a:xfrm rot="1980000">
              <a:off x="-64428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0" name="Google Shape;230;p36"/>
            <p:cNvSpPr/>
            <p:nvPr/>
          </p:nvSpPr>
          <p:spPr>
            <a:xfrm rot="8820000">
              <a:off x="691296" y="252303"/>
              <a:ext cx="938789" cy="41494"/>
            </a:xfrm>
            <a:prstGeom prst="roundRect">
              <a:avLst>
                <a:gd name="adj" fmla="val 50000"/>
              </a:avLst>
            </a:prstGeom>
            <a:solidFill>
              <a:srgbClr val="5E5E5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" name="Google Shape;190;p33"/>
          <p:cNvSpPr txBox="1"/>
          <p:nvPr/>
        </p:nvSpPr>
        <p:spPr>
          <a:xfrm>
            <a:off x="679058" y="555393"/>
            <a:ext cx="2050909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 Light"/>
              <a:buNone/>
            </a:pPr>
            <a:r>
              <a:rPr lang="en" sz="1100" b="0" i="0" u="none" strike="noStrike" cap="none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For the next slide...</a:t>
            </a:r>
            <a:endParaRPr sz="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75" y="0"/>
            <a:ext cx="6547449" cy="5143500"/>
          </a:xfrm>
          <a:prstGeom prst="rect">
            <a:avLst/>
          </a:prstGeom>
        </p:spPr>
      </p:pic>
      <p:pic>
        <p:nvPicPr>
          <p:cNvPr id="4" name="Picture 4" descr="https://3.bp.blogspot.com/-rgVSa9i04ns/V4nk3iUnlXI/AAAAAAAAAdM/Jaj280LqCPcq7JHx__nmQ2fZ0D794CexACLcB/s1600/kal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5" y="613610"/>
            <a:ext cx="1032704" cy="9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1211" y="4318798"/>
            <a:ext cx="1547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Лишняя информация на слайде</a:t>
            </a:r>
          </a:p>
        </p:txBody>
      </p:sp>
    </p:spTree>
    <p:extLst>
      <p:ext uri="{BB962C8B-B14F-4D97-AF65-F5344CB8AC3E}">
        <p14:creationId xmlns:p14="http://schemas.microsoft.com/office/powerpoint/2010/main" val="17495893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111111"/>
      </a:dk1>
      <a:lt1>
        <a:srgbClr val="FFFFFF"/>
      </a:lt1>
      <a:dk2>
        <a:srgbClr val="1F2226"/>
      </a:dk2>
      <a:lt2>
        <a:srgbClr val="EEEEEE"/>
      </a:lt2>
      <a:accent1>
        <a:srgbClr val="E7FF45"/>
      </a:accent1>
      <a:accent2>
        <a:srgbClr val="7C882B"/>
      </a:accent2>
      <a:accent3>
        <a:srgbClr val="FF5745"/>
      </a:accent3>
      <a:accent4>
        <a:srgbClr val="535353"/>
      </a:accent4>
      <a:accent5>
        <a:srgbClr val="CCCCCC"/>
      </a:accent5>
      <a:accent6>
        <a:srgbClr val="D5D5D5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420</Words>
  <Application>Microsoft Office PowerPoint</Application>
  <PresentationFormat>Экран (16:9)</PresentationFormat>
  <Paragraphs>70</Paragraphs>
  <Slides>28</Slides>
  <Notes>28</Notes>
  <HiddenSlides>13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Helvetica Neue</vt:lpstr>
      <vt:lpstr>Rubik Light</vt:lpstr>
      <vt:lpstr>Helvetica Neue Light</vt:lpstr>
      <vt:lpstr>Lato Light</vt:lpstr>
      <vt:lpstr>Lato</vt:lpstr>
      <vt:lpstr>Simple Light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Неборский</dc:creator>
  <cp:lastModifiedBy>Бойков Евгений Викторович</cp:lastModifiedBy>
  <cp:revision>33</cp:revision>
  <dcterms:modified xsi:type="dcterms:W3CDTF">2022-11-15T09:37:25Z</dcterms:modified>
</cp:coreProperties>
</file>