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6" r:id="rId8"/>
    <p:sldId id="277" r:id="rId9"/>
    <p:sldId id="278" r:id="rId10"/>
    <p:sldId id="261" r:id="rId11"/>
    <p:sldId id="279" r:id="rId12"/>
    <p:sldId id="280" r:id="rId13"/>
    <p:sldId id="264" r:id="rId14"/>
    <p:sldId id="262" r:id="rId15"/>
    <p:sldId id="265" r:id="rId16"/>
    <p:sldId id="267" r:id="rId17"/>
    <p:sldId id="266" r:id="rId18"/>
    <p:sldId id="268" r:id="rId19"/>
    <p:sldId id="269" r:id="rId20"/>
    <p:sldId id="271" r:id="rId21"/>
    <p:sldId id="270" r:id="rId22"/>
    <p:sldId id="272" r:id="rId23"/>
    <p:sldId id="273" r:id="rId24"/>
    <p:sldId id="274" r:id="rId25"/>
    <p:sldId id="281" r:id="rId26"/>
    <p:sldId id="282" r:id="rId27"/>
    <p:sldId id="283" r:id="rId28"/>
    <p:sldId id="284" r:id="rId29"/>
    <p:sldId id="285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znanium.com/bookread2.php?book=51575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</a:t>
            </a:r>
            <a:r>
              <a:rPr lang="ru-RU" dirty="0"/>
              <a:t>разработкой, внедрением и созданием кадровых новшеств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208912" cy="3024336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/>
              <a:t>Этапы и фазы разработки и реализации инноваций на стадиях развития нововведений.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Типы</a:t>
            </a:r>
            <a:r>
              <a:rPr lang="ru-RU" dirty="0"/>
              <a:t>, виды организационных структур управления инновациями.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Субъекты </a:t>
            </a:r>
            <a:r>
              <a:rPr lang="ru-RU" dirty="0"/>
              <a:t>инновационной деятельности. Кадровая элита.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Функции подразделений служб управления персоналом по разработке и внедрению нововведений в кадровой работе.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Сопротивление </a:t>
            </a:r>
            <a:r>
              <a:rPr lang="ru-RU" dirty="0"/>
              <a:t>и внедрение нововведения в организации.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Сопровождение </a:t>
            </a:r>
            <a:r>
              <a:rPr lang="ru-RU" dirty="0"/>
              <a:t>нововведений. </a:t>
            </a:r>
          </a:p>
        </p:txBody>
      </p:sp>
    </p:spTree>
    <p:extLst>
      <p:ext uri="{BB962C8B-B14F-4D97-AF65-F5344CB8AC3E}">
        <p14:creationId xmlns:p14="http://schemas.microsoft.com/office/powerpoint/2010/main" val="373989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Типы</a:t>
            </a:r>
            <a:r>
              <a:rPr lang="ru-RU" dirty="0"/>
              <a:t>, виды организационных структур управления </a:t>
            </a:r>
            <a:r>
              <a:rPr lang="ru-RU" dirty="0" smtClean="0"/>
              <a:t>инновациями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368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2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проектной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Общая цель;</a:t>
            </a:r>
          </a:p>
          <a:p>
            <a:r>
              <a:rPr lang="ru-RU" dirty="0" smtClean="0"/>
              <a:t>Взаимозависимость членов группы при работе по достижению этой цели;</a:t>
            </a:r>
          </a:p>
          <a:p>
            <a:r>
              <a:rPr lang="ru-RU" dirty="0" smtClean="0"/>
              <a:t>Совместная ответственность членов группы;</a:t>
            </a:r>
          </a:p>
          <a:p>
            <a:r>
              <a:rPr lang="ru-RU" dirty="0" smtClean="0"/>
              <a:t>Внутригрупповое самоуправление;</a:t>
            </a:r>
          </a:p>
          <a:p>
            <a:r>
              <a:rPr lang="ru-RU" dirty="0" smtClean="0"/>
              <a:t>Равноправие членов группы при принятии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41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Структуры, ориентированные на нововведения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Самостоятельные творческие подразделения;</a:t>
            </a:r>
          </a:p>
          <a:p>
            <a:r>
              <a:rPr lang="ru-RU" dirty="0" smtClean="0"/>
              <a:t>Инкубатор идей;</a:t>
            </a:r>
          </a:p>
          <a:p>
            <a:r>
              <a:rPr lang="ru-RU" dirty="0" smtClean="0"/>
              <a:t>Венчурные команды («кабинет скунса», венчурные фонды новых предприятий).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74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Субъекты </a:t>
            </a:r>
            <a:r>
              <a:rPr lang="ru-RU" dirty="0"/>
              <a:t>инновационной деятельности. Кадровая </a:t>
            </a:r>
            <a:r>
              <a:rPr lang="ru-RU" dirty="0" smtClean="0"/>
              <a:t>элита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Категории субъектов инновационной деятельности: новатор; </a:t>
            </a:r>
            <a:r>
              <a:rPr lang="ru-RU" dirty="0" err="1" smtClean="0"/>
              <a:t>инноватор</a:t>
            </a:r>
            <a:r>
              <a:rPr lang="ru-RU" dirty="0" smtClean="0"/>
              <a:t>; потребитель кадровых инноваций.</a:t>
            </a:r>
          </a:p>
          <a:p>
            <a:pPr marL="0" indent="0">
              <a:buNone/>
            </a:pPr>
            <a:r>
              <a:rPr lang="ru-RU" dirty="0" smtClean="0"/>
              <a:t>Рисунок: сегментация к инновациям (</a:t>
            </a:r>
            <a:r>
              <a:rPr lang="ru-RU" dirty="0" err="1" smtClean="0"/>
              <a:t>Э.Роджерс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704856" cy="301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16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Кадровая элита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группа высококвалифицированных специалистов, обладающих инновационными, творческими, административными способностями предпринимательскими чертами использования своих профессиональных знаний (применительно к инновационным процессам).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35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Роли участников коллектива в создании новых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8471105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18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Функции </a:t>
            </a:r>
            <a:r>
              <a:rPr lang="ru-RU" dirty="0"/>
              <a:t>подразделений служб управления персоналом по разработке и внедрению нововведений в кадровой </a:t>
            </a:r>
            <a:r>
              <a:rPr lang="ru-RU" dirty="0" smtClean="0"/>
              <a:t>работе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3452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Традиционные функции службы УП:</a:t>
            </a:r>
          </a:p>
          <a:p>
            <a:r>
              <a:rPr lang="ru-RU" dirty="0" smtClean="0"/>
              <a:t>подбор и расстановка кадров;</a:t>
            </a:r>
          </a:p>
          <a:p>
            <a:r>
              <a:rPr lang="ru-RU" dirty="0" smtClean="0"/>
              <a:t>ведение кадрового учета;</a:t>
            </a:r>
          </a:p>
          <a:p>
            <a:r>
              <a:rPr lang="ru-RU" dirty="0" smtClean="0"/>
              <a:t>изучение и оценка деловых качеств работников;</a:t>
            </a:r>
          </a:p>
          <a:p>
            <a:r>
              <a:rPr lang="ru-RU" dirty="0" smtClean="0"/>
              <a:t>изучение деловых и моральных качеств для выдвижения в кадровый резерв;</a:t>
            </a:r>
          </a:p>
          <a:p>
            <a:r>
              <a:rPr lang="ru-RU" dirty="0" smtClean="0"/>
              <a:t>повышение квалификации и аттестация работников.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31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субъектов УП в инновационной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8964488" cy="42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1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(продолжение)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61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39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6583"/>
            <a:ext cx="8934711" cy="354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5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Данилина Е. И. Инновационный менеджмент в управлении персоналом: Учебник для бакалавров / Е. И. Данилина, Д. В. Горелов, Я. И. Маликова. — М.: Издательско-торговая корпорация «Дашков и К°», 2016. — 208 с. - Режим доступа: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znanium.com/bookread2.php?book=515755</a:t>
            </a:r>
            <a:r>
              <a:rPr lang="ru-RU" dirty="0" smtClean="0"/>
              <a:t> Глава </a:t>
            </a:r>
            <a:r>
              <a:rPr lang="ru-RU" dirty="0"/>
              <a:t>5. §  5.1-5.6 (стр. 76-133) </a:t>
            </a:r>
          </a:p>
        </p:txBody>
      </p:sp>
    </p:spTree>
    <p:extLst>
      <p:ext uri="{BB962C8B-B14F-4D97-AF65-F5344CB8AC3E}">
        <p14:creationId xmlns:p14="http://schemas.microsoft.com/office/powerpoint/2010/main" val="413471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Сопротивление </a:t>
            </a:r>
            <a:r>
              <a:rPr lang="ru-RU" dirty="0"/>
              <a:t>и внедрение нововведения в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Этапы отношения к инновациям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299953"/>
              </p:ext>
            </p:extLst>
          </p:nvPr>
        </p:nvGraphicFramePr>
        <p:xfrm>
          <a:off x="251520" y="2780928"/>
          <a:ext cx="8445624" cy="333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262"/>
                <a:gridCol w="2829362"/>
              </a:tblGrid>
              <a:tr h="4718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Позитивное восприятие инноваций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Негативное восприятие инноваций</a:t>
                      </a:r>
                      <a:endParaRPr lang="ru-RU" dirty="0"/>
                    </a:p>
                  </a:txBody>
                  <a:tcPr/>
                </a:tc>
              </a:tr>
              <a:tr h="269647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2"/>
            <a:ext cx="2160240" cy="231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0"/>
            <a:ext cx="5380758" cy="231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92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Сопротивление</a:t>
            </a:r>
            <a:r>
              <a:rPr lang="ru-RU" dirty="0" smtClean="0"/>
              <a:t> – деструктивная реакция деструктивного поведения, вызывающая дополнительные расходы, непредвиденные отсрочки и нестабильность процесса реализ</a:t>
            </a:r>
            <a:r>
              <a:rPr lang="ru-RU" dirty="0"/>
              <a:t>ации инноваций.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Бывает пассивное и активное.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64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сопротивления инновациям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1591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872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преодоления сопротивления инновациям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чувства необходимости изменений.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союза для управления изменениями.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мировоззрения и стратегии изменений.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Выдвижение идеи, соответствующей потребностям организации.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Преодоление сопротивления переменам</a:t>
            </a:r>
          </a:p>
          <a:p>
            <a:r>
              <a:rPr lang="ru-RU" dirty="0" smtClean="0"/>
              <a:t>Соответствие нуждам и целям потребителей.</a:t>
            </a:r>
          </a:p>
          <a:p>
            <a:r>
              <a:rPr lang="ru-RU" dirty="0" smtClean="0"/>
              <a:t>Коммуникация и обучение.</a:t>
            </a:r>
          </a:p>
          <a:p>
            <a:r>
              <a:rPr lang="ru-RU" dirty="0" smtClean="0"/>
              <a:t>Психологически безопасная окружающая среда – создание климата доверия и взаимного уважения.</a:t>
            </a:r>
          </a:p>
          <a:p>
            <a:r>
              <a:rPr lang="ru-RU" dirty="0" smtClean="0"/>
              <a:t>Участие и вовлеченность.</a:t>
            </a:r>
          </a:p>
          <a:p>
            <a:r>
              <a:rPr lang="ru-RU" dirty="0" smtClean="0"/>
              <a:t>Насилие и принуждение – используется власть.</a:t>
            </a:r>
          </a:p>
          <a:p>
            <a:pPr marL="0" indent="0">
              <a:buNone/>
            </a:pPr>
            <a:r>
              <a:rPr lang="ru-RU" dirty="0" smtClean="0"/>
              <a:t>6.Создание команд изменения.</a:t>
            </a:r>
          </a:p>
          <a:p>
            <a:pPr marL="0" indent="0">
              <a:buNone/>
            </a:pPr>
            <a:r>
              <a:rPr lang="ru-RU" dirty="0" smtClean="0"/>
              <a:t>7.Воспистание защитников идеи.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3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Сопровождение </a:t>
            </a:r>
            <a:r>
              <a:rPr lang="ru-RU" dirty="0"/>
              <a:t>нововведений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Это комплекс действий по поддержке и развитию инновационных процессов, совершаемых организацией.</a:t>
            </a:r>
          </a:p>
          <a:p>
            <a:pPr marL="0" indent="0">
              <a:buNone/>
            </a:pPr>
            <a:r>
              <a:rPr lang="ru-RU" dirty="0" smtClean="0"/>
              <a:t>Бывает правовое, информационное, материально-техническое, консультационное и документационное.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0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Правовое обеспечение инновационного проекта СУП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охраны и защиты прав на объекты интеллектуальной собственности;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правовое сопровождение процедур по аккредитации, сертификации и при необходимости лицензирования образовательной деятельности корпоративных учебных центров;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экспертиза кадровых инноваций на соответствие действующему законодательству.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82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Информационное сопровождение нововведений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создание профессиональной информационной поддержки всех участников инновационного проекта;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единой телекоммуникационной и информационной среды в организации;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единой системы баз данных и других информационных ресурсов;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информационной работы с персоналом;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управление внутренними коммуникациями для перехода к новой среде.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02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Консультационное сопровождение 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Предоставление независимых советов и помощи по вопросам управления, определения и оценки проблем и возможностей, рекомендаций и соответствующих мер и содействие в их реализации.</a:t>
            </a:r>
          </a:p>
          <a:p>
            <a:pPr marL="0" indent="0">
              <a:buNone/>
            </a:pPr>
            <a:r>
              <a:rPr lang="ru-RU" dirty="0" smtClean="0"/>
              <a:t>Бывает внутреннее и внешнее.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87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Документационное обеспечение 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Устав,</a:t>
            </a:r>
          </a:p>
          <a:p>
            <a:r>
              <a:rPr lang="ru-RU" dirty="0" smtClean="0"/>
              <a:t>Положение о структурных подразделениях,</a:t>
            </a:r>
          </a:p>
          <a:p>
            <a:r>
              <a:rPr lang="ru-RU" dirty="0" smtClean="0"/>
              <a:t>Регламенты,</a:t>
            </a:r>
          </a:p>
          <a:p>
            <a:r>
              <a:rPr lang="ru-RU" dirty="0" smtClean="0"/>
              <a:t>Штатное расписание,</a:t>
            </a:r>
          </a:p>
          <a:p>
            <a:r>
              <a:rPr lang="ru-RU" dirty="0" smtClean="0"/>
              <a:t>Должностные инструкции,</a:t>
            </a:r>
          </a:p>
          <a:p>
            <a:r>
              <a:rPr lang="ru-RU" dirty="0"/>
              <a:t>Приказ о начале работ по </a:t>
            </a:r>
            <a:r>
              <a:rPr lang="ru-RU" dirty="0" smtClean="0"/>
              <a:t>проекту,</a:t>
            </a:r>
            <a:endParaRPr lang="ru-RU" dirty="0"/>
          </a:p>
          <a:p>
            <a:r>
              <a:rPr lang="ru-RU" dirty="0" smtClean="0"/>
              <a:t>План-график проекта </a:t>
            </a:r>
            <a:r>
              <a:rPr lang="ru-RU" dirty="0"/>
              <a:t>и т.д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Документирование трудовых отношений, ведение кадровой документации, учет и составление кадровой отчетности.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7706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сопровождение 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Аппартное</a:t>
            </a:r>
            <a:r>
              <a:rPr lang="ru-RU" dirty="0" smtClean="0"/>
              <a:t> обеспечение дистанционных форм обучения и развития персонала,</a:t>
            </a:r>
          </a:p>
          <a:p>
            <a:r>
              <a:rPr lang="ru-RU" dirty="0" smtClean="0"/>
              <a:t>Программное обеспечение,</a:t>
            </a:r>
          </a:p>
          <a:p>
            <a:r>
              <a:rPr lang="ru-RU" dirty="0" smtClean="0"/>
              <a:t>Офисные площади для организации рабочих мест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7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58" y="0"/>
            <a:ext cx="8229600" cy="74333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1 Этапы </a:t>
            </a:r>
            <a:r>
              <a:rPr lang="ru-RU" sz="2800" dirty="0"/>
              <a:t>и фазы разработки и реализации инноваций на стадиях развития </a:t>
            </a:r>
            <a:r>
              <a:rPr lang="ru-RU" sz="2800" dirty="0" smtClean="0"/>
              <a:t>нововведений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69248"/>
            <a:ext cx="8229600" cy="5369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Схема инновационного процесса кадровой работы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" y="760671"/>
            <a:ext cx="9116883" cy="553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9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Задание на 5 минутные доклады по инновациям в функциональных направлениях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Организация труда (с. 96, 101) –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Поиск и отбор персонала (с.101-105) –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Адаптация персонала (с.105-106) –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Мотивация и стимулирование (с.106-108) –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Оценка персонала (с.108-111) – Воробьева,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Управление карьерой и служебно-профессиональным продвижением (с.111-112)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Обучение персонала (с.112) –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Организационная инновационная культура (с.112-113) 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0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Фаза 1. Источники информации о кадровых нововведениях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Ежегодный всероссийский кадровый форум Национального союза кадровиков.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Саммит </a:t>
            </a:r>
            <a:r>
              <a:rPr lang="en-US" dirty="0" smtClean="0"/>
              <a:t>HR</a:t>
            </a:r>
            <a:r>
              <a:rPr lang="ru-RU" dirty="0" smtClean="0"/>
              <a:t>-директоров России и стран СНГ.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Форум журнала «Кадровое дело».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Форум кадровиков России.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Форум </a:t>
            </a:r>
            <a:r>
              <a:rPr lang="en-US" dirty="0" smtClean="0"/>
              <a:t>HR Days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Дискуссионная площадка «Открытые инновации».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5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препятствующие внедрению кадровых 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Недостаточный уровень профессионализма и компетентности руководителей;</a:t>
            </a:r>
          </a:p>
          <a:p>
            <a:r>
              <a:rPr lang="ru-RU" dirty="0" smtClean="0"/>
              <a:t>Ориентация на устаревшие управленческие принципы и технологии;</a:t>
            </a:r>
          </a:p>
          <a:p>
            <a:r>
              <a:rPr lang="ru-RU" dirty="0" smtClean="0"/>
              <a:t>Нехватка финансовых средств;</a:t>
            </a:r>
          </a:p>
          <a:p>
            <a:r>
              <a:rPr lang="ru-RU" dirty="0" smtClean="0"/>
              <a:t>Ограниченные возможности для инвестирования;</a:t>
            </a:r>
          </a:p>
          <a:p>
            <a:r>
              <a:rPr lang="ru-RU" dirty="0" smtClean="0"/>
              <a:t>Отсутствие четких целей и функций;</a:t>
            </a:r>
          </a:p>
          <a:p>
            <a:r>
              <a:rPr lang="ru-RU" dirty="0" smtClean="0"/>
              <a:t>Низкая заинтересованность в инновациях;</a:t>
            </a:r>
          </a:p>
          <a:p>
            <a:r>
              <a:rPr lang="ru-RU" dirty="0" smtClean="0"/>
              <a:t>Ограничения в системе коммуникаций;</a:t>
            </a:r>
          </a:p>
          <a:p>
            <a:r>
              <a:rPr lang="ru-RU" dirty="0" smtClean="0"/>
              <a:t>Низкая открытость и доверие руководства;</a:t>
            </a:r>
          </a:p>
          <a:p>
            <a:r>
              <a:rPr lang="ru-RU" dirty="0"/>
              <a:t>Ч</a:t>
            </a:r>
            <a:r>
              <a:rPr lang="ru-RU" dirty="0" smtClean="0"/>
              <a:t>резмерный контроль за </a:t>
            </a:r>
            <a:r>
              <a:rPr lang="ru-RU" dirty="0" err="1" smtClean="0"/>
              <a:t>инноваторами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Консервативная </a:t>
            </a:r>
            <a:r>
              <a:rPr lang="ru-RU" dirty="0" err="1" smtClean="0"/>
              <a:t>оргкультура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Стереотипы мышления.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35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усиления инновационной деятельности персонала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Поддержка стремления персонала к повышению квалификации;</a:t>
            </a:r>
          </a:p>
          <a:p>
            <a:r>
              <a:rPr lang="ru-RU" dirty="0" smtClean="0"/>
              <a:t>Сочетание в системе образования специальных знаний и </a:t>
            </a:r>
            <a:r>
              <a:rPr lang="ru-RU" dirty="0" err="1" smtClean="0"/>
              <a:t>многопрофильности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Гласность;</a:t>
            </a:r>
          </a:p>
          <a:p>
            <a:r>
              <a:rPr lang="ru-RU" dirty="0" smtClean="0"/>
              <a:t>Поощрение совмещения профессий и творчества персонала;</a:t>
            </a:r>
          </a:p>
          <a:p>
            <a:r>
              <a:rPr lang="ru-RU" dirty="0" smtClean="0"/>
              <a:t>Ротация персонала;</a:t>
            </a:r>
          </a:p>
          <a:p>
            <a:r>
              <a:rPr lang="ru-RU" dirty="0" smtClean="0"/>
              <a:t>Преодоление узкопрофильного мышления;</a:t>
            </a:r>
          </a:p>
          <a:p>
            <a:r>
              <a:rPr lang="ru-RU" dirty="0" smtClean="0"/>
              <a:t>Проведение регулярных совещаний;</a:t>
            </a:r>
          </a:p>
          <a:p>
            <a:r>
              <a:rPr lang="ru-RU" dirty="0" smtClean="0"/>
              <a:t>Логичная аргументация необходимости изменений;</a:t>
            </a:r>
          </a:p>
          <a:p>
            <a:r>
              <a:rPr lang="ru-RU" dirty="0" smtClean="0"/>
              <a:t>Поддержка атмосферы доверия и восприимчивости к изменениям.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18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Фаза 2. Критерии формирования состава проектной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Профессионализм;</a:t>
            </a:r>
          </a:p>
          <a:p>
            <a:r>
              <a:rPr lang="ru-RU" dirty="0" smtClean="0"/>
              <a:t>Способность работы в команде;</a:t>
            </a:r>
          </a:p>
          <a:p>
            <a:r>
              <a:rPr lang="ru-RU" dirty="0" smtClean="0"/>
              <a:t>Возможность отказа от амбиций;</a:t>
            </a:r>
          </a:p>
          <a:p>
            <a:r>
              <a:rPr lang="ru-RU" dirty="0" smtClean="0"/>
              <a:t>Готовность брать ответственность;</a:t>
            </a:r>
          </a:p>
          <a:p>
            <a:r>
              <a:rPr lang="ru-RU" dirty="0" smtClean="0"/>
              <a:t>Самостоятельность и предприимчивость;</a:t>
            </a:r>
          </a:p>
          <a:p>
            <a:r>
              <a:rPr lang="ru-RU" dirty="0" smtClean="0"/>
              <a:t>Инициативность;</a:t>
            </a:r>
          </a:p>
          <a:p>
            <a:r>
              <a:rPr lang="ru-RU" dirty="0" smtClean="0"/>
              <a:t>Культура конфликтования;</a:t>
            </a:r>
          </a:p>
          <a:p>
            <a:r>
              <a:rPr lang="ru-RU" dirty="0" smtClean="0"/>
              <a:t>Аналитичность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0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 3. Внедрение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сложный процесс интеграции новшества с существующими системами, технологиями, методами.</a:t>
            </a:r>
          </a:p>
          <a:p>
            <a:pPr marL="0" indent="0">
              <a:buNone/>
            </a:pPr>
            <a:r>
              <a:rPr lang="ru-RU" dirty="0" smtClean="0"/>
              <a:t>Обязательна информационная поддержка: корпоративные СМИ, электронная рассылка, доски объявлений, корпоративный портал, корпоративные конференции, семинары, </a:t>
            </a:r>
            <a:r>
              <a:rPr lang="ru-RU" dirty="0" err="1" smtClean="0"/>
              <a:t>совещения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05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Выгоды проектного внедрения для подразделения по УП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Позиционирование себя в компании как бизнес-партнера;</a:t>
            </a:r>
          </a:p>
          <a:p>
            <a:r>
              <a:rPr lang="ru-RU" dirty="0" smtClean="0"/>
              <a:t>Рост статуса службы УП в глазах сотрудников;</a:t>
            </a:r>
          </a:p>
          <a:p>
            <a:r>
              <a:rPr lang="ru-RU" dirty="0" smtClean="0"/>
              <a:t>Рост профессиональной мотивации специалистов, участвующих в проекте;</a:t>
            </a:r>
          </a:p>
          <a:p>
            <a:r>
              <a:rPr lang="ru-RU" dirty="0" smtClean="0"/>
              <a:t>Повышение качества решения стратегических и оперативных задач;</a:t>
            </a:r>
          </a:p>
          <a:p>
            <a:r>
              <a:rPr lang="ru-RU" dirty="0" smtClean="0"/>
              <a:t>Оптимизация </a:t>
            </a:r>
            <a:r>
              <a:rPr lang="en-US" dirty="0" smtClean="0"/>
              <a:t>HR</a:t>
            </a:r>
            <a:r>
              <a:rPr lang="ru-RU" dirty="0" smtClean="0"/>
              <a:t>-процессов;</a:t>
            </a:r>
          </a:p>
          <a:p>
            <a:r>
              <a:rPr lang="ru-RU" dirty="0" smtClean="0"/>
              <a:t>Рост компетентности руководства компании в области УП и внедрения инноваций в этой сфере.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748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1021</Words>
  <Application>Microsoft Office PowerPoint</Application>
  <PresentationFormat>Экран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Управление разработкой, внедрением и созданием кадровых новшеств </vt:lpstr>
      <vt:lpstr>Презентация PowerPoint</vt:lpstr>
      <vt:lpstr>1 Этапы и фазы разработки и реализации инноваций на стадиях развития нововведений</vt:lpstr>
      <vt:lpstr>Фаза 1. Источники информации о кадровых нововведениях</vt:lpstr>
      <vt:lpstr>Факторы, препятствующие внедрению кадровых инноваций</vt:lpstr>
      <vt:lpstr>Факторы усиления инновационной деятельности персонала</vt:lpstr>
      <vt:lpstr>Фаза 2. Критерии формирования состава проектной группы</vt:lpstr>
      <vt:lpstr>Фаза 3. Внедрение</vt:lpstr>
      <vt:lpstr>Выгоды проектного внедрения для подразделения по УП </vt:lpstr>
      <vt:lpstr>2 Типы, виды организационных структур управления инновациями</vt:lpstr>
      <vt:lpstr>Характеристика проектной группы</vt:lpstr>
      <vt:lpstr>Структуры, ориентированные на нововведения</vt:lpstr>
      <vt:lpstr>3 Субъекты инновационной деятельности. Кадровая элита</vt:lpstr>
      <vt:lpstr>Кадровая элита</vt:lpstr>
      <vt:lpstr>Роли участников коллектива в создании новых знаний</vt:lpstr>
      <vt:lpstr>4 Функции подразделений служб управления персоналом по разработке и внедрению нововведений в кадровой работе</vt:lpstr>
      <vt:lpstr>Роль субъектов УП в инновационной деятельности</vt:lpstr>
      <vt:lpstr>(продолжение)</vt:lpstr>
      <vt:lpstr>(продолжение)</vt:lpstr>
      <vt:lpstr>5 Сопротивление и внедрение нововведения в организации</vt:lpstr>
      <vt:lpstr>Презентация PowerPoint</vt:lpstr>
      <vt:lpstr>Виды сопротивления инновациям</vt:lpstr>
      <vt:lpstr>Методы преодоления сопротивления инновациям</vt:lpstr>
      <vt:lpstr>6 Сопровождение нововведений</vt:lpstr>
      <vt:lpstr>Правовое обеспечение инновационного проекта СУП</vt:lpstr>
      <vt:lpstr>Информационное сопровождение нововведений</vt:lpstr>
      <vt:lpstr>Консультационное сопровождение инноваций</vt:lpstr>
      <vt:lpstr>Документационное обеспечение инноваций</vt:lpstr>
      <vt:lpstr>Материально-техническое сопровождение инноваций</vt:lpstr>
      <vt:lpstr>Задание на 5 минутные доклады по инновациям в функциональных направлениях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разработкой, внедрением и созданием кадровых новшеств </dc:title>
  <dc:creator>Luba</dc:creator>
  <cp:lastModifiedBy>Luba</cp:lastModifiedBy>
  <cp:revision>18</cp:revision>
  <dcterms:created xsi:type="dcterms:W3CDTF">2018-10-20T06:22:50Z</dcterms:created>
  <dcterms:modified xsi:type="dcterms:W3CDTF">2018-10-20T12:32:56Z</dcterms:modified>
</cp:coreProperties>
</file>