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61" r:id="rId5"/>
    <p:sldId id="283" r:id="rId6"/>
    <p:sldId id="284" r:id="rId7"/>
    <p:sldId id="260" r:id="rId8"/>
    <p:sldId id="259" r:id="rId9"/>
    <p:sldId id="262" r:id="rId10"/>
    <p:sldId id="285" r:id="rId11"/>
    <p:sldId id="286" r:id="rId12"/>
    <p:sldId id="267" r:id="rId13"/>
    <p:sldId id="264" r:id="rId14"/>
    <p:sldId id="265" r:id="rId15"/>
    <p:sldId id="266" r:id="rId16"/>
    <p:sldId id="263" r:id="rId17"/>
    <p:sldId id="268" r:id="rId18"/>
    <p:sldId id="269" r:id="rId19"/>
    <p:sldId id="273" r:id="rId20"/>
    <p:sldId id="270" r:id="rId21"/>
    <p:sldId id="271" r:id="rId22"/>
    <p:sldId id="272" r:id="rId23"/>
    <p:sldId id="274" r:id="rId24"/>
    <p:sldId id="275" r:id="rId25"/>
    <p:sldId id="276" r:id="rId26"/>
    <p:sldId id="300" r:id="rId27"/>
    <p:sldId id="279" r:id="rId28"/>
    <p:sldId id="278" r:id="rId29"/>
    <p:sldId id="277" r:id="rId30"/>
    <p:sldId id="280" r:id="rId31"/>
    <p:sldId id="281" r:id="rId32"/>
    <p:sldId id="282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2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2BE09-FFFA-4C3F-B9C2-9AD38396A168}" type="datetimeFigureOut">
              <a:rPr lang="ru-RU" smtClean="0"/>
              <a:t>26.03.2022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3B90B-3915-41F1-92BF-8E6AB9795D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428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0DB7-4008-4428-BAB0-BEFF9DBACA07}" type="datetime1">
              <a:rPr lang="ru-RU" smtClean="0"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634C8-B5EF-4862-B573-02DFCD888A45}" type="datetime1">
              <a:rPr lang="ru-RU" smtClean="0"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47931-6F9E-49CF-9B91-29E68C9A31BA}" type="datetime1">
              <a:rPr lang="ru-RU" smtClean="0"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38780-32D3-4433-8181-28BD6F698C9D}" type="datetime1">
              <a:rPr lang="ru-RU" smtClean="0"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587D3-0407-4E59-B353-43D52CA82522}" type="datetime1">
              <a:rPr lang="ru-RU" smtClean="0"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2B029-F39B-4A31-8701-43D5918912D0}" type="datetime1">
              <a:rPr lang="ru-RU" smtClean="0"/>
              <a:t>26.03.2022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B2CBE-5D48-45F6-8180-41C6A948EFB8}" type="datetime1">
              <a:rPr lang="ru-RU" smtClean="0"/>
              <a:t>26.03.2022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15ED9-D0D9-488D-B1F0-8FFD9275B392}" type="datetime1">
              <a:rPr lang="ru-RU" smtClean="0"/>
              <a:t>26.03.2022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3B84C-DA7C-4A57-9957-358DA681E16A}" type="datetime1">
              <a:rPr lang="ru-RU" smtClean="0"/>
              <a:t>26.03.2022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F430C-7446-403E-B549-E80A51E0E79B}" type="datetime1">
              <a:rPr lang="ru-RU" smtClean="0"/>
              <a:t>26.03.2022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50D9-C444-4044-B053-4DD5E65E6E23}" type="datetime1">
              <a:rPr lang="ru-RU" smtClean="0"/>
              <a:t>26.03.2022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E9502-536C-4DAE-BFD5-907FF4EACD61}" type="datetime1">
              <a:rPr lang="ru-RU" smtClean="0"/>
              <a:t>26.03.2022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ЛЕКЦИЯ 6. УПРАВЛЕНИЕ ПОВЕДЕНИЕМ ПЕРСОНАЛА </a:t>
            </a:r>
            <a:r>
              <a:rPr lang="ru-RU" dirty="0" smtClean="0"/>
              <a:t>ОРГАНИЗАЦИИ (3)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l"/>
            <a:r>
              <a:rPr lang="ru-RU" dirty="0" smtClean="0"/>
              <a:t>1</a:t>
            </a:r>
            <a:r>
              <a:rPr lang="ru-RU" dirty="0"/>
              <a:t>. Поведение человека в </a:t>
            </a:r>
            <a:r>
              <a:rPr lang="ru-RU" dirty="0" smtClean="0"/>
              <a:t>организации.</a:t>
            </a:r>
            <a:endParaRPr lang="ru-RU" dirty="0"/>
          </a:p>
          <a:p>
            <a:pPr algn="l"/>
            <a:r>
              <a:rPr lang="ru-RU" dirty="0"/>
              <a:t>2. Мотивация и </a:t>
            </a:r>
            <a:r>
              <a:rPr lang="ru-RU" dirty="0" smtClean="0"/>
              <a:t>стимулирование </a:t>
            </a:r>
            <a:r>
              <a:rPr lang="ru-RU" dirty="0" smtClean="0"/>
              <a:t>персонала.</a:t>
            </a:r>
          </a:p>
          <a:p>
            <a:pPr algn="l"/>
            <a:r>
              <a:rPr lang="ru-RU" dirty="0"/>
              <a:t>3. Формирование коллектива предприятия.</a:t>
            </a:r>
          </a:p>
          <a:p>
            <a:pPr algn="l"/>
            <a:r>
              <a:rPr lang="ru-RU" dirty="0"/>
              <a:t>4. Организационная культура.</a:t>
            </a:r>
          </a:p>
          <a:p>
            <a:pPr algn="l"/>
            <a:r>
              <a:rPr lang="ru-RU" dirty="0"/>
              <a:t>5. Безопасность, условия и дисциплина труда </a:t>
            </a:r>
            <a:r>
              <a:rPr lang="ru-RU" dirty="0" smtClean="0"/>
              <a:t>персонала.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048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(продолжение)</a:t>
            </a:r>
            <a:endParaRPr lang="ru-RU" sz="3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0739996"/>
              </p:ext>
            </p:extLst>
          </p:nvPr>
        </p:nvGraphicFramePr>
        <p:xfrm>
          <a:off x="323528" y="980728"/>
          <a:ext cx="8531911" cy="567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47"/>
                <a:gridCol w="743472"/>
                <a:gridCol w="116840"/>
                <a:gridCol w="67687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Теории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Автор 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Основные представления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Процессуальные теории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Справедливости 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Адамс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Основную роль в выполнении работы и получении удовлетворения играет степень справедливости (или </a:t>
                      </a:r>
                      <a:r>
                        <a:rPr lang="ru-RU" sz="1400" dirty="0" err="1" smtClean="0"/>
                        <a:t>несправделивости</a:t>
                      </a:r>
                      <a:r>
                        <a:rPr lang="ru-RU" sz="1400" dirty="0" smtClean="0"/>
                        <a:t>), которую ощущают работники в конкретной ситуации на своей работе. Работники субъективно соотносят полученное вознаграждение с затраченными усилиями и сопоставляют его с вознаграждением других людей, выполняющих аналогичную работу. Психологическое напряжение возникает тогда, когда человек сталкивается с несправедливостью на основе собственных суждений. При этом его мотивация понижается, и он работает хуже.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Ожидания 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err="1" smtClean="0"/>
                        <a:t>Врум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Теория основана на взаимосвязях между усилиями, которые предпринимает индивид, его уровнем исполнения рабочих заданий и желательностью ассоциируемых с упорным трудом результатов. Работник должен иметь такие потребности, которые могут быть в значительной степени удовлетворены в результате предполагаемых вознаграждений.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Модель Портера </a:t>
                      </a:r>
                      <a:r>
                        <a:rPr lang="ru-RU" sz="1400" dirty="0" err="1" smtClean="0"/>
                        <a:t>Лоулера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Портер и </a:t>
                      </a:r>
                      <a:r>
                        <a:rPr lang="ru-RU" sz="1400" dirty="0" err="1" smtClean="0"/>
                        <a:t>Лоулер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Построена на сочетании элементов теории ожиданий и теории справедливости. Модель включает в себя четыре переменные: затраченные усилия, полученные результаты, вознаграждение, степень удовлетворения.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X, Y 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err="1" smtClean="0"/>
                        <a:t>Макгрегор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Работников можно разделить на два типа: тип Х и тип Y. Людьми типа X нужно руководить методами поощрения и наказания, тем самым принуждая их к труду. Для людей типа Y важно создавать подходящие условия, в которой будет проявляться их </a:t>
                      </a:r>
                      <a:r>
                        <a:rPr lang="ru-RU" sz="1400" dirty="0" err="1" smtClean="0"/>
                        <a:t>самомотивация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Z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err="1" smtClean="0"/>
                        <a:t>Оучи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Сотрудник начинает работать лучше, если имеет возможность принимать участие в деятельности и управлении организацией 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427984" y="5157192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472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(продолжение)</a:t>
            </a:r>
            <a:endParaRPr lang="ru-RU" sz="36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913961"/>
              </p:ext>
            </p:extLst>
          </p:nvPr>
        </p:nvGraphicFramePr>
        <p:xfrm>
          <a:off x="323528" y="980728"/>
          <a:ext cx="8531911" cy="566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47"/>
                <a:gridCol w="743472"/>
                <a:gridCol w="68855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Теории 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Автор 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Основные представления </a:t>
                      </a:r>
                      <a:endParaRPr lang="ru-RU" sz="13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Современные теории </a:t>
                      </a:r>
                      <a:endParaRPr lang="ru-RU" sz="13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Концепция параллельного мотивирования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Л.С. </a:t>
                      </a:r>
                      <a:r>
                        <a:rPr lang="ru-RU" sz="1200" dirty="0" err="1" smtClean="0"/>
                        <a:t>Выгот-ский</a:t>
                      </a:r>
                      <a:r>
                        <a:rPr lang="ru-RU" sz="1200" dirty="0" smtClean="0"/>
                        <a:t>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Сущность подхода заключается в том, что мотивирующие факторы действуют параллельно, одномоментно и независимо, т.е. иерархия потребностей личности весьма условна и требует комплексного, а не ступенчатого рассмотрения. Параллельное мотивирование подразумевает существование в системе управления таких характеристик, которые позволяют любому работнику получать удовлетворение по всем категориям потребностей. </a:t>
                      </a:r>
                      <a:endParaRPr lang="ru-RU" sz="13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Модель «мотивационного комплекса трудовой деятельности»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А.А. </a:t>
                      </a:r>
                      <a:r>
                        <a:rPr lang="ru-RU" sz="1200" dirty="0" err="1" smtClean="0"/>
                        <a:t>Литви-нюк</a:t>
                      </a:r>
                      <a:r>
                        <a:rPr lang="ru-RU" sz="1200" dirty="0" smtClean="0"/>
                        <a:t>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Согласно данной теории все мотивы можно свести к пяти основным группам: приобретения (МА), удовлетворения (МЕ), безопасности (MS), подчинения (MD), энергосбережения (МР). Рассмотренные группы не обособлены друг от друга, а находятся в равноправной взаимосвязи друг с другом определенным образом. Мотивы действуют друг на друга с помощью 3-х видов связей: активационные связи (А-связи), угнетающие связи (У-связи), </a:t>
                      </a:r>
                      <a:r>
                        <a:rPr lang="ru-RU" sz="1300" dirty="0" err="1" smtClean="0"/>
                        <a:t>противоугнетающие</a:t>
                      </a:r>
                      <a:r>
                        <a:rPr lang="ru-RU" sz="1300" dirty="0" smtClean="0"/>
                        <a:t> связи (П-связи).</a:t>
                      </a:r>
                      <a:endParaRPr lang="ru-RU" sz="13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Типологическая концепция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В.И. </a:t>
                      </a:r>
                      <a:r>
                        <a:rPr lang="ru-RU" sz="1200" dirty="0" err="1" smtClean="0"/>
                        <a:t>Герчи-кова</a:t>
                      </a:r>
                      <a:r>
                        <a:rPr lang="ru-RU" sz="1200" dirty="0" smtClean="0"/>
                        <a:t>, В.И. </a:t>
                      </a:r>
                      <a:r>
                        <a:rPr lang="ru-RU" sz="1200" dirty="0" err="1" smtClean="0"/>
                        <a:t>Герчи</a:t>
                      </a:r>
                      <a:r>
                        <a:rPr lang="ru-RU" sz="1200" dirty="0" smtClean="0"/>
                        <a:t>-ков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Мотивация строится на пересечении двух осей: мотивации и трудового поведения. Все трудовые мотивации делятся на два типа: мотивация достижения, мотивация избегания. Автор выделяет пять мотивационных типов работы: инструментальный, профессиональный, патриотический, хозяйский, </a:t>
                      </a:r>
                      <a:r>
                        <a:rPr lang="ru-RU" sz="1300" dirty="0" err="1" smtClean="0"/>
                        <a:t>избегательный</a:t>
                      </a:r>
                      <a:r>
                        <a:rPr lang="ru-RU" sz="1300" dirty="0" smtClean="0"/>
                        <a:t>. </a:t>
                      </a:r>
                      <a:endParaRPr lang="ru-RU" sz="13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Теория психологического контракта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Эдгар Шейн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В данной теории учитываются разнообразные мотивы человеческого поведения, а также фактор их переменчивости. Согласно этой модели человеческие потребности и мотивирующие факторы изменяются в зависимости от ситуаций, в которые попадают люди, а также от их жизненного опыта, ожиданий и возраста. Мотивация формируется в процессе взаимоотношений работника и организации-работодателя. Эти взаимоотношения регулируются психологическим контрактом, негласно заключаемым обеими сторонами. </a:t>
                      </a:r>
                      <a:endParaRPr lang="ru-RU" sz="13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427984" y="5157192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552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</a:t>
            </a:r>
            <a:r>
              <a:rPr lang="ru-RU" dirty="0"/>
              <a:t>. Формирование коллектива </a:t>
            </a:r>
            <a:r>
              <a:rPr lang="ru-RU" dirty="0" smtClean="0"/>
              <a:t>предприятия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363538">
              <a:buNone/>
            </a:pPr>
            <a:r>
              <a:rPr lang="ru-RU" b="1" dirty="0" smtClean="0"/>
              <a:t>Группа</a:t>
            </a:r>
            <a:r>
              <a:rPr lang="ru-RU" dirty="0" smtClean="0"/>
              <a:t> – </a:t>
            </a:r>
            <a:r>
              <a:rPr lang="ru-RU" dirty="0"/>
              <a:t>это совокупность людей, объединенных по </a:t>
            </a:r>
            <a:r>
              <a:rPr lang="ru-RU" dirty="0" smtClean="0"/>
              <a:t>определенным </a:t>
            </a:r>
            <a:r>
              <a:rPr lang="ru-RU" dirty="0"/>
              <a:t>принципам для достижения конкретных целей. Группы могут быть формальными и неформальными. </a:t>
            </a:r>
            <a:endParaRPr lang="ru-RU" dirty="0" smtClean="0"/>
          </a:p>
          <a:p>
            <a:pPr marL="0" indent="363538">
              <a:buNone/>
            </a:pPr>
            <a:r>
              <a:rPr lang="ru-RU" dirty="0" smtClean="0"/>
              <a:t>По </a:t>
            </a:r>
            <a:r>
              <a:rPr lang="ru-RU" dirty="0"/>
              <a:t>признаку выполнения группой общественно-полезной работы выделяют такое понятие как «трудовой коллектив</a:t>
            </a:r>
            <a:r>
              <a:rPr lang="ru-RU" dirty="0" smtClean="0"/>
              <a:t>». </a:t>
            </a:r>
          </a:p>
          <a:p>
            <a:pPr marL="0" indent="363538">
              <a:buNone/>
            </a:pPr>
            <a:r>
              <a:rPr lang="ru-RU" b="1" dirty="0" smtClean="0"/>
              <a:t>Коллектив</a:t>
            </a:r>
            <a:r>
              <a:rPr lang="ru-RU" dirty="0" smtClean="0"/>
              <a:t> </a:t>
            </a:r>
            <a:r>
              <a:rPr lang="ru-RU" dirty="0"/>
              <a:t>– это стойкое объединение людей, которые стремятся к общей цели, которые характеризуются групповой общностью.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591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Организационные возможности коллектива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коллективный подход являть признаком сильного и решительного стиля управления;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коллективом лучше решаются большие или междисциплинарные задачи, в частности такие, которые не могут быть решены простоя суммой усилий членов группы;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коллектив – действующий регулятор поведения рабочих;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коллективная деятельность уменьшает стрессовые ситуации;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в коллективе производится больше идей и возрастает инновационная способность группы;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в коллективе более успешно решаются проблемы, которые возникают в связи с нечетким распределением обязанностей и низким личным взносом;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коллектив разрешает быстро интегрировать новых рабочих и стабилизировать культуру предприятия.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160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Признаки коллектива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62500" lnSpcReduction="20000"/>
          </a:bodyPr>
          <a:lstStyle/>
          <a:p>
            <a:pPr marL="265113" indent="-265113">
              <a:buNone/>
            </a:pPr>
            <a:r>
              <a:rPr lang="ru-RU" dirty="0" smtClean="0"/>
              <a:t>1. </a:t>
            </a:r>
            <a:r>
              <a:rPr lang="ru-RU" b="1" i="1" dirty="0" smtClean="0"/>
              <a:t>Наличие </a:t>
            </a:r>
            <a:r>
              <a:rPr lang="ru-RU" b="1" i="1" dirty="0"/>
              <a:t>общей цели у членов коллектива</a:t>
            </a:r>
            <a:r>
              <a:rPr lang="ru-RU" dirty="0"/>
              <a:t>. Цель может формироваться в результате влияния индивидуальных целей членов коллектива или задаваться извне соответственно миссии предприятия, но всегда будет общей, единой для всех, а не просто одинаковой, похожей</a:t>
            </a:r>
            <a:r>
              <a:rPr lang="ru-RU" dirty="0" smtClean="0"/>
              <a:t>. </a:t>
            </a:r>
          </a:p>
          <a:p>
            <a:pPr marL="265113" indent="-265113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b="1" i="1" dirty="0"/>
              <a:t>Психологическое признание членами группы друг друга и отождествления себя с ею</a:t>
            </a:r>
            <a:r>
              <a:rPr lang="ru-RU" dirty="0"/>
              <a:t> </a:t>
            </a:r>
            <a:r>
              <a:rPr lang="ru-RU" dirty="0" smtClean="0"/>
              <a:t>(общие </a:t>
            </a:r>
            <a:r>
              <a:rPr lang="ru-RU" dirty="0"/>
              <a:t>интересы, идеалы, принципы, сходство или взаимная </a:t>
            </a:r>
            <a:r>
              <a:rPr lang="ru-RU" dirty="0" err="1"/>
              <a:t>дополняемость</a:t>
            </a:r>
            <a:r>
              <a:rPr lang="ru-RU" dirty="0"/>
              <a:t> характеров, темпераментов и т.п.);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b="1" i="1" dirty="0"/>
              <a:t>Личное практическое взаимодействие людей в процессе достижения их общей цели</a:t>
            </a:r>
            <a:r>
              <a:rPr lang="ru-RU" dirty="0"/>
              <a:t>. В результате такого взаимодействия потенциал коллектива оказывается намного больше суммы потенциалов каждого из его членов.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b="1" i="1" dirty="0"/>
              <a:t>Постоянство взаимодействия на протяжении всего времени существования группы </a:t>
            </a:r>
            <a:r>
              <a:rPr lang="ru-RU" dirty="0" smtClean="0"/>
              <a:t>- становится </a:t>
            </a:r>
            <a:r>
              <a:rPr lang="ru-RU" dirty="0"/>
              <a:t>возможным их влияние один на одного, что ведет к формированию общих целей и единства интересов, реального осознания этой общности и единства практических действий.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029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dirty="0"/>
              <a:t>В коллективе человек имеет возможность: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по-новому глянуть на себя со стороны, оценить себя и свою роль в обществе;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научится жить и работать </a:t>
            </a:r>
            <a:r>
              <a:rPr lang="ru-RU" dirty="0" smtClean="0"/>
              <a:t>в </a:t>
            </a:r>
            <a:r>
              <a:rPr lang="ru-RU" dirty="0"/>
              <a:t>окружении другими людьми, приспосабливать к ним свои желания, стремления, интересы;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коллектив в значительной мере стимулирует творческую активность большинства людей, формирует в них стремления к усовершенствованию, к первенству в соревновании.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Виды коллективов: </a:t>
            </a:r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/>
              <a:t>Формальные коллективы </a:t>
            </a:r>
            <a:r>
              <a:rPr lang="ru-RU" dirty="0" smtClean="0"/>
              <a:t>создаются </a:t>
            </a:r>
            <a:r>
              <a:rPr lang="ru-RU" dirty="0"/>
              <a:t>по воле руководства для организации производственного </a:t>
            </a:r>
            <a:r>
              <a:rPr lang="ru-RU" dirty="0" smtClean="0"/>
              <a:t>процесса, делятся </a:t>
            </a:r>
            <a:r>
              <a:rPr lang="ru-RU" dirty="0"/>
              <a:t>на: </a:t>
            </a:r>
            <a:r>
              <a:rPr lang="ru-RU" b="1" dirty="0"/>
              <a:t>первичные коллективы </a:t>
            </a:r>
            <a:r>
              <a:rPr lang="ru-RU" dirty="0"/>
              <a:t>(коллективы отделов, служб, участков, бригад, объединяющих работников на основе отдельного технологического процесса, осуществляя который работники вступают в непосредственные отношения) и </a:t>
            </a:r>
            <a:r>
              <a:rPr lang="ru-RU" b="1" i="1" dirty="0"/>
              <a:t>вторичные коллективы </a:t>
            </a:r>
            <a:r>
              <a:rPr lang="ru-RU" dirty="0"/>
              <a:t>(действуют в масштабе отдела, </a:t>
            </a:r>
            <a:r>
              <a:rPr lang="ru-RU" dirty="0" smtClean="0"/>
              <a:t>цеха). </a:t>
            </a:r>
            <a:endParaRPr lang="ru-RU" dirty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/>
              <a:t>Неформальные коллективы </a:t>
            </a:r>
            <a:r>
              <a:rPr lang="ru-RU" dirty="0"/>
              <a:t>(группы), создаются самими работающими на основе взаимных симпатий, дружеских отношений, для достижения какой-то определенной цели.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012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Стадии формирования коллектива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132856"/>
            <a:ext cx="8737600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43342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Факторы, влияющие </a:t>
            </a:r>
            <a:r>
              <a:rPr lang="ru-RU" sz="3600" dirty="0"/>
              <a:t>на эффективность работы коллектива (группы</a:t>
            </a:r>
            <a:r>
              <a:rPr lang="ru-RU" sz="3600" dirty="0" smtClean="0"/>
              <a:t>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56992"/>
          </a:xfrm>
        </p:spPr>
        <p:txBody>
          <a:bodyPr>
            <a:normAutofit fontScale="85000" lnSpcReduction="20000"/>
          </a:bodyPr>
          <a:lstStyle/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b="1" i="1" dirty="0"/>
              <a:t>организационные</a:t>
            </a:r>
            <a:r>
              <a:rPr lang="ru-RU" dirty="0"/>
              <a:t> - статус, размер и состав группы;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b="1" i="1" dirty="0"/>
              <a:t>среда</a:t>
            </a:r>
            <a:r>
              <a:rPr lang="ru-RU" dirty="0"/>
              <a:t>, в которой функционирует группа, состояние коммуникаций и конкретное место, где группа работает;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b="1" i="1" dirty="0"/>
              <a:t>важность и характер </a:t>
            </a:r>
            <a:r>
              <a:rPr lang="ru-RU" dirty="0"/>
              <a:t>стоящих перед людьми </a:t>
            </a:r>
            <a:r>
              <a:rPr lang="ru-RU" b="1" i="1" dirty="0"/>
              <a:t>задач</a:t>
            </a:r>
            <a:r>
              <a:rPr lang="ru-RU" dirty="0"/>
              <a:t>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b="1" i="1" dirty="0"/>
              <a:t>свобода организации собственной работы</a:t>
            </a:r>
            <a:r>
              <a:rPr lang="ru-RU" dirty="0"/>
              <a:t>, позволяющая людям на деле трудиться более слаженно и заинтересованно.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070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Основные пути обеспечения эффективности работы коллектива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55000" lnSpcReduction="20000"/>
          </a:bodyPr>
          <a:lstStyle/>
          <a:p>
            <a:pPr marL="176213" indent="-176213">
              <a:buNone/>
            </a:pPr>
            <a:r>
              <a:rPr lang="ru-RU" dirty="0" smtClean="0"/>
              <a:t>1. </a:t>
            </a:r>
            <a:r>
              <a:rPr lang="ru-RU" b="1" i="1" dirty="0" smtClean="0"/>
              <a:t>Наличие </a:t>
            </a:r>
            <a:r>
              <a:rPr lang="ru-RU" b="1" i="1" dirty="0"/>
              <a:t>сильного лидера</a:t>
            </a:r>
            <a:r>
              <a:rPr lang="ru-RU" dirty="0"/>
              <a:t>, заинтересованного в успехах коллектива (формального и неформального). </a:t>
            </a:r>
            <a:r>
              <a:rPr lang="ru-RU" dirty="0" smtClean="0"/>
              <a:t>Влияние </a:t>
            </a:r>
            <a:r>
              <a:rPr lang="ru-RU" dirty="0"/>
              <a:t>на сообщество людей означает, что установившиеся в них образцы поведения должны измениться, а этого легче всего добиться, вступая во взаимодействие с теми, кто обладает властью внутри таких групп.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b="1" i="1" dirty="0"/>
              <a:t>Нормальный психологический </a:t>
            </a:r>
            <a:r>
              <a:rPr lang="ru-RU" b="1" i="1" dirty="0" smtClean="0"/>
              <a:t>климат</a:t>
            </a:r>
            <a:r>
              <a:rPr lang="ru-RU" dirty="0" smtClean="0"/>
              <a:t>. </a:t>
            </a:r>
            <a:r>
              <a:rPr lang="ru-RU" dirty="0"/>
              <a:t>Доверие - основа к становлению здорового и производительного коллектива. Доверие рождается, когда люди говорят то, что думают, а области </a:t>
            </a:r>
            <a:r>
              <a:rPr lang="ru-RU" dirty="0" smtClean="0"/>
              <a:t>неопределённости </a:t>
            </a:r>
            <a:r>
              <a:rPr lang="ru-RU" dirty="0"/>
              <a:t>и профессиональной слабости ликвидируются.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3</a:t>
            </a:r>
            <a:r>
              <a:rPr lang="ru-RU" dirty="0"/>
              <a:t>. Работоспособный коллектив должен иметь </a:t>
            </a:r>
            <a:r>
              <a:rPr lang="ru-RU" b="1" i="1" dirty="0"/>
              <a:t>оптимальные размеры</a:t>
            </a:r>
            <a:r>
              <a:rPr lang="ru-RU" dirty="0"/>
              <a:t>. Численность коллектива определяется его целями и влияет на готовность отдельных членов к определенным усилиям, на прочность коллектива, на результаты его деятельности.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b="1" i="1" dirty="0"/>
              <a:t>Четкость целей</a:t>
            </a:r>
            <a:r>
              <a:rPr lang="ru-RU" dirty="0"/>
              <a:t>. </a:t>
            </a:r>
            <a:r>
              <a:rPr lang="ru-RU" dirty="0" smtClean="0"/>
              <a:t>Оптимальный </a:t>
            </a:r>
            <a:r>
              <a:rPr lang="ru-RU" dirty="0"/>
              <a:t>компромисс между личными и коллективными интересами сотрудников позволит менеджеру высвободить энергию подчиненных и направить ее на достижение целей организации.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b="1" i="1" dirty="0"/>
              <a:t>Формирование соответствующих норм и стандартов</a:t>
            </a:r>
            <a:r>
              <a:rPr lang="ru-RU" dirty="0"/>
              <a:t>, которые </a:t>
            </a:r>
            <a:r>
              <a:rPr lang="ru-RU" dirty="0" smtClean="0"/>
              <a:t>показывают, </a:t>
            </a:r>
            <a:r>
              <a:rPr lang="ru-RU" dirty="0"/>
              <a:t>какое поведение ожидается от членов коллектива.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6</a:t>
            </a:r>
            <a:r>
              <a:rPr lang="ru-RU" dirty="0"/>
              <a:t>. </a:t>
            </a:r>
            <a:r>
              <a:rPr lang="ru-RU" b="1" i="1" dirty="0"/>
              <a:t>Поиск новых знаний, идей, перспективных методов работы</a:t>
            </a:r>
            <a:r>
              <a:rPr lang="ru-RU" dirty="0"/>
              <a:t>. </a:t>
            </a:r>
            <a:r>
              <a:rPr lang="ru-RU" dirty="0" smtClean="0"/>
              <a:t>Эффективность </a:t>
            </a:r>
            <a:r>
              <a:rPr lang="ru-RU" dirty="0"/>
              <a:t>управления зависит от того, насколько </a:t>
            </a:r>
            <a:r>
              <a:rPr lang="ru-RU" dirty="0" smtClean="0"/>
              <a:t> </a:t>
            </a:r>
            <a:r>
              <a:rPr lang="ru-RU" dirty="0"/>
              <a:t>руководитель сумеет создать и поддерживать в коллективе творческую атмосферу.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523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</a:t>
            </a:r>
            <a:r>
              <a:rPr lang="ru-RU" dirty="0"/>
              <a:t>. Организационная </a:t>
            </a:r>
            <a:r>
              <a:rPr lang="ru-RU" dirty="0" smtClean="0"/>
              <a:t>культура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176213">
              <a:buNone/>
            </a:pPr>
            <a:r>
              <a:rPr lang="ru-RU" b="1" dirty="0"/>
              <a:t>Культура</a:t>
            </a:r>
            <a:r>
              <a:rPr lang="ru-RU" dirty="0"/>
              <a:t> (от лат.) – возделывание, воспитание, развитие, образование, формирование. </a:t>
            </a:r>
            <a:endParaRPr lang="ru-RU" dirty="0" smtClean="0"/>
          </a:p>
          <a:p>
            <a:pPr marL="0" indent="176213">
              <a:buNone/>
            </a:pPr>
            <a:r>
              <a:rPr lang="ru-RU" b="1" dirty="0" smtClean="0"/>
              <a:t>Организационная </a:t>
            </a:r>
            <a:r>
              <a:rPr lang="ru-RU" b="1" dirty="0"/>
              <a:t>культура </a:t>
            </a:r>
            <a:r>
              <a:rPr lang="ru-RU" dirty="0"/>
              <a:t>— набор наиболее важных предположений, применяемых членами организации и получающих выражение в заявляемых членами организации и получающих выражение в заявляемых организацией ценностях, дающих людям ориентиры их поведения и действий.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Составляющие организационной культуры: </a:t>
            </a:r>
          </a:p>
          <a:p>
            <a:pPr marL="265113" indent="-265113">
              <a:buNone/>
            </a:pPr>
            <a:r>
              <a:rPr lang="ru-RU" dirty="0" smtClean="0"/>
              <a:t>1) </a:t>
            </a:r>
            <a:r>
              <a:rPr lang="ru-RU" b="1" i="1" dirty="0" smtClean="0"/>
              <a:t>базовые </a:t>
            </a:r>
            <a:r>
              <a:rPr lang="ru-RU" b="1" i="1" dirty="0"/>
              <a:t>предположения</a:t>
            </a:r>
            <a:r>
              <a:rPr lang="ru-RU" dirty="0"/>
              <a:t>, которых придерживаются члены организации в своем поведении и действиях; они нередко связаны с видением окружающей человека среды (группы, организации, общества и т.д.);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b="1" i="1" dirty="0"/>
              <a:t>ценности</a:t>
            </a:r>
            <a:r>
              <a:rPr lang="ru-RU" dirty="0"/>
              <a:t>, которых может придерживаться человек: ценности ориентируют, какое поведение можно считать допустимым или недопустимым; принятая ценность позволяет человеку понять то, как он должен действовать в конкретной ситуации;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3</a:t>
            </a:r>
            <a:r>
              <a:rPr lang="ru-RU" dirty="0"/>
              <a:t>)«</a:t>
            </a:r>
            <a:r>
              <a:rPr lang="ru-RU" b="1" i="1" dirty="0"/>
              <a:t>символика</a:t>
            </a:r>
            <a:r>
              <a:rPr lang="ru-RU" dirty="0"/>
              <a:t>», посредством которой ценностные ориентации передаются членам организации, - специальные документы, в которых детально описаны ценностные ориентации, легенды и мифы.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143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1. Поведение человека в организации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Поведение</a:t>
            </a:r>
            <a:r>
              <a:rPr lang="ru-RU" dirty="0"/>
              <a:t> - это совокупность направленных действий субъекта, реализуемых им согласно закономерностям внутреннего развития и взаимодействия со </a:t>
            </a:r>
            <a:r>
              <a:rPr lang="ru-RU" dirty="0" smtClean="0"/>
              <a:t>средой.</a:t>
            </a:r>
          </a:p>
          <a:p>
            <a:pPr marL="0" indent="0">
              <a:buNone/>
            </a:pPr>
            <a:r>
              <a:rPr lang="ru-RU" b="1" dirty="0" smtClean="0"/>
              <a:t>Поведение </a:t>
            </a:r>
            <a:r>
              <a:rPr lang="ru-RU" b="1" dirty="0"/>
              <a:t>человека </a:t>
            </a:r>
            <a:r>
              <a:rPr lang="ru-RU" dirty="0"/>
              <a:t>— совокупность осознанных, социально значимых действий, обусловленных занимаемой позицией, т.е. пониманием собственных функций.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Типы </a:t>
            </a:r>
            <a:r>
              <a:rPr lang="ru-RU" dirty="0"/>
              <a:t>поведения человека в организации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1.Первый </a:t>
            </a:r>
            <a:r>
              <a:rPr lang="ru-RU" dirty="0"/>
              <a:t>тип поведения (</a:t>
            </a:r>
            <a:r>
              <a:rPr lang="ru-RU" b="1" i="1" dirty="0"/>
              <a:t>преданный и дисциплинированный член организации</a:t>
            </a:r>
            <a:r>
              <a:rPr lang="ru-RU" dirty="0"/>
              <a:t>) характеризуется тем, что человек полностью принимает ценности и нормы поведения, старается вести себя таким образом, чтобы своими действиями никак не входить в противоречие с интересами организации.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2.Второй </a:t>
            </a:r>
            <a:r>
              <a:rPr lang="ru-RU" dirty="0"/>
              <a:t>тип поведения («</a:t>
            </a:r>
            <a:r>
              <a:rPr lang="ru-RU" b="1" i="1" dirty="0"/>
              <a:t>приспособленец</a:t>
            </a:r>
            <a:r>
              <a:rPr lang="ru-RU" dirty="0"/>
              <a:t>») характеризуется тем, что человек не приемлет ценностей организации, однако старается вести себя, следуя нормам и формам поведения, принятым в организации.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3.Третий </a:t>
            </a:r>
            <a:r>
              <a:rPr lang="ru-RU" dirty="0"/>
              <a:t>тип поведения («</a:t>
            </a:r>
            <a:r>
              <a:rPr lang="ru-RU" b="1" i="1" dirty="0"/>
              <a:t>оригинал</a:t>
            </a:r>
            <a:r>
              <a:rPr lang="ru-RU" dirty="0"/>
              <a:t>») характеризуется тем, что человек приемлет ценности организации, но не приемлет существующие в ней нормы поведения. При этом у него может быть много трудностей во взаимоотношениях с коллегами и руководством.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4.Четвертый </a:t>
            </a:r>
            <a:r>
              <a:rPr lang="ru-RU" dirty="0"/>
              <a:t>тип поведения («</a:t>
            </a:r>
            <a:r>
              <a:rPr lang="ru-RU" b="1" i="1" dirty="0"/>
              <a:t>бунтарь</a:t>
            </a:r>
            <a:r>
              <a:rPr lang="ru-RU" dirty="0"/>
              <a:t>») характеризуется тем, что человек не приемлет ни норм поведения, ни ценностей организации, все время входит в противоречие с организационным окружением и создает конфликтные ситуации.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504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Уровни </a:t>
            </a:r>
            <a:r>
              <a:rPr lang="ru-RU" sz="3600" dirty="0"/>
              <a:t>организационной культуры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65113" indent="-265113">
              <a:buNone/>
            </a:pPr>
            <a:r>
              <a:rPr lang="ru-RU" dirty="0" smtClean="0"/>
              <a:t>1. </a:t>
            </a:r>
            <a:r>
              <a:rPr lang="ru-RU" b="1" i="1" dirty="0" smtClean="0"/>
              <a:t>миссия </a:t>
            </a:r>
            <a:r>
              <a:rPr lang="ru-RU" b="1" i="1" dirty="0"/>
              <a:t>организации </a:t>
            </a:r>
            <a:r>
              <a:rPr lang="ru-RU" dirty="0"/>
              <a:t>- набор концептуальных положений в обобщенной форме раскрывающих то, чему решила посвятить себя организация.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sz="3100" b="1" i="1" dirty="0"/>
              <a:t>ценности</a:t>
            </a:r>
            <a:r>
              <a:rPr lang="ru-RU" dirty="0"/>
              <a:t> - индикатором организационной культуры и ключевой категорией, определяющей успех, удовлетворенность трудом и профессиональный престиж.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sz="3100" b="1" i="1" dirty="0"/>
              <a:t>цели</a:t>
            </a:r>
            <a:r>
              <a:rPr lang="ru-RU" dirty="0"/>
              <a:t> - это желаемый результат, которого стремится добиться организация.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sz="3100" b="1" i="1" dirty="0"/>
              <a:t>нормы</a:t>
            </a:r>
            <a:r>
              <a:rPr lang="ru-RU" dirty="0"/>
              <a:t> - это средства регуляции поведения индивидов и групп, общие правила, действующие непрерывно во времени и обязательны для всех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sz="3100" b="1" i="1" dirty="0"/>
              <a:t>обычаи</a:t>
            </a:r>
            <a:r>
              <a:rPr lang="ru-RU" dirty="0"/>
              <a:t> - устойчивая система норм поведения человека в различных сферах общественной жизни, прочно превратившаяся в привычку.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6</a:t>
            </a:r>
            <a:r>
              <a:rPr lang="ru-RU" dirty="0"/>
              <a:t>. </a:t>
            </a:r>
            <a:r>
              <a:rPr lang="ru-RU" sz="3100" b="1" i="1" dirty="0"/>
              <a:t>ритуалы</a:t>
            </a:r>
            <a:r>
              <a:rPr lang="ru-RU" dirty="0"/>
              <a:t> - это система символических поведенческих актов.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7322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Функции организационной культуры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dirty="0" smtClean="0"/>
              <a:t>1) </a:t>
            </a:r>
            <a:r>
              <a:rPr lang="ru-RU" b="1" dirty="0" smtClean="0"/>
              <a:t>функции </a:t>
            </a:r>
            <a:r>
              <a:rPr lang="ru-RU" b="1" dirty="0"/>
              <a:t>внутренней интеграции</a:t>
            </a:r>
            <a:r>
              <a:rPr lang="ru-RU" dirty="0"/>
              <a:t>, обеспечивающие ее целостность и внутреннее единство членов организации: </a:t>
            </a:r>
            <a:endParaRPr lang="ru-RU" dirty="0" smtClean="0"/>
          </a:p>
          <a:p>
            <a:pPr marL="363538" indent="-187325">
              <a:buNone/>
            </a:pPr>
            <a:r>
              <a:rPr lang="ru-RU" dirty="0" smtClean="0"/>
              <a:t>• </a:t>
            </a:r>
            <a:r>
              <a:rPr lang="ru-RU" b="1" i="1" dirty="0"/>
              <a:t>Интегрирующая</a:t>
            </a:r>
            <a:r>
              <a:rPr lang="ru-RU" dirty="0"/>
              <a:t> функция позволяет объединять членов организации за счет формирования ощущения принадлежности к общим ценностям и достижениям, их вовлеченности в дела организации и приверженности существующим в ней традициям. </a:t>
            </a:r>
            <a:endParaRPr lang="ru-RU" dirty="0" smtClean="0"/>
          </a:p>
          <a:p>
            <a:pPr marL="363538" indent="-187325">
              <a:buNone/>
            </a:pPr>
            <a:r>
              <a:rPr lang="ru-RU" dirty="0" smtClean="0"/>
              <a:t>• </a:t>
            </a:r>
            <a:r>
              <a:rPr lang="ru-RU" sz="3300" b="1" i="1" dirty="0"/>
              <a:t>Нормативно-регулирующая</a:t>
            </a:r>
            <a:r>
              <a:rPr lang="ru-RU" dirty="0"/>
              <a:t> функция обеспечивает самоуправляемость организации и регламентирует внутренние нормы поведения. </a:t>
            </a:r>
            <a:endParaRPr lang="ru-RU" dirty="0" smtClean="0"/>
          </a:p>
          <a:p>
            <a:pPr marL="363538" indent="-187325">
              <a:buNone/>
            </a:pPr>
            <a:r>
              <a:rPr lang="ru-RU" dirty="0" smtClean="0"/>
              <a:t>• </a:t>
            </a:r>
            <a:r>
              <a:rPr lang="ru-RU" sz="3300" b="1" i="1" dirty="0"/>
              <a:t>Управленческая</a:t>
            </a:r>
            <a:r>
              <a:rPr lang="ru-RU" dirty="0"/>
              <a:t> функция организационной культуры является развитием предыдущей и выражается в том, что она дополняет, а порой и заменяет некоторые функции управления персоналом. </a:t>
            </a:r>
            <a:endParaRPr lang="ru-RU" dirty="0" smtClean="0"/>
          </a:p>
          <a:p>
            <a:pPr marL="363538" indent="-187325">
              <a:buNone/>
            </a:pPr>
            <a:r>
              <a:rPr lang="ru-RU" dirty="0" smtClean="0"/>
              <a:t>• </a:t>
            </a:r>
            <a:r>
              <a:rPr lang="ru-RU" sz="3300" b="1" i="1" dirty="0"/>
              <a:t>Адаптивная</a:t>
            </a:r>
            <a:r>
              <a:rPr lang="ru-RU" dirty="0"/>
              <a:t> функция решает две важные задачи: </a:t>
            </a:r>
            <a:endParaRPr lang="ru-RU" dirty="0" smtClean="0"/>
          </a:p>
          <a:p>
            <a:pPr marL="539750" indent="-187325">
              <a:buNone/>
            </a:pPr>
            <a:r>
              <a:rPr lang="ru-RU" dirty="0" smtClean="0"/>
              <a:t>а</a:t>
            </a:r>
            <a:r>
              <a:rPr lang="ru-RU" dirty="0"/>
              <a:t>) адаптация вновь принятых работников к условиям профессиональной деятельности и формирование их приверженности ценностям и нормам существующей культуры; </a:t>
            </a:r>
            <a:endParaRPr lang="ru-RU" dirty="0" smtClean="0"/>
          </a:p>
          <a:p>
            <a:pPr marL="539750" indent="-187325">
              <a:buNone/>
            </a:pPr>
            <a:r>
              <a:rPr lang="ru-RU" dirty="0" smtClean="0"/>
              <a:t>б</a:t>
            </a:r>
            <a:r>
              <a:rPr lang="ru-RU" dirty="0"/>
              <a:t>) нейтрализация у новичков образцов поведения, несовместимых с организационной культурой предприятия. </a:t>
            </a:r>
            <a:endParaRPr lang="ru-RU" dirty="0" smtClean="0"/>
          </a:p>
          <a:p>
            <a:pPr marL="363538" indent="-187325">
              <a:buNone/>
            </a:pPr>
            <a:r>
              <a:rPr lang="ru-RU" dirty="0" smtClean="0"/>
              <a:t>• </a:t>
            </a:r>
            <a:r>
              <a:rPr lang="ru-RU" sz="3300" b="1" i="1" dirty="0"/>
              <a:t>Охранная</a:t>
            </a:r>
            <a:r>
              <a:rPr lang="ru-RU" dirty="0"/>
              <a:t> функция является развитием предыдущей и состоит в создании определенного барьера на пути проникновения нежелательных тенденций внешней среды внутрь организации. </a:t>
            </a:r>
            <a:endParaRPr lang="ru-RU" dirty="0" smtClean="0"/>
          </a:p>
          <a:p>
            <a:pPr marL="363538" indent="-187325">
              <a:buNone/>
            </a:pPr>
            <a:r>
              <a:rPr lang="ru-RU" dirty="0" smtClean="0"/>
              <a:t>• </a:t>
            </a:r>
            <a:r>
              <a:rPr lang="ru-RU" sz="3300" b="1" i="1" dirty="0"/>
              <a:t>Мотивирующая</a:t>
            </a:r>
            <a:r>
              <a:rPr lang="ru-RU" dirty="0"/>
              <a:t> функция. Развитая организационная культура повышает уровень трудовой мотивации сотрудников. Человек, </a:t>
            </a:r>
            <a:r>
              <a:rPr lang="ru-RU" dirty="0" smtClean="0"/>
              <a:t>отождествляющий </a:t>
            </a:r>
            <a:r>
              <a:rPr lang="ru-RU" dirty="0"/>
              <a:t>себя с организацией, работает с более высокой производительностью. </a:t>
            </a:r>
            <a:endParaRPr lang="ru-RU" dirty="0" smtClean="0"/>
          </a:p>
          <a:p>
            <a:pPr marL="363538" indent="-187325">
              <a:buNone/>
            </a:pPr>
            <a:r>
              <a:rPr lang="ru-RU" dirty="0" smtClean="0"/>
              <a:t>• </a:t>
            </a:r>
            <a:r>
              <a:rPr lang="ru-RU" sz="3300" b="1" i="1" dirty="0"/>
              <a:t>Коммуникативная</a:t>
            </a:r>
            <a:r>
              <a:rPr lang="ru-RU" dirty="0"/>
              <a:t> функция. Развитая организационная культура позволяет упростить процессы коммуникации и уменьшить время на различные согласования. </a:t>
            </a:r>
            <a:endParaRPr lang="ru-RU" dirty="0" smtClean="0"/>
          </a:p>
          <a:p>
            <a:pPr marL="363538" indent="-187325">
              <a:buNone/>
            </a:pPr>
            <a:r>
              <a:rPr lang="ru-RU" dirty="0" smtClean="0"/>
              <a:t>• </a:t>
            </a:r>
            <a:r>
              <a:rPr lang="ru-RU" sz="3300" b="1" i="1" dirty="0"/>
              <a:t>Функция управления качеством</a:t>
            </a:r>
            <a:r>
              <a:rPr lang="ru-RU" dirty="0"/>
              <a:t>. Организационная культура обеспечивает более внимательное и серьезное отношение к работе, что неизбежно сказывается на конечном результате. </a:t>
            </a:r>
            <a:endParaRPr lang="ru-RU" dirty="0" smtClean="0"/>
          </a:p>
          <a:p>
            <a:pPr marL="363538" indent="-187325">
              <a:buNone/>
            </a:pPr>
            <a:r>
              <a:rPr lang="ru-RU" dirty="0" smtClean="0"/>
              <a:t>• </a:t>
            </a:r>
            <a:r>
              <a:rPr lang="ru-RU" sz="3300" b="1" i="1" dirty="0"/>
              <a:t>Рекреативная</a:t>
            </a:r>
            <a:r>
              <a:rPr lang="ru-RU" dirty="0"/>
              <a:t> функция заключается в том, что развитая организационная культура неразрывно связана с формированием благоприятного психологического климата в коллективах организации.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7034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(продолжение)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2) </a:t>
            </a:r>
            <a:r>
              <a:rPr lang="ru-RU" b="1" dirty="0"/>
              <a:t>функции внешней направленности</a:t>
            </a:r>
            <a:r>
              <a:rPr lang="ru-RU" dirty="0"/>
              <a:t>, обеспечивающие приспособление организации к условиям внешней среды и выживания в ней: </a:t>
            </a:r>
            <a:endParaRPr lang="ru-RU" dirty="0" smtClean="0"/>
          </a:p>
          <a:p>
            <a:pPr marL="452438" indent="-187325">
              <a:buNone/>
            </a:pPr>
            <a:r>
              <a:rPr lang="ru-RU" dirty="0" smtClean="0"/>
              <a:t>• </a:t>
            </a:r>
            <a:r>
              <a:rPr lang="ru-RU" dirty="0"/>
              <a:t>Функция </a:t>
            </a:r>
            <a:r>
              <a:rPr lang="ru-RU" b="1" i="1" dirty="0"/>
              <a:t>формирования имиджа</a:t>
            </a:r>
            <a:r>
              <a:rPr lang="ru-RU" dirty="0"/>
              <a:t>. Имидж — это существующий в сознании людей образ организации, подчеркивающий ее индивидуальность и ценности и чем-то выделяющий ее из общего числа других подобных. </a:t>
            </a:r>
            <a:endParaRPr lang="ru-RU" dirty="0" smtClean="0"/>
          </a:p>
          <a:p>
            <a:pPr marL="452438" indent="-187325">
              <a:buNone/>
            </a:pPr>
            <a:r>
              <a:rPr lang="ru-RU" dirty="0" smtClean="0"/>
              <a:t>• </a:t>
            </a:r>
            <a:r>
              <a:rPr lang="ru-RU" dirty="0"/>
              <a:t>Функция </a:t>
            </a:r>
            <a:r>
              <a:rPr lang="ru-RU" b="1" i="1" dirty="0"/>
              <a:t>приспособления организации к внешним </a:t>
            </a:r>
            <a:r>
              <a:rPr lang="ru-RU" b="1" i="1" dirty="0" smtClean="0"/>
              <a:t>социально-психологическим </a:t>
            </a:r>
            <a:r>
              <a:rPr lang="ru-RU" b="1" i="1" dirty="0"/>
              <a:t>условиям </a:t>
            </a:r>
            <a:r>
              <a:rPr lang="ru-RU" dirty="0"/>
              <a:t>обеспечивает интеграцию организации во внешние социальные структуры. </a:t>
            </a:r>
            <a:endParaRPr lang="ru-RU" dirty="0" smtClean="0"/>
          </a:p>
          <a:p>
            <a:pPr marL="452438" indent="-187325">
              <a:buNone/>
            </a:pPr>
            <a:r>
              <a:rPr lang="ru-RU" dirty="0" smtClean="0"/>
              <a:t>• </a:t>
            </a:r>
            <a:r>
              <a:rPr lang="ru-RU" dirty="0"/>
              <a:t>Функция </a:t>
            </a:r>
            <a:r>
              <a:rPr lang="ru-RU" b="1" i="1" dirty="0"/>
              <a:t>регулирования партнерских отношений </a:t>
            </a:r>
            <a:r>
              <a:rPr lang="ru-RU" dirty="0"/>
              <a:t>состоит в том, что организационные ценности ориентируют сотрудников организации на учет в своей деятельности целей, потребностей, запросов и интересов партнеров по бизнесу и даже конкурентов. </a:t>
            </a:r>
            <a:endParaRPr lang="ru-RU" dirty="0" smtClean="0"/>
          </a:p>
          <a:p>
            <a:pPr marL="452438" indent="-187325">
              <a:buNone/>
            </a:pPr>
            <a:r>
              <a:rPr lang="ru-RU" dirty="0" smtClean="0"/>
              <a:t>• </a:t>
            </a:r>
            <a:r>
              <a:rPr lang="ru-RU" dirty="0"/>
              <a:t>Функция </a:t>
            </a:r>
            <a:r>
              <a:rPr lang="ru-RU" b="1" i="1" dirty="0"/>
              <a:t>регулирования отношений с потребителями</a:t>
            </a:r>
            <a:r>
              <a:rPr lang="ru-RU" dirty="0"/>
              <a:t>. Эта функция регулирует отношения сотрудников организации с клиентами, настраивая их на обоюдный учет интересов.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0022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Типология организационной культуры (К. Камерон, Р. </a:t>
            </a:r>
            <a:r>
              <a:rPr lang="ru-RU" sz="3600" dirty="0" err="1"/>
              <a:t>Куинн</a:t>
            </a:r>
            <a:r>
              <a:rPr lang="ru-RU" sz="3600" dirty="0"/>
              <a:t>)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060848"/>
            <a:ext cx="7846030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3620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prstClr val="black"/>
                </a:solidFill>
              </a:rPr>
              <a:t>(продолжение)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176213">
              <a:buNone/>
            </a:pPr>
            <a:r>
              <a:rPr lang="ru-RU" b="1" i="1" dirty="0"/>
              <a:t>Клановая организационная культура</a:t>
            </a:r>
            <a:r>
              <a:rPr lang="ru-RU" dirty="0"/>
              <a:t>: очень дружественное место работы, где у людей масса общего. Организации (подразделения) похожи на большие семьи. Лидеры или главы организаций воспринимаются как воспитатели и даже как родители. Организация держится вместе благодаря преданности и традиции.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 err="1" smtClean="0"/>
              <a:t>Адхократическая</a:t>
            </a:r>
            <a:r>
              <a:rPr lang="ru-RU" b="1" i="1" dirty="0" smtClean="0"/>
              <a:t> </a:t>
            </a:r>
            <a:r>
              <a:rPr lang="ru-RU" b="1" i="1" dirty="0"/>
              <a:t>организационная культура</a:t>
            </a:r>
            <a:r>
              <a:rPr lang="ru-RU" dirty="0"/>
              <a:t>: динамичное предпринимательское и творческое место работы. Ради общего успеха работники готовы на личные жертвы и риск. Лидеры считаются новаторами и людьми, готовыми рисковать. Связующей сущностью организации становится преданность экспериментированию и новаторству.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 smtClean="0"/>
              <a:t>Иерархическая </a:t>
            </a:r>
            <a:r>
              <a:rPr lang="ru-RU" b="1" i="1" dirty="0"/>
              <a:t>организационная культура</a:t>
            </a:r>
            <a:r>
              <a:rPr lang="ru-RU" dirty="0"/>
              <a:t>: очень формализованное и структурированное место работы. Часто ее называют бюрократическим типом организационной культуры. Тем, что делают люди, управляют процедуры. Лидеры гордятся тем, что они — рационально мыслящие координаторы и организаторы. Ценится поддержание главного хода деятельности организации.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 smtClean="0"/>
              <a:t>Рыночная культура</a:t>
            </a:r>
            <a:r>
              <a:rPr lang="ru-RU" dirty="0"/>
              <a:t> </a:t>
            </a:r>
            <a:r>
              <a:rPr lang="ru-RU" dirty="0" smtClean="0"/>
              <a:t>доминирует </a:t>
            </a:r>
            <a:r>
              <a:rPr lang="ru-RU" dirty="0"/>
              <a:t>в организациях, ориентированных на результаты. Ее главная забота — выполнение поставленной задачи. Люди </a:t>
            </a:r>
            <a:r>
              <a:rPr lang="ru-RU" dirty="0" smtClean="0"/>
              <a:t>целеустремлены </a:t>
            </a:r>
            <a:r>
              <a:rPr lang="ru-RU" dirty="0"/>
              <a:t>и соперничают между собой. Лидеры — твердые руководители и суровые конкуренты. Они непоколебимы и требовательны. Организацию связывает воедино акцент на стремлении побеждать.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1291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568952" cy="5153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23915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Методы </a:t>
            </a:r>
            <a:r>
              <a:rPr lang="ru-RU" sz="3600" dirty="0"/>
              <a:t>изучения организационной культуры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65113" indent="-265113">
              <a:buNone/>
            </a:pPr>
            <a:r>
              <a:rPr lang="ru-RU" dirty="0" smtClean="0"/>
              <a:t>1. </a:t>
            </a:r>
            <a:r>
              <a:rPr lang="ru-RU" b="1" i="1" dirty="0" smtClean="0"/>
              <a:t>Антропологические</a:t>
            </a:r>
            <a:r>
              <a:rPr lang="ru-RU" dirty="0" smtClean="0"/>
              <a:t> </a:t>
            </a:r>
            <a:r>
              <a:rPr lang="ru-RU" dirty="0"/>
              <a:t>или </a:t>
            </a:r>
            <a:r>
              <a:rPr lang="ru-RU" b="1" i="1" dirty="0"/>
              <a:t>метафорические методы</a:t>
            </a:r>
            <a:r>
              <a:rPr lang="ru-RU" dirty="0"/>
              <a:t>: организационная культура познается через изучение легенд, мифов, рассказов о жизни организации, деловой </a:t>
            </a:r>
            <a:r>
              <a:rPr lang="ru-RU" dirty="0" smtClean="0"/>
              <a:t>отчетности. </a:t>
            </a:r>
          </a:p>
          <a:p>
            <a:pPr marL="265113" indent="-265113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b="1" i="1" dirty="0"/>
              <a:t>Количественные</a:t>
            </a:r>
            <a:r>
              <a:rPr lang="ru-RU" dirty="0"/>
              <a:t> методы: организационная культура познается через использование опросов, анкетирования, интервьюирования и других методов, дающих количественную оценку конкретным проявлениям организационной </a:t>
            </a:r>
            <a:r>
              <a:rPr lang="ru-RU" dirty="0" smtClean="0"/>
              <a:t>культуры. </a:t>
            </a:r>
          </a:p>
          <a:p>
            <a:pPr marL="265113" indent="-265113">
              <a:buNone/>
            </a:pP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b="1" i="1" dirty="0"/>
              <a:t>Полевые</a:t>
            </a:r>
            <a:r>
              <a:rPr lang="ru-RU" dirty="0"/>
              <a:t> или </a:t>
            </a:r>
            <a:r>
              <a:rPr lang="ru-RU" b="1" i="1" dirty="0"/>
              <a:t>холистические</a:t>
            </a:r>
            <a:r>
              <a:rPr lang="ru-RU" dirty="0"/>
              <a:t> методы подразумевают глубокое погружение исследователя в культуру и действия его в ней, по меньшей мере, как глубоко сопричастного наблюдателя, а в лучшем случае - как члена коллектива или </a:t>
            </a:r>
            <a:r>
              <a:rPr lang="ru-RU" dirty="0" smtClean="0"/>
              <a:t>консультанта. </a:t>
            </a:r>
          </a:p>
          <a:p>
            <a:pPr marL="265113" indent="-265113">
              <a:buNone/>
            </a:pPr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b="1" i="1" dirty="0"/>
              <a:t>Комбинированные</a:t>
            </a:r>
            <a:r>
              <a:rPr lang="ru-RU" dirty="0"/>
              <a:t> методы: при изучении организационной культуры используются и антропологические, и количественные методы.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9058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</a:t>
            </a:r>
            <a:r>
              <a:rPr lang="ru-RU" dirty="0"/>
              <a:t>. Безопасность, условия и дисциплина труда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 fontScale="55000" lnSpcReduction="20000"/>
          </a:bodyPr>
          <a:lstStyle/>
          <a:p>
            <a:pPr marL="0" indent="176213">
              <a:buNone/>
            </a:pPr>
            <a:r>
              <a:rPr lang="ru-RU" b="1" dirty="0"/>
              <a:t>Угроза</a:t>
            </a:r>
            <a:r>
              <a:rPr lang="ru-RU" dirty="0"/>
              <a:t> – это негативные изменения в политической, экономической или природной среде, которые наносят ощутимый реальный или потенциальный ущерб как гражданам, работникам предприятия, предприятиям, муниципальным органам так и/или государству в целом. </a:t>
            </a:r>
            <a:endParaRPr lang="ru-RU" dirty="0" smtClean="0"/>
          </a:p>
          <a:p>
            <a:pPr marL="0" indent="176213">
              <a:buNone/>
            </a:pPr>
            <a:r>
              <a:rPr lang="ru-RU" b="1" dirty="0" smtClean="0"/>
              <a:t>Безопасность</a:t>
            </a:r>
            <a:r>
              <a:rPr lang="ru-RU" dirty="0" smtClean="0"/>
              <a:t> </a:t>
            </a:r>
            <a:r>
              <a:rPr lang="ru-RU" dirty="0"/>
              <a:t>– это состояние – текущая или перспективная защищенность субъекта от разнообразных угроз имущественного и не имущественного характера</a:t>
            </a:r>
            <a:r>
              <a:rPr lang="ru-RU" dirty="0" smtClean="0"/>
              <a:t>.</a:t>
            </a:r>
          </a:p>
          <a:p>
            <a:pPr marL="0" indent="176213">
              <a:buNone/>
            </a:pPr>
            <a:r>
              <a:rPr lang="ru-RU" b="1" dirty="0" smtClean="0"/>
              <a:t>Источник </a:t>
            </a:r>
            <a:r>
              <a:rPr lang="ru-RU" b="1" dirty="0"/>
              <a:t>опасности </a:t>
            </a:r>
            <a:r>
              <a:rPr lang="ru-RU" dirty="0"/>
              <a:t>– условия и факторы, таящие в себе и, при определенных условиях, обнаруживающие враждебные намерения, вредоносные свойства, деструктивную природу.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Классификация основных источников опасности: </a:t>
            </a:r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 smtClean="0"/>
              <a:t>Естественно-природные</a:t>
            </a:r>
            <a:r>
              <a:rPr lang="ru-RU" dirty="0" smtClean="0"/>
              <a:t> - природные </a:t>
            </a:r>
            <a:r>
              <a:rPr lang="ru-RU" dirty="0"/>
              <a:t>процессы, непосредственно приводящие к изменениям </a:t>
            </a:r>
            <a:r>
              <a:rPr lang="ru-RU" dirty="0" smtClean="0"/>
              <a:t>состояния </a:t>
            </a:r>
            <a:r>
              <a:rPr lang="ru-RU" dirty="0"/>
              <a:t>человека и окружающей среды.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 smtClean="0"/>
              <a:t>Техногенные</a:t>
            </a:r>
            <a:r>
              <a:rPr lang="ru-RU" dirty="0" smtClean="0"/>
              <a:t> - реализуется </a:t>
            </a:r>
            <a:r>
              <a:rPr lang="ru-RU" dirty="0"/>
              <a:t>в виде поражающего воздействия на человека и окружающую среду при его </a:t>
            </a:r>
            <a:r>
              <a:rPr lang="ru-RU" dirty="0" smtClean="0"/>
              <a:t>возникновении, проявляются </a:t>
            </a:r>
            <a:r>
              <a:rPr lang="ru-RU" dirty="0"/>
              <a:t>при нормальной эксплуатации технических средств и наносят прямой или косвенный ущерб человеку или окружающей среде.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 smtClean="0"/>
              <a:t>Социальные</a:t>
            </a:r>
            <a:r>
              <a:rPr lang="ru-RU" dirty="0" smtClean="0"/>
              <a:t> - совокупность </a:t>
            </a:r>
            <a:r>
              <a:rPr lang="ru-RU" dirty="0"/>
              <a:t>условий, которые не обеспечивают соответствия среды жизни человека его жизненным </a:t>
            </a:r>
            <a:r>
              <a:rPr lang="ru-RU" dirty="0" smtClean="0"/>
              <a:t>потребностям, определяются </a:t>
            </a:r>
            <a:r>
              <a:rPr lang="ru-RU" dirty="0"/>
              <a:t>состоянием, внутренне присущим общественно-политическому строю, социально-экономическому положению страны и т.д.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8207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Виды безопасности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55000" lnSpcReduction="20000"/>
          </a:bodyPr>
          <a:lstStyle/>
          <a:p>
            <a:pPr marL="0" indent="176213">
              <a:buNone/>
            </a:pPr>
            <a:r>
              <a:rPr lang="ru-RU" b="1" i="1" dirty="0" smtClean="0"/>
              <a:t>Физическая </a:t>
            </a:r>
            <a:r>
              <a:rPr lang="ru-RU" b="1" i="1" dirty="0"/>
              <a:t>безопасность объекта </a:t>
            </a:r>
            <a:r>
              <a:rPr lang="ru-RU" dirty="0"/>
              <a:t>— это охрана материальных и финансовых ресурсов от чрезвычайных обстоятельств (пожар, стихийное бедствие, терроризм) и от несанкционированного проникновения на территорию (вандализм, кража, хищение и т.д.).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 smtClean="0"/>
              <a:t>Личная </a:t>
            </a:r>
            <a:r>
              <a:rPr lang="ru-RU" b="1" i="1" dirty="0"/>
              <a:t>безопасность руководства и ведущих специалистов </a:t>
            </a:r>
            <a:r>
              <a:rPr lang="ru-RU" dirty="0"/>
              <a:t>— это их физическая охрана, а также охрана жилья и средств передвижения руководителей и ведущих специалистов организации и членов их семей</a:t>
            </a:r>
            <a:r>
              <a:rPr lang="ru-RU" dirty="0" smtClean="0"/>
              <a:t>. </a:t>
            </a:r>
          </a:p>
          <a:p>
            <a:pPr marL="0" indent="176213">
              <a:buNone/>
            </a:pPr>
            <a:r>
              <a:rPr lang="ru-RU" b="1" i="1" dirty="0" smtClean="0"/>
              <a:t>Физическая </a:t>
            </a:r>
            <a:r>
              <a:rPr lang="ru-RU" b="1" i="1" dirty="0"/>
              <a:t>безопасность персонала </a:t>
            </a:r>
            <a:r>
              <a:rPr lang="ru-RU" dirty="0"/>
              <a:t>— это система охраны труда и техники безопасности в организации на основе производственной санитарии и психологии деловых отношений. </a:t>
            </a:r>
            <a:endParaRPr lang="ru-RU" dirty="0" smtClean="0"/>
          </a:p>
          <a:p>
            <a:pPr marL="0" indent="176213">
              <a:buNone/>
            </a:pPr>
            <a:r>
              <a:rPr lang="ru-RU" b="1" dirty="0" smtClean="0"/>
              <a:t>Экономическая </a:t>
            </a:r>
            <a:r>
              <a:rPr lang="ru-RU" b="1" dirty="0"/>
              <a:t>безопасность </a:t>
            </a:r>
            <a:r>
              <a:rPr lang="ru-RU" dirty="0"/>
              <a:t>— это состояние защищенности экономических интересов организации от внутренних и внешних угроз посредством минимизации коммерческих рисков, системы мер экономического, правового и организационного характера, разработанной администрацией </a:t>
            </a:r>
            <a:r>
              <a:rPr lang="ru-RU" dirty="0" smtClean="0"/>
              <a:t>организации, характеризуется </a:t>
            </a:r>
            <a:r>
              <a:rPr lang="ru-RU" dirty="0"/>
              <a:t>совокупностью качественных и количественных показателей и включает в себя следующие функциональные составляющие: финансовую, имущественную, валютную, кредитную, политико-правовую и др.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 smtClean="0"/>
              <a:t>Информационная </a:t>
            </a:r>
            <a:r>
              <a:rPr lang="ru-RU" b="1" i="1" dirty="0"/>
              <a:t>безопасность </a:t>
            </a:r>
            <a:r>
              <a:rPr lang="ru-RU" dirty="0"/>
              <a:t>— это охрана каналов поступления, хранения, обработки и передачи информации, защита любых информационных ресурсов по уровням доступа.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7482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Система </a:t>
            </a:r>
            <a:r>
              <a:rPr lang="ru-RU" sz="3600" dirty="0"/>
              <a:t>безопасности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363538">
              <a:buNone/>
            </a:pPr>
            <a:r>
              <a:rPr lang="ru-RU" b="1" i="1" dirty="0" smtClean="0"/>
              <a:t>Система </a:t>
            </a:r>
            <a:r>
              <a:rPr lang="ru-RU" b="1" i="1" dirty="0"/>
              <a:t>безопасности предприятия </a:t>
            </a:r>
            <a:r>
              <a:rPr lang="ru-RU" dirty="0"/>
              <a:t>– это система выявления, предупреждения и пресечения посягательств на законные права предприятия, его имущество, интеллектуальную собственность, производственную дисциплину, технологическое лидерство, научные достижения и охраняемую информацию. </a:t>
            </a:r>
            <a:endParaRPr lang="ru-RU" dirty="0" smtClean="0"/>
          </a:p>
          <a:p>
            <a:pPr marL="0" indent="363538">
              <a:buNone/>
            </a:pPr>
            <a:r>
              <a:rPr lang="ru-RU" b="1" i="1" dirty="0" smtClean="0"/>
              <a:t>Объект </a:t>
            </a:r>
            <a:r>
              <a:rPr lang="ru-RU" b="1" i="1" dirty="0"/>
              <a:t>безопасности </a:t>
            </a:r>
            <a:r>
              <a:rPr lang="ru-RU" dirty="0"/>
              <a:t>– различные структурные подразделения предприятия, группы сотрудников, владельцев акций, ресурсы предприятия, различные виды деятельности. </a:t>
            </a:r>
            <a:endParaRPr lang="ru-RU" dirty="0" smtClean="0"/>
          </a:p>
          <a:p>
            <a:pPr marL="0" indent="363538">
              <a:buNone/>
            </a:pPr>
            <a:r>
              <a:rPr lang="ru-RU" b="1" i="1" dirty="0" smtClean="0"/>
              <a:t>Цель </a:t>
            </a:r>
            <a:r>
              <a:rPr lang="ru-RU" b="1" i="1" dirty="0"/>
              <a:t>обеспечения безопасности предприятия </a:t>
            </a:r>
            <a:r>
              <a:rPr lang="ru-RU" dirty="0" smtClean="0"/>
              <a:t>-комплексное </a:t>
            </a:r>
            <a:r>
              <a:rPr lang="ru-RU" dirty="0"/>
              <a:t>воздействие на потенциальные и реальные угрозы.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97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ru-RU" sz="3600" dirty="0"/>
              <a:t>Организационное поведение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- это </a:t>
            </a:r>
            <a:r>
              <a:rPr lang="ru-RU" dirty="0"/>
              <a:t>поведение людей и их взаимоотношения в организации с целью объединения нужд и устремлений каждого сотрудника в отдельности с нуждами и целями организации в целом.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Классификация </a:t>
            </a:r>
            <a:r>
              <a:rPr lang="ru-RU" dirty="0"/>
              <a:t>типов организационного </a:t>
            </a:r>
            <a:r>
              <a:rPr lang="ru-RU" dirty="0" smtClean="0"/>
              <a:t>поведения: </a:t>
            </a:r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по цели - общеорганизационное и личное поведение сотрудника;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по типу субъекта - индивидуальное поведение и групповое поведение;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по типу воздействия на сотрудника - реактивное, конформное и ролевое поведение;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по степени эффективности - эффективное и не эффективное поведение;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по форме протекания - конструктивное и конфликтное поведение.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265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Комплекс задач по обеспечению безопасности предприятия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Выявление угроз.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Выработка мер по противодействию угрозам.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Обеспечение защиты технологических процессов.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Противодействие всем видам шпионажа.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Своевременное информирование руководства о всех фактах нарушения законодательства, как сотрудниками фирмы, так и представителями органов государственной власти и муниципалитета, касательно вопросов деятельности предприятия.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Уменьшение </a:t>
            </a:r>
            <a:r>
              <a:rPr lang="ru-RU" dirty="0" smtClean="0"/>
              <a:t>текучести </a:t>
            </a:r>
            <a:r>
              <a:rPr lang="ru-RU" dirty="0"/>
              <a:t>кадров.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Изучение деловых партнеров.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Разработка локальных правовых актов, направленных на повышение безопасности самого предприятия.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Контроль работы персонала и выявление негативных факторов.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Организация взаимодействия с правоохранительными органами.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Возмещение материального и морального ущерба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4308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Объекты, подлежащие </a:t>
            </a:r>
            <a:r>
              <a:rPr lang="ru-RU" sz="3600" dirty="0"/>
              <a:t>защите от потенциальных угроз и противоправных посягательств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55000" lnSpcReduction="20000"/>
          </a:bodyPr>
          <a:lstStyle/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персонал предприятия (руководящие работники, производственный персонал, имеющий непосредственный доступ к финансам, ценностям, хранилищам, осведомленные в сведениях, составляющих коммерческую тайну, работники внешнеэкономических служб и другие;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финансовые средства, ТМЦ;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информационные ресурсы с ограниченным доступом, составляющие служебную и коммерческую тайну, а также иная конфиденциальная информация на бумажной, магнитной, оптической основе, информационные массивы и базы данных, программное обеспечение, информативные физические поля различного характера;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средства и системы информатизации (автоматизированные системы и вычислительные сети различного уровня и назначения, линии телеграфной, телефонной, факсимильной, радио- и космической связи, технические средства передачи информации, средства размножения и отображения информации, вспомогательные технические средства и системы);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материальные средства (здания, сооружения, хранилища, техническое оборудование, транспорт и иные средства);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dirty="0"/>
              <a:t>технические средства и системы охраны и защиты материальных и информационных ресурсов.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4502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Стратегия управления безопасностью предприятия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это совокупность долгосрочных целей, реализация которых обеспечивает защиту предприятия от различных угроз.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Направления стратегии </a:t>
            </a:r>
            <a:r>
              <a:rPr lang="ru-RU" dirty="0"/>
              <a:t>управления </a:t>
            </a:r>
            <a:r>
              <a:rPr lang="ru-RU" dirty="0" smtClean="0"/>
              <a:t>безопасностью: </a:t>
            </a:r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Упреждающее противодействие;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Пассивная защита;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• </a:t>
            </a:r>
            <a:r>
              <a:rPr lang="ru-RU" dirty="0"/>
              <a:t>Адекватный ответ.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Э</a:t>
            </a:r>
            <a:r>
              <a:rPr lang="ru-RU" dirty="0" smtClean="0"/>
              <a:t>лементы стратегии </a:t>
            </a:r>
            <a:r>
              <a:rPr lang="ru-RU" dirty="0"/>
              <a:t>управления безопасностью </a:t>
            </a:r>
            <a:r>
              <a:rPr lang="ru-RU" dirty="0" smtClean="0"/>
              <a:t>предприятия: </a:t>
            </a:r>
          </a:p>
          <a:p>
            <a:pPr marL="0" indent="176213">
              <a:buNone/>
            </a:pPr>
            <a:r>
              <a:rPr lang="ru-RU" b="1" i="1" dirty="0" smtClean="0"/>
              <a:t>Функциональная </a:t>
            </a:r>
            <a:r>
              <a:rPr lang="ru-RU" b="1" i="1" dirty="0"/>
              <a:t>подсистема </a:t>
            </a:r>
            <a:r>
              <a:rPr lang="ru-RU" dirty="0"/>
              <a:t>– функциональные задачи, решение которых позволяет обеспечить безопасность предприятия.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 smtClean="0"/>
              <a:t>Обеспечивающая </a:t>
            </a:r>
            <a:r>
              <a:rPr lang="ru-RU" b="1" i="1" dirty="0"/>
              <a:t>подсистема </a:t>
            </a:r>
            <a:r>
              <a:rPr lang="ru-RU" dirty="0"/>
              <a:t>– это элементы системы управления, направленные на обеспечение решения функциональных задач системы управления безопасностью предприятия.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5729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Требования к формированию, </a:t>
            </a:r>
            <a:r>
              <a:rPr lang="ru-RU" sz="3200" dirty="0"/>
              <a:t>эксплуатации и </a:t>
            </a:r>
            <a:r>
              <a:rPr lang="ru-RU" sz="3200" dirty="0" smtClean="0"/>
              <a:t>развитию </a:t>
            </a:r>
            <a:r>
              <a:rPr lang="ru-RU" sz="3200" dirty="0"/>
              <a:t>системы управления </a:t>
            </a:r>
            <a:r>
              <a:rPr lang="ru-RU" sz="3200" dirty="0" smtClean="0"/>
              <a:t>безопасностью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Системный подход.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Использование методов профилактического характера.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Обеспечение приоритетной защиты конфиденциальной информации.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Участие в обеспечении безопасности всеми участниками предприятия.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Взаимодействие системы управления безопасностью со всеми подразделениями предприятия.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Расчет экономической безопасности деятельности предприятия.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</a:t>
            </a:r>
            <a:r>
              <a:rPr lang="ru-RU" dirty="0"/>
              <a:t>Определение и закрепление полномочий службы безопасности.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6864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176213">
              <a:buNone/>
            </a:pPr>
            <a:r>
              <a:rPr lang="ru-RU" b="1" i="1" dirty="0"/>
              <a:t>Безопасность труда и здоровья персонала </a:t>
            </a:r>
            <a:r>
              <a:rPr lang="ru-RU" dirty="0"/>
              <a:t>— система обеспечения безопасности жизни и здоровья работников в процессе трудовой деятельности, включающая правовые, социально-экономические, организационно-технические, санитарно-гигиенические, </a:t>
            </a:r>
            <a:r>
              <a:rPr lang="ru-RU" dirty="0" smtClean="0"/>
              <a:t>лечебно-профилактические</a:t>
            </a:r>
            <a:r>
              <a:rPr lang="ru-RU" dirty="0"/>
              <a:t>, реабилитационные и иные.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/>
              <a:t>Несчастный случай </a:t>
            </a:r>
            <a:r>
              <a:rPr lang="ru-RU" dirty="0"/>
              <a:t>— это происшествие, вызвавшее повреждение здоровья работника в результате кратковременного и, как правило, однократного воздействия на него внешнего фактора.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 smtClean="0"/>
              <a:t>Травма</a:t>
            </a:r>
            <a:r>
              <a:rPr lang="ru-RU" dirty="0" smtClean="0"/>
              <a:t> - нарушение </a:t>
            </a:r>
            <a:r>
              <a:rPr lang="ru-RU" dirty="0"/>
              <a:t>анатомической целостности или физиологических функций тканей или органов работника» вызванное внезапным внешним воздействием на него опасного производственного фактора при выполнении трудовых обязанностей или заданий.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121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85010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Дерево </a:t>
            </a:r>
            <a:r>
              <a:rPr lang="ru-RU" sz="2800" dirty="0"/>
              <a:t>целей системы безопасности организации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8568952" cy="4917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28044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sz="3600" dirty="0"/>
              <a:t>Условия труда персонала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- совокупность </a:t>
            </a:r>
            <a:r>
              <a:rPr lang="ru-RU" dirty="0"/>
              <a:t>психофизиологических, санитарно-гигиенических, эстетических и социально-психологических состояний производственной среды, оказывающих влияние на функционирование организма работника, его здоровье и продолжительность жизни, работоспособность, удовлетворенность трудом, воспроизводство рабочей силы и эффективность труда.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 smtClean="0"/>
              <a:t>Психофизиологическое </a:t>
            </a:r>
            <a:r>
              <a:rPr lang="ru-RU" b="1" i="1" dirty="0"/>
              <a:t>состояние </a:t>
            </a:r>
            <a:r>
              <a:rPr lang="ru-RU" dirty="0"/>
              <a:t>обусловлено содержанием трудовой деятельности, различными нагрузками на двигательный аппарат, нервную систему и психику человека, которые предъявляются ему работой. Это состояние не поддается нормированию.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 smtClean="0"/>
              <a:t>Санитарно-гигиеническое </a:t>
            </a:r>
            <a:r>
              <a:rPr lang="ru-RU" b="1" i="1" dirty="0"/>
              <a:t>состояние </a:t>
            </a:r>
            <a:r>
              <a:rPr lang="ru-RU" dirty="0"/>
              <a:t>включает все компоненты, которые образуют внешнюю среду (микроклимат, чистота воздушной среды, освещение, биологические и другие воздействия). Почти все эти компоненты нормируются путем разработки стандартов, санитарных норм и требований.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 smtClean="0"/>
              <a:t>Эстетическое </a:t>
            </a:r>
            <a:r>
              <a:rPr lang="ru-RU" b="1" i="1" dirty="0"/>
              <a:t>состояние </a:t>
            </a:r>
            <a:r>
              <a:rPr lang="ru-RU" dirty="0"/>
              <a:t>определяется </a:t>
            </a:r>
            <a:r>
              <a:rPr lang="ru-RU" dirty="0" smtClean="0"/>
              <a:t>архитектурно-планировочными </a:t>
            </a:r>
            <a:r>
              <a:rPr lang="ru-RU" dirty="0"/>
              <a:t>и художественными решениями интерьеров помещений, цветовой гаммой средств труда, спецодежды и т.д., которые формируют у работника отношение к условиям труда с точки зрения художественного восприятия окружающей среды. Количественная оценка этого состояния не всегда возможна. </a:t>
            </a:r>
            <a:endParaRPr lang="ru-RU" dirty="0" smtClean="0"/>
          </a:p>
          <a:p>
            <a:pPr marL="0" indent="176213">
              <a:buNone/>
            </a:pPr>
            <a:r>
              <a:rPr lang="ru-RU" b="1" i="1" dirty="0" smtClean="0"/>
              <a:t>Социально-психологическое </a:t>
            </a:r>
            <a:r>
              <a:rPr lang="ru-RU" b="1" i="1" dirty="0"/>
              <a:t>состояние </a:t>
            </a:r>
            <a:r>
              <a:rPr lang="ru-RU" dirty="0"/>
              <a:t>характеризует взаимоотношения работников производственного коллектива, его психологический климат. Это состояние весьма трудно оценить количественно, так как не существует норм и стандартов.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530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Классификация факторов, воздействующих на условия труда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0399339"/>
              </p:ext>
            </p:extLst>
          </p:nvPr>
        </p:nvGraphicFramePr>
        <p:xfrm>
          <a:off x="457200" y="1600200"/>
          <a:ext cx="8229600" cy="506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/>
                <a:gridCol w="64910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Факторы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Содержание факторов 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endParaRPr lang="ru-RU" sz="1600" dirty="0" smtClean="0"/>
                    </a:p>
                    <a:p>
                      <a:r>
                        <a:rPr lang="ru-RU" sz="1600" dirty="0" smtClean="0"/>
                        <a:t>Социально-экономические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Нормативно-правовые факторы (законы о труде, правила, нормы, стандарты и т.п. и практика государственного и общественного контроля за их соблюдением).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2. Социально-психологические факторы, характеризующие отношение работника к труду, психологический климат в коллективе и т.п. 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3. Общественно-политические факторы (общественные формы</a:t>
                      </a:r>
                    </a:p>
                    <a:p>
                      <a:r>
                        <a:rPr lang="ru-RU" sz="1600" dirty="0" smtClean="0"/>
                        <a:t>движения за создание благоприятных условий труда,</a:t>
                      </a:r>
                    </a:p>
                    <a:p>
                      <a:r>
                        <a:rPr lang="ru-RU" sz="1600" dirty="0" smtClean="0"/>
                        <a:t>рационализаторство, изобретательство и т.п.).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4. Экономические факторы (системы льгот и компенсаций,</a:t>
                      </a:r>
                    </a:p>
                    <a:p>
                      <a:r>
                        <a:rPr lang="ru-RU" sz="1600" dirty="0" smtClean="0"/>
                        <a:t>моральное и материальное стимулирование и т.п.).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Организационно-технические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Средства труда. </a:t>
                      </a:r>
                    </a:p>
                    <a:p>
                      <a:r>
                        <a:rPr lang="ru-RU" sz="1600" dirty="0" smtClean="0"/>
                        <a:t>2. Предметы трупа. </a:t>
                      </a:r>
                    </a:p>
                    <a:p>
                      <a:r>
                        <a:rPr lang="ru-RU" sz="1600" dirty="0" smtClean="0"/>
                        <a:t>3. Технологические процессы. </a:t>
                      </a:r>
                    </a:p>
                    <a:p>
                      <a:r>
                        <a:rPr lang="ru-RU" sz="1600" dirty="0" smtClean="0"/>
                        <a:t>4. Организационные формы производства. </a:t>
                      </a:r>
                    </a:p>
                    <a:p>
                      <a:r>
                        <a:rPr lang="ru-RU" sz="1600" dirty="0" smtClean="0"/>
                        <a:t>5. Режимы труда и отдыха, дисциплина труда и т.п. 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Естественно-природные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Климатические, геологические, биологические особенности местности, где протекает работа. 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6642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Производственные факторы опасных и вредных условий труда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9390531"/>
              </p:ext>
            </p:extLst>
          </p:nvPr>
        </p:nvGraphicFramePr>
        <p:xfrm>
          <a:off x="457200" y="1600200"/>
          <a:ext cx="82296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/>
                <a:gridCol w="6995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Фактор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Характеристика фактора 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Физический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Движущиеся машины и механизмы, подвижные части производственного оборудования, передвигающиеся изделия (материалы, заготовки); повышенная загазованность и запыленность воздуха рабочей зоны. Повышенная или пониженная температура поверхностей оборудования, материалов; повышенная или пониженная температура воздуха рабочей зоны; повышенные уровни шума, вибрации, ультразвука, инфразвуковых колебаний; повышенное или пониженное барометрическое давление и его резкое изменение; повышенные или пониженные влажность, подвижность, ионизация воздуха; повышенный уровень ионизирующих излучений; повышенное напряжение в электрической цепи; повышенные уровни статического электричества, электромагнитных излучений; повышенная напряженность электрического, магнитного полей; отсутствие или недостаток естественного света; недостаточная освещенность рабочей зоны; повышенная яркость света; повышенная пульсация светового потока; повышенные уровни ультрафиолетовой и инфракрасной радиации; острые кромки, заусеницы и шероховатость на поверхности заготовок, инструментов, оборудования; расположение рабочего места на значительной высоте относительно земли (пола), невесомость.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1336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06090"/>
          </a:xfrm>
        </p:spPr>
        <p:txBody>
          <a:bodyPr>
            <a:noAutofit/>
          </a:bodyPr>
          <a:lstStyle/>
          <a:p>
            <a:r>
              <a:rPr lang="ru-RU" sz="3200" dirty="0" smtClean="0"/>
              <a:t>(продолжение)</a:t>
            </a:r>
            <a:endParaRPr lang="ru-RU" sz="32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3961201"/>
              </p:ext>
            </p:extLst>
          </p:nvPr>
        </p:nvGraphicFramePr>
        <p:xfrm>
          <a:off x="467544" y="1628800"/>
          <a:ext cx="8229600" cy="332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664542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Фактор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Характеристика фактора 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Химический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 характеру воздействия на организм человека подразделяются на токсические, раздражающие, сенсибилизирующие, канцерогенные, мутагенные, влияющие на репродуктивную функцию. По путям проникновения в организм человека делятся на проникающие через органы дыхания, желудочно-кишечный тракт, кожные покровы и слизистые оболочки 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Биологический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Патогенные микроорганизмы (бактерии, вирусы, риккетсии, спирохеты, грибы простейшие) и продукты их жизнедеятельности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Психофизиологический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Физические (статические и динамические) и нервно-психические перегрузки (умственное перенапряжение, перенапряжение анализаторов, монотонность труда, эмоциональные перегрузки)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743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Мотивация и стимулирование персонала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b="1" dirty="0"/>
              <a:t>Мотивация</a:t>
            </a:r>
            <a:r>
              <a:rPr lang="ru-RU" sz="2000" dirty="0"/>
              <a:t> - это процесс побуждения себя и других к деятельности для достижения личных целей или целей организации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752641"/>
              </p:ext>
            </p:extLst>
          </p:nvPr>
        </p:nvGraphicFramePr>
        <p:xfrm>
          <a:off x="539552" y="2348880"/>
          <a:ext cx="8064896" cy="4428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872208"/>
                <a:gridCol w="2016224"/>
                <a:gridCol w="3384376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Период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Эволюция концепций мотивации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Доминирующие потребности персонала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Виды вознаграждения персонала </a:t>
                      </a:r>
                      <a:endParaRPr lang="ru-RU" sz="1400" dirty="0"/>
                    </a:p>
                  </a:txBody>
                  <a:tcPr/>
                </a:tc>
              </a:tr>
              <a:tr h="95410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До 1890 г.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Отсутствие научных подходов к управлению трудовой деятельностью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Денежное материальное вознаграждение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Обучение, разделение материального вознаграждения по областям деятельности </a:t>
                      </a:r>
                      <a:endParaRPr lang="ru-RU" sz="1400" dirty="0"/>
                    </a:p>
                  </a:txBody>
                  <a:tcPr/>
                </a:tc>
              </a:tr>
              <a:tr h="95410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1890— 1920 гг.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Школа «научного менеджмента», Ф. Тейлор, Г. </a:t>
                      </a:r>
                      <a:r>
                        <a:rPr lang="ru-RU" sz="1400" dirty="0" err="1" smtClean="0"/>
                        <a:t>Гант</a:t>
                      </a:r>
                      <a:r>
                        <a:rPr lang="ru-RU" sz="1400" dirty="0" smtClean="0"/>
                        <a:t>, Г. </a:t>
                      </a:r>
                      <a:r>
                        <a:rPr lang="ru-RU" sz="1400" dirty="0" err="1" smtClean="0"/>
                        <a:t>Эмерсон</a:t>
                      </a:r>
                      <a:r>
                        <a:rPr lang="ru-RU" sz="1400" dirty="0" smtClean="0"/>
                        <a:t>, Г. Форд и др.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Повышение оплаты труда; обеспечение безопасных условий труда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Создание безопасных условий труда; развитие материального стимулирования: оклад, сдельная и повременная оплаты труда, премиальная и т.п. </a:t>
                      </a:r>
                    </a:p>
                  </a:txBody>
                  <a:tcPr/>
                </a:tc>
              </a:tr>
              <a:tr h="95410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1920-1950 гг.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Школа «человеческих отношений», Г. </a:t>
                      </a:r>
                      <a:r>
                        <a:rPr lang="ru-RU" sz="1400" dirty="0" err="1" smtClean="0"/>
                        <a:t>Мюн-стерберг</a:t>
                      </a:r>
                      <a:r>
                        <a:rPr lang="ru-RU" sz="1400" dirty="0" smtClean="0"/>
                        <a:t>, М. </a:t>
                      </a:r>
                      <a:r>
                        <a:rPr lang="ru-RU" sz="1400" dirty="0" err="1" smtClean="0"/>
                        <a:t>Фоллетт</a:t>
                      </a:r>
                      <a:r>
                        <a:rPr lang="ru-RU" sz="1400" dirty="0" smtClean="0"/>
                        <a:t>, Э. </a:t>
                      </a:r>
                      <a:r>
                        <a:rPr lang="ru-RU" sz="1400" dirty="0" err="1" smtClean="0"/>
                        <a:t>Мэйо</a:t>
                      </a:r>
                      <a:r>
                        <a:rPr lang="ru-RU" sz="1400" dirty="0" smtClean="0"/>
                        <a:t>, А. К. </a:t>
                      </a:r>
                      <a:r>
                        <a:rPr lang="ru-RU" sz="1400" dirty="0" err="1" smtClean="0"/>
                        <a:t>Гастев</a:t>
                      </a:r>
                      <a:r>
                        <a:rPr lang="ru-RU" sz="1400" dirty="0" smtClean="0"/>
                        <a:t>, Н. А. Витке, Л. </a:t>
                      </a:r>
                      <a:r>
                        <a:rPr lang="ru-RU" sz="1400" dirty="0" err="1" smtClean="0"/>
                        <a:t>Выгодский</a:t>
                      </a:r>
                      <a:r>
                        <a:rPr lang="ru-RU" sz="1400" dirty="0" smtClean="0"/>
                        <a:t> и др.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Социальные потребности: уважение и внимание руководителя и коллег, благоприятный климат в коллективе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Усиление роли нематериальных стимулов: применение коллективных форм организации труда, стимулирование общего достижения целей организации, создание благоприятного климата, учет предложений и идей персонала, поощрение сотрудничества. 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033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Оценка условий труда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заключается </a:t>
            </a:r>
            <a:r>
              <a:rPr lang="ru-RU" dirty="0"/>
              <a:t>в выявлении степени воздействия факторов условий труда, которое испытывает организм работника в процессе труда, и отражается в показателе тяжести труда</a:t>
            </a:r>
            <a:r>
              <a:rPr lang="ru-RU" dirty="0" smtClean="0"/>
              <a:t>.</a:t>
            </a:r>
          </a:p>
          <a:p>
            <a:pPr marL="0" indent="363538">
              <a:buNone/>
            </a:pPr>
            <a:r>
              <a:rPr lang="ru-RU" dirty="0"/>
              <a:t>Работы </a:t>
            </a:r>
            <a:r>
              <a:rPr lang="ru-RU" b="1" i="1" dirty="0"/>
              <a:t>первой категории тяжести работ </a:t>
            </a:r>
            <a:r>
              <a:rPr lang="ru-RU" dirty="0"/>
              <a:t>выполняются в условиях, близких к физиологическому комфорту, при этом физические и </a:t>
            </a:r>
            <a:r>
              <a:rPr lang="ru-RU" dirty="0" smtClean="0"/>
              <a:t>нервно-эмоциональные </a:t>
            </a:r>
            <a:r>
              <a:rPr lang="ru-RU" dirty="0"/>
              <a:t>нагрузки полностью соответствуют физиологическим возможностям человека. Подобные работы у здоровых людей способствуют улучшению самочувствия, могут приводить к повышению работоспособности и росту производительности труда. </a:t>
            </a:r>
            <a:endParaRPr lang="ru-RU" dirty="0" smtClean="0"/>
          </a:p>
          <a:p>
            <a:pPr marL="0" indent="363538">
              <a:buNone/>
            </a:pPr>
            <a:r>
              <a:rPr lang="ru-RU" b="1" i="1" dirty="0" smtClean="0"/>
              <a:t>Вторая</a:t>
            </a:r>
            <a:r>
              <a:rPr lang="ru-RU" b="1" i="1" dirty="0"/>
              <a:t>, третья, четвертая и пятая категории тяжести труда </a:t>
            </a:r>
            <a:r>
              <a:rPr lang="ru-RU" dirty="0"/>
              <a:t>характеризуются постепенным снижением положительных моментов и нарастанием негативных. </a:t>
            </a:r>
            <a:endParaRPr lang="ru-RU" dirty="0" smtClean="0"/>
          </a:p>
          <a:p>
            <a:pPr marL="0" indent="363538">
              <a:buNone/>
            </a:pPr>
            <a:r>
              <a:rPr lang="ru-RU" dirty="0" smtClean="0"/>
              <a:t>К </a:t>
            </a:r>
            <a:r>
              <a:rPr lang="ru-RU" b="1" i="1" dirty="0"/>
              <a:t>шестой категории тяжести труда </a:t>
            </a:r>
            <a:r>
              <a:rPr lang="ru-RU" dirty="0"/>
              <a:t>относятся работы, выполняемые в особо неблагоприятных условиях. </a:t>
            </a:r>
            <a:endParaRPr lang="ru-RU" dirty="0" smtClean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6938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/>
              <a:t>Работоспособность человека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363538">
              <a:buNone/>
            </a:pPr>
            <a:r>
              <a:rPr lang="ru-RU" b="1" i="1" dirty="0" smtClean="0"/>
              <a:t>Утомление</a:t>
            </a:r>
            <a:r>
              <a:rPr lang="ru-RU" dirty="0" smtClean="0"/>
              <a:t> </a:t>
            </a:r>
            <a:r>
              <a:rPr lang="ru-RU" dirty="0"/>
              <a:t>— это вызванное интенсивной или длительной работой временное уменьшение работоспособности, выражающееся в снижении количества и качества выполняемой работы и в ухудшении координации рабочих функций. </a:t>
            </a:r>
            <a:endParaRPr lang="ru-RU" dirty="0" smtClean="0"/>
          </a:p>
          <a:p>
            <a:pPr marL="0" indent="363538">
              <a:buNone/>
            </a:pPr>
            <a:r>
              <a:rPr lang="ru-RU" b="1" i="1" dirty="0" smtClean="0"/>
              <a:t>Физиологическое </a:t>
            </a:r>
            <a:r>
              <a:rPr lang="ru-RU" b="1" i="1" dirty="0"/>
              <a:t>утомление </a:t>
            </a:r>
            <a:r>
              <a:rPr lang="ru-RU" dirty="0"/>
              <a:t>выражает воздействие на нервную систему продуктов разложения, высвобождающихся в результате </a:t>
            </a:r>
            <a:r>
              <a:rPr lang="ru-RU" dirty="0" smtClean="0"/>
              <a:t>двигательно-мускульной </a:t>
            </a:r>
            <a:r>
              <a:rPr lang="ru-RU" dirty="0"/>
              <a:t>деятельности, а </a:t>
            </a:r>
            <a:r>
              <a:rPr lang="ru-RU" b="1" i="1" dirty="0"/>
              <a:t>психическое утомление </a:t>
            </a:r>
            <a:r>
              <a:rPr lang="ru-RU" dirty="0"/>
              <a:t>— это состояние перегруженности центральной нервной системы. </a:t>
            </a:r>
            <a:endParaRPr lang="ru-RU" dirty="0" smtClean="0"/>
          </a:p>
          <a:p>
            <a:pPr marL="0" indent="363538">
              <a:buNone/>
            </a:pPr>
            <a:r>
              <a:rPr lang="ru-RU" b="1" i="1" dirty="0" smtClean="0"/>
              <a:t>Рациональный </a:t>
            </a:r>
            <a:r>
              <a:rPr lang="ru-RU" b="1" i="1" dirty="0"/>
              <a:t>режим труда и отдыха </a:t>
            </a:r>
            <a:r>
              <a:rPr lang="ru-RU" dirty="0"/>
              <a:t>— это чередование работы и перерывов на протяжении смены, недели, месяца, года, устанавливаемое на основе анализа работоспособности с целью обеспечения высокой производительности труда и сохранения здоровья работника при эффективном использовании производственного оборудования.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5397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Виды трудовой дисциплины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145435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 smtClean="0"/>
              <a:t>Дисциплина </a:t>
            </a:r>
            <a:r>
              <a:rPr lang="ru-RU" sz="1800" b="1" dirty="0"/>
              <a:t>труда </a:t>
            </a:r>
            <a:r>
              <a:rPr lang="ru-RU" sz="1800" dirty="0" smtClean="0"/>
              <a:t>- закрепленная </a:t>
            </a:r>
            <a:r>
              <a:rPr lang="ru-RU" sz="1800" dirty="0"/>
              <a:t>правом и другими социальными нормами система трудовых отношений в коллективе, направленная на поддержание надлежащего порядка в процессе осуществления трудовой деятельности. </a:t>
            </a:r>
            <a:endParaRPr lang="ru-RU" sz="1800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42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422623"/>
              </p:ext>
            </p:extLst>
          </p:nvPr>
        </p:nvGraphicFramePr>
        <p:xfrm>
          <a:off x="611560" y="1916832"/>
          <a:ext cx="8064896" cy="46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65527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Признак </a:t>
                      </a:r>
                      <a:r>
                        <a:rPr lang="ru-RU" sz="1400" dirty="0" err="1" smtClean="0"/>
                        <a:t>кл-ции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Виды дисциплины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1. По характеру воздействия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принудительная</a:t>
                      </a:r>
                      <a:r>
                        <a:rPr lang="ru-RU" sz="1400" dirty="0" smtClean="0"/>
                        <a:t>, или дисциплина труда, основанная на применении санкций; </a:t>
                      </a:r>
                    </a:p>
                    <a:p>
                      <a:r>
                        <a:rPr lang="ru-RU" sz="1400" b="1" i="1" dirty="0" smtClean="0"/>
                        <a:t>добровольная</a:t>
                      </a:r>
                      <a:r>
                        <a:rPr lang="ru-RU" sz="1400" dirty="0" smtClean="0"/>
                        <a:t>, или сознательная дисциплина, основанная на осознании необходимости соблюдения каждым членом общества юридически установленных или традиционно сложившихся норм и правил поведения; </a:t>
                      </a:r>
                    </a:p>
                    <a:p>
                      <a:r>
                        <a:rPr lang="ru-RU" sz="1400" b="1" i="1" dirty="0" smtClean="0"/>
                        <a:t>самодисциплина</a:t>
                      </a:r>
                      <a:r>
                        <a:rPr lang="ru-RU" sz="1400" dirty="0" smtClean="0"/>
                        <a:t>, или внутренняя дисциплина, основанная на внутреннем </a:t>
                      </a:r>
                      <a:r>
                        <a:rPr lang="ru-RU" sz="1400" dirty="0" err="1" smtClean="0"/>
                        <a:t>самоубеждении</a:t>
                      </a:r>
                      <a:r>
                        <a:rPr lang="ru-RU" sz="1400" dirty="0" smtClean="0"/>
                        <a:t> индивида, предъявляющего к себе лично высокие требования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2. По сфере воздействия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Плановая; договорная; финансовая и др.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3. По объектам дисциплинарных отношений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Производственная дисциплина </a:t>
                      </a:r>
                      <a:r>
                        <a:rPr lang="ru-RU" sz="1400" dirty="0" smtClean="0"/>
                        <a:t>— соблюдение установленных режимов работы оборудования, бережное отношение к оборудованию, оснастке, другим материальным ценностям, соблюдение техники безопасности, правил охраны трупа, пожарной безопасности, производственной санитарии, должностных инструкций и т.д.; </a:t>
                      </a:r>
                    </a:p>
                    <a:p>
                      <a:r>
                        <a:rPr lang="ru-RU" sz="1400" b="1" i="1" dirty="0" smtClean="0"/>
                        <a:t>технологическая дисциплина </a:t>
                      </a:r>
                      <a:r>
                        <a:rPr lang="ru-RU" sz="1400" dirty="0" smtClean="0"/>
                        <a:t>- точное выполнение всех требований технологии производственного процесса, режимов и способов его ведения; </a:t>
                      </a:r>
                    </a:p>
                    <a:p>
                      <a:r>
                        <a:rPr lang="ru-RU" sz="1400" b="1" i="1" dirty="0" smtClean="0"/>
                        <a:t>трудовая дисциплина </a:t>
                      </a:r>
                      <a:r>
                        <a:rPr lang="ru-RU" sz="1400" dirty="0" smtClean="0"/>
                        <a:t>- соблюдение работниками организации установленных правил внутреннего трудового распорядка (своевременное начало и окончание рабочего дня, обеденного перерыва, кратковременных перерывов на отдых и личные нужды), норм поведения в организации.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190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Э</a:t>
            </a:r>
            <a:r>
              <a:rPr lang="ru-RU" sz="3600" dirty="0" smtClean="0"/>
              <a:t>кономические потери от низкой трудовой дисциплины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65113" indent="-265113">
              <a:buNone/>
            </a:pPr>
            <a:r>
              <a:rPr lang="ru-RU" dirty="0" smtClean="0"/>
              <a:t>• снижение </a:t>
            </a:r>
            <a:r>
              <a:rPr lang="ru-RU" dirty="0"/>
              <a:t>трудовой активности и производительности труда всех категорий работников, что приводит к снижению прибыли;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потери </a:t>
            </a:r>
            <a:r>
              <a:rPr lang="ru-RU" dirty="0"/>
              <a:t>рабочего времени из-за отсутствия работников на рабочем месте по неуважительным причинам и </a:t>
            </a:r>
            <a:r>
              <a:rPr lang="ru-RU" dirty="0" smtClean="0"/>
              <a:t>потери </a:t>
            </a:r>
            <a:r>
              <a:rPr lang="ru-RU" dirty="0"/>
              <a:t>рабочего времени в связи с ростом текучести персонала; </a:t>
            </a:r>
            <a:endParaRPr lang="ru-RU" dirty="0" smtClean="0"/>
          </a:p>
          <a:p>
            <a:pPr marL="265113" indent="-265113">
              <a:buNone/>
            </a:pPr>
            <a:r>
              <a:rPr lang="ru-RU" dirty="0" smtClean="0"/>
              <a:t>• поломки </a:t>
            </a:r>
            <a:r>
              <a:rPr lang="ru-RU" dirty="0"/>
              <a:t>и </a:t>
            </a:r>
            <a:r>
              <a:rPr lang="ru-RU" dirty="0" smtClean="0"/>
              <a:t>простои </a:t>
            </a:r>
            <a:r>
              <a:rPr lang="ru-RU" dirty="0"/>
              <a:t>оборудования, </a:t>
            </a:r>
            <a:r>
              <a:rPr lang="ru-RU" dirty="0" smtClean="0"/>
              <a:t>снижение </a:t>
            </a:r>
            <a:r>
              <a:rPr lang="ru-RU" dirty="0"/>
              <a:t>качества продукции и услуг, связанных с нарушением технологии производства, и как следствие — </a:t>
            </a:r>
            <a:r>
              <a:rPr lang="ru-RU" dirty="0" smtClean="0"/>
              <a:t> снижение </a:t>
            </a:r>
            <a:r>
              <a:rPr lang="ru-RU" dirty="0"/>
              <a:t>конкурентоспособности организации и ее имиджа.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458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Работа по укреплению трудовой дисциплины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265113">
              <a:buNone/>
            </a:pPr>
            <a:r>
              <a:rPr lang="ru-RU" b="1" dirty="0"/>
              <a:t>Укрепление дисциплины </a:t>
            </a:r>
            <a:r>
              <a:rPr lang="ru-RU" dirty="0"/>
              <a:t>— это постоянная работа администрации организации, так как соблюдение дисциплины способствует успешному решению стоящих перед ней задач. </a:t>
            </a:r>
          </a:p>
          <a:p>
            <a:pPr marL="0" indent="265113">
              <a:buNone/>
            </a:pPr>
            <a:r>
              <a:rPr lang="ru-RU" b="1" i="1" dirty="0" smtClean="0"/>
              <a:t>Методы </a:t>
            </a:r>
            <a:r>
              <a:rPr lang="ru-RU" b="1" i="1" dirty="0"/>
              <a:t>убеждения </a:t>
            </a:r>
            <a:r>
              <a:rPr lang="ru-RU" dirty="0"/>
              <a:t>— это методы воспитания, воздействия на сознание работников с целью направления их на полезную деятельность или предупреждения нежелательных поступков путем обоснованной аргументации. </a:t>
            </a:r>
            <a:endParaRPr lang="ru-RU" dirty="0" smtClean="0"/>
          </a:p>
          <a:p>
            <a:pPr marL="0" indent="265113">
              <a:buNone/>
            </a:pPr>
            <a:r>
              <a:rPr lang="ru-RU" b="1" i="1" dirty="0" smtClean="0"/>
              <a:t>Методы </a:t>
            </a:r>
            <a:r>
              <a:rPr lang="ru-RU" b="1" i="1" dirty="0"/>
              <a:t>стимулирования работников </a:t>
            </a:r>
            <a:r>
              <a:rPr lang="ru-RU" dirty="0"/>
              <a:t>опираются на личную материальную и моральную заинтересованность работников в высоких конечных результатах труда. </a:t>
            </a:r>
            <a:endParaRPr lang="ru-RU" dirty="0" smtClean="0"/>
          </a:p>
          <a:p>
            <a:pPr marL="0" indent="265113">
              <a:buNone/>
            </a:pPr>
            <a:r>
              <a:rPr lang="ru-RU" b="1" i="1" dirty="0" smtClean="0"/>
              <a:t>Методы </a:t>
            </a:r>
            <a:r>
              <a:rPr lang="ru-RU" b="1" i="1" dirty="0"/>
              <a:t>принуждения </a:t>
            </a:r>
            <a:r>
              <a:rPr lang="ru-RU" dirty="0"/>
              <a:t>предполагают использование дисциплинарных взысканий за нарушение трудовой </a:t>
            </a:r>
            <a:r>
              <a:rPr lang="ru-RU" dirty="0" smtClean="0"/>
              <a:t>дисциплины (административная </a:t>
            </a:r>
            <a:r>
              <a:rPr lang="ru-RU" dirty="0"/>
              <a:t>и </a:t>
            </a:r>
            <a:r>
              <a:rPr lang="ru-RU" dirty="0" smtClean="0"/>
              <a:t>материальная ответственность, замечание </a:t>
            </a:r>
            <a:r>
              <a:rPr lang="ru-RU" dirty="0"/>
              <a:t>руководителя, выговор, строгий выговор и </a:t>
            </a:r>
            <a:r>
              <a:rPr lang="ru-RU" dirty="0" smtClean="0"/>
              <a:t>увольнение).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3363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Контрольные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1. Что </a:t>
            </a:r>
            <a:r>
              <a:rPr lang="ru-RU" dirty="0"/>
              <a:t>такое «поведение человека</a:t>
            </a:r>
            <a:r>
              <a:rPr lang="ru-RU" dirty="0" smtClean="0"/>
              <a:t>», </a:t>
            </a:r>
            <a:r>
              <a:rPr lang="ru-RU" dirty="0"/>
              <a:t>и какое значение оно имеет для управления персоналом?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Какие </a:t>
            </a:r>
            <a:r>
              <a:rPr lang="ru-RU" dirty="0" smtClean="0"/>
              <a:t>типы </a:t>
            </a:r>
            <a:r>
              <a:rPr lang="ru-RU" dirty="0"/>
              <a:t>поведения человека в организации </a:t>
            </a:r>
            <a:r>
              <a:rPr lang="ru-RU" dirty="0" smtClean="0"/>
              <a:t>выделяют?  </a:t>
            </a:r>
            <a:r>
              <a:rPr lang="ru-RU" dirty="0"/>
              <a:t>К какому из описанных типов Вы относите </a:t>
            </a:r>
            <a:r>
              <a:rPr lang="ru-RU" dirty="0" smtClean="0"/>
              <a:t>себя? </a:t>
            </a:r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Что такое мотивация персонала, и почему она важна для эффективного функционирования предприятия?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. Как потребности могут лежать в основе мотивации работников?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. Какая из теорий мотивации наиболее Вам </a:t>
            </a:r>
            <a:r>
              <a:rPr lang="ru-RU" dirty="0" smtClean="0"/>
              <a:t>близка? </a:t>
            </a:r>
            <a:r>
              <a:rPr lang="ru-RU" dirty="0"/>
              <a:t>Ответ аргументируйте.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6</a:t>
            </a:r>
            <a:r>
              <a:rPr lang="ru-RU" dirty="0"/>
              <a:t>. Почему оценка мотивации персонала подразделяется на два вида и в чем состоят их отличительные особенности?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7</a:t>
            </a:r>
            <a:r>
              <a:rPr lang="ru-RU" dirty="0"/>
              <a:t>. Каким образом происходит процесс формирования коллектива?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8</a:t>
            </a:r>
            <a:r>
              <a:rPr lang="ru-RU" dirty="0"/>
              <a:t>. Что такое организационная культура, каковы ее элементы и </a:t>
            </a:r>
            <a:r>
              <a:rPr lang="ru-RU" dirty="0" smtClean="0"/>
              <a:t>функции? </a:t>
            </a:r>
          </a:p>
          <a:p>
            <a:pPr marL="0" indent="0">
              <a:buNone/>
            </a:pPr>
            <a:r>
              <a:rPr lang="ru-RU" dirty="0" smtClean="0"/>
              <a:t>9</a:t>
            </a:r>
            <a:r>
              <a:rPr lang="ru-RU" dirty="0"/>
              <a:t>. Опишите основные методы изучения организационной </a:t>
            </a:r>
            <a:r>
              <a:rPr lang="ru-RU" dirty="0" smtClean="0"/>
              <a:t>культуры. </a:t>
            </a:r>
          </a:p>
          <a:p>
            <a:pPr marL="0" indent="0">
              <a:buNone/>
            </a:pPr>
            <a:r>
              <a:rPr lang="ru-RU" dirty="0" smtClean="0"/>
              <a:t>10.Дайте </a:t>
            </a:r>
            <a:r>
              <a:rPr lang="ru-RU" dirty="0"/>
              <a:t>характеристику терминам «безопасность», «условия труда» и «дисциплина труда</a:t>
            </a:r>
            <a:r>
              <a:rPr lang="ru-RU" dirty="0" smtClean="0"/>
              <a:t>».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899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(продолжение)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607879"/>
              </p:ext>
            </p:extLst>
          </p:nvPr>
        </p:nvGraphicFramePr>
        <p:xfrm>
          <a:off x="467544" y="836712"/>
          <a:ext cx="8280920" cy="5322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305"/>
                <a:gridCol w="2139023"/>
                <a:gridCol w="2160240"/>
                <a:gridCol w="3168352"/>
              </a:tblGrid>
              <a:tr h="637930">
                <a:tc>
                  <a:txBody>
                    <a:bodyPr/>
                    <a:lstStyle/>
                    <a:p>
                      <a:pPr algn="ctr"/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Период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Эволюция концепций мотивации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Доминирующие потребности персонала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Виды вознаграждения персонала </a:t>
                      </a:r>
                      <a:endParaRPr lang="ru-RU" sz="1600" dirty="0"/>
                    </a:p>
                  </a:txBody>
                  <a:tcPr/>
                </a:tc>
              </a:tr>
              <a:tr h="20983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1950— 1970 гг.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/>
                        <a:t>Бихевиористическа</a:t>
                      </a:r>
                      <a:r>
                        <a:rPr lang="ru-RU" sz="1600" dirty="0" smtClean="0"/>
                        <a:t> я школа, содержательные, процессуальные концепций мотивации: А Маслоу, Ф. </a:t>
                      </a:r>
                      <a:r>
                        <a:rPr lang="ru-RU" sz="1600" dirty="0" err="1" smtClean="0"/>
                        <a:t>Герцберг</a:t>
                      </a:r>
                      <a:r>
                        <a:rPr lang="ru-RU" sz="1600" dirty="0" smtClean="0"/>
                        <a:t>, К. </a:t>
                      </a:r>
                      <a:r>
                        <a:rPr lang="ru-RU" sz="1600" dirty="0" err="1" smtClean="0"/>
                        <a:t>Альдерфер</a:t>
                      </a:r>
                      <a:r>
                        <a:rPr lang="ru-RU" sz="1600" dirty="0" smtClean="0"/>
                        <a:t>, К Левин, Л. Портер, Э. </a:t>
                      </a:r>
                      <a:r>
                        <a:rPr lang="ru-RU" sz="1600" dirty="0" err="1" smtClean="0"/>
                        <a:t>Лоулер</a:t>
                      </a:r>
                      <a:r>
                        <a:rPr lang="ru-RU" sz="160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Развитие самодисциплины, возможность проявления инициативы, коллективное участие в принятии решений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Экономические стимулы рассматриваются в сочетании с социальными и психологическими факторами. Поощрение самостоятельности, инициативы, расчет размера вознаграждения в зависимости от конечных результатов работы, участия в прибыли </a:t>
                      </a:r>
                      <a:endParaRPr lang="ru-RU" sz="1600" dirty="0"/>
                    </a:p>
                  </a:txBody>
                  <a:tcPr/>
                </a:tc>
              </a:tr>
              <a:tr h="221399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1970— 1980 гг.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Развитие ситуационного подхода в </a:t>
                      </a:r>
                      <a:r>
                        <a:rPr lang="ru-RU" sz="1600" dirty="0" err="1" smtClean="0"/>
                        <a:t>ме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 err="1" smtClean="0"/>
                        <a:t>неджменте</a:t>
                      </a:r>
                      <a:r>
                        <a:rPr lang="ru-RU" sz="1600" dirty="0" smtClean="0"/>
                        <a:t>, появление концепций С. </a:t>
                      </a:r>
                      <a:r>
                        <a:rPr lang="ru-RU" sz="1600" dirty="0" err="1" smtClean="0"/>
                        <a:t>Адамаса</a:t>
                      </a:r>
                      <a:r>
                        <a:rPr lang="ru-RU" sz="1600" dirty="0" smtClean="0"/>
                        <a:t>, Г. Келли, Б. </a:t>
                      </a:r>
                      <a:r>
                        <a:rPr lang="ru-RU" sz="1600" dirty="0" err="1" smtClean="0"/>
                        <a:t>Вайнера</a:t>
                      </a:r>
                      <a:r>
                        <a:rPr lang="ru-RU" sz="1600" dirty="0" smtClean="0"/>
                        <a:t>, Ф. </a:t>
                      </a:r>
                      <a:r>
                        <a:rPr lang="ru-RU" sz="1600" dirty="0" err="1" smtClean="0"/>
                        <a:t>Хайдер</a:t>
                      </a:r>
                      <a:r>
                        <a:rPr lang="ru-RU" sz="1600" dirty="0" smtClean="0"/>
                        <a:t>, А. Леонтьев, Б. Ломов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Потребность в развитии и росте, потребности в соответствии содержания работ изменениям способностей и запросов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Внедрение систем группового материального вознаграждения, участие в управлении, программы улучшения психологического климата в коллективах, внедрение нестандартных форм рабочего времени 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3478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(продолжение)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774030"/>
              </p:ext>
            </p:extLst>
          </p:nvPr>
        </p:nvGraphicFramePr>
        <p:xfrm>
          <a:off x="467544" y="836712"/>
          <a:ext cx="8280920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305"/>
                <a:gridCol w="2139023"/>
                <a:gridCol w="2160240"/>
                <a:gridCol w="3168352"/>
              </a:tblGrid>
              <a:tr h="637930">
                <a:tc>
                  <a:txBody>
                    <a:bodyPr/>
                    <a:lstStyle/>
                    <a:p>
                      <a:pPr algn="ctr"/>
                      <a:endParaRPr lang="ru-RU" sz="1400" dirty="0" smtClean="0"/>
                    </a:p>
                    <a:p>
                      <a:pPr algn="ctr"/>
                      <a:r>
                        <a:rPr lang="ru-RU" sz="1400" dirty="0" smtClean="0"/>
                        <a:t>Период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Эволюция концепций мотивации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Доминирующие потребности персонала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Виды вознаграждения персонала </a:t>
                      </a:r>
                      <a:endParaRPr lang="ru-RU" sz="1600" dirty="0"/>
                    </a:p>
                  </a:txBody>
                  <a:tcPr/>
                </a:tc>
              </a:tr>
              <a:tr h="209837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1980— 1990 гг.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Новая парадигма менеджмента, управление качеством, концепция </a:t>
                      </a:r>
                      <a:r>
                        <a:rPr lang="ru-RU" sz="1600" dirty="0" err="1" smtClean="0"/>
                        <a:t>партисипативного</a:t>
                      </a:r>
                      <a:r>
                        <a:rPr lang="ru-RU" sz="1600" dirty="0" smtClean="0"/>
                        <a:t> управления, теория контроля и теория представительства В. </a:t>
                      </a:r>
                      <a:r>
                        <a:rPr lang="ru-RU" sz="1600" dirty="0" err="1" smtClean="0"/>
                        <a:t>Оучи</a:t>
                      </a:r>
                      <a:r>
                        <a:rPr lang="ru-RU" sz="1600" dirty="0" smtClean="0"/>
                        <a:t>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Потребности в увеличении доступа к информации, в гибкой занятости, самовыражении, справедливости и социальной поддержке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Расширение социальных гарантий и льгот, гибкие системы вознаграждения, гибкая занятость, участие в стратегическом управлении, условия свободного обмена информации, рост уровня социальных стандартов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</a:tr>
              <a:tr h="221399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1990 г. по </a:t>
                      </a:r>
                      <a:r>
                        <a:rPr lang="ru-RU" sz="1600" dirty="0" err="1" smtClean="0"/>
                        <a:t>н.в</a:t>
                      </a:r>
                      <a:r>
                        <a:rPr lang="ru-RU" sz="1600" dirty="0" smtClean="0"/>
                        <a:t>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Концепция социально ответственного и этического менеджмента, концепция обучающейся организации, экономика знаний, </a:t>
                      </a:r>
                      <a:r>
                        <a:rPr lang="ru-RU" sz="1600" dirty="0" err="1" smtClean="0"/>
                        <a:t>самоконцепция</a:t>
                      </a:r>
                      <a:r>
                        <a:rPr lang="ru-RU" sz="1600" dirty="0" smtClean="0"/>
                        <a:t> Б. Шамира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Потребности в разносторонности знаний, участии в решении общественно значимых проблем, в самоутверждении, свобода действий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Развитие инновационного поведения работников, их творческого потенциала (получение новых знаний, развития компетенций); развитие корпоративной культуры; социальное партнерство и социальная справедливость; виртуальная занятость 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9374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Составляющие мотивации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62500" lnSpcReduction="20000"/>
          </a:bodyPr>
          <a:lstStyle/>
          <a:p>
            <a:pPr marL="0" indent="176213">
              <a:buNone/>
            </a:pPr>
            <a:r>
              <a:rPr lang="ru-RU" b="1" dirty="0" smtClean="0"/>
              <a:t>Потребность</a:t>
            </a:r>
            <a:r>
              <a:rPr lang="ru-RU" dirty="0" smtClean="0"/>
              <a:t> </a:t>
            </a:r>
            <a:r>
              <a:rPr lang="ru-RU" dirty="0"/>
              <a:t>- это психическое состояние человека, характеризующееся ощущением недостатка в чем-либо (например, потребность в еде, общении и т.п.) </a:t>
            </a:r>
            <a:endParaRPr lang="ru-RU" dirty="0" smtClean="0"/>
          </a:p>
          <a:p>
            <a:pPr marL="0" indent="176213">
              <a:buNone/>
            </a:pPr>
            <a:r>
              <a:rPr lang="ru-RU" b="1" dirty="0" smtClean="0"/>
              <a:t>Мотив</a:t>
            </a:r>
            <a:r>
              <a:rPr lang="ru-RU" dirty="0" smtClean="0"/>
              <a:t> </a:t>
            </a:r>
            <a:r>
              <a:rPr lang="ru-RU" dirty="0"/>
              <a:t>- внутреннее побуждение человека к действию. Мотивы в отличие от потребностей указывают на способы, которыми можно удовлетворять потребности (например, украсть, заработать и т.п.). </a:t>
            </a:r>
            <a:endParaRPr lang="ru-RU" dirty="0" smtClean="0"/>
          </a:p>
          <a:p>
            <a:pPr marL="0" indent="176213">
              <a:buNone/>
            </a:pPr>
            <a:r>
              <a:rPr lang="ru-RU" b="1" dirty="0" smtClean="0"/>
              <a:t>Цель</a:t>
            </a:r>
            <a:r>
              <a:rPr lang="ru-RU" dirty="0" smtClean="0"/>
              <a:t> </a:t>
            </a:r>
            <a:r>
              <a:rPr lang="ru-RU" dirty="0"/>
              <a:t>- конкретный образ желаемого результата (количественные характеристики желаемого состояния). </a:t>
            </a:r>
            <a:endParaRPr lang="ru-RU" dirty="0" smtClean="0"/>
          </a:p>
          <a:p>
            <a:pPr marL="0" indent="176213">
              <a:buNone/>
            </a:pPr>
            <a:r>
              <a:rPr lang="ru-RU" b="1" dirty="0" smtClean="0"/>
              <a:t>Мотивирование</a:t>
            </a:r>
            <a:r>
              <a:rPr lang="ru-RU" dirty="0" smtClean="0"/>
              <a:t> </a:t>
            </a:r>
            <a:r>
              <a:rPr lang="ru-RU" dirty="0"/>
              <a:t>– это процесс воздействия на человека с целью побуждения его к определенным действиям, путем пробуждения в нем определенных </a:t>
            </a:r>
            <a:r>
              <a:rPr lang="ru-RU" dirty="0" smtClean="0"/>
              <a:t>мотивов.</a:t>
            </a:r>
          </a:p>
          <a:p>
            <a:pPr marL="0" indent="0" algn="ctr">
              <a:buNone/>
            </a:pPr>
            <a:r>
              <a:rPr lang="ru-RU" dirty="0" smtClean="0"/>
              <a:t>Типы </a:t>
            </a:r>
            <a:r>
              <a:rPr lang="ru-RU" dirty="0"/>
              <a:t>мотивации: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/>
              <a:t>Внутренняя мотивация </a:t>
            </a:r>
            <a:r>
              <a:rPr lang="ru-RU" dirty="0"/>
              <a:t>– это процесс активизации работника, основанный на его осознанном или неосознанном стремлении удовлетворить свои потребности. </a:t>
            </a:r>
            <a:endParaRPr lang="ru-RU" dirty="0" smtClean="0"/>
          </a:p>
          <a:p>
            <a:pPr marL="176213" indent="-176213">
              <a:buNone/>
            </a:pPr>
            <a:r>
              <a:rPr lang="ru-RU" dirty="0" smtClean="0"/>
              <a:t>• </a:t>
            </a:r>
            <a:r>
              <a:rPr lang="ru-RU" b="1" i="1" dirty="0"/>
              <a:t>Внешняя мотивация </a:t>
            </a:r>
            <a:r>
              <a:rPr lang="ru-RU" dirty="0"/>
              <a:t>предполагает целенаправленные воздействия извне на поведение человека. Поэтому ее довольно часто именуют стимулированием.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671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Стимулирование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– </a:t>
            </a:r>
            <a:r>
              <a:rPr lang="ru-RU" dirty="0"/>
              <a:t>это инструмент управления мотивацией человека посредством внешнего побуждения к активности через различные блага (стимулы), способные удовлетворить потребности человека. </a:t>
            </a:r>
            <a:endParaRPr lang="ru-RU" dirty="0" smtClean="0"/>
          </a:p>
          <a:p>
            <a:pPr marL="0" indent="363538">
              <a:buNone/>
            </a:pPr>
            <a:r>
              <a:rPr lang="ru-RU" b="1" i="1" dirty="0" smtClean="0"/>
              <a:t>Мотивы</a:t>
            </a:r>
            <a:r>
              <a:rPr lang="ru-RU" dirty="0" smtClean="0"/>
              <a:t> </a:t>
            </a:r>
            <a:r>
              <a:rPr lang="ru-RU" dirty="0"/>
              <a:t>– это внутренние побудительные силы (потребности, интересы, нравственные предпочтения, настроение и </a:t>
            </a:r>
            <a:r>
              <a:rPr lang="ru-RU" dirty="0" smtClean="0"/>
              <a:t>т.п.), </a:t>
            </a:r>
            <a:r>
              <a:rPr lang="ru-RU" dirty="0"/>
              <a:t>а </a:t>
            </a:r>
            <a:r>
              <a:rPr lang="ru-RU" b="1" i="1" dirty="0"/>
              <a:t>стимулы</a:t>
            </a:r>
            <a:r>
              <a:rPr lang="ru-RU" dirty="0"/>
              <a:t> - внешние силы (материальные и нематериальные блага, а также действия других людей).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Формы стимулирования: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b="1" i="1" dirty="0" smtClean="0"/>
              <a:t>Материальное </a:t>
            </a:r>
            <a:r>
              <a:rPr lang="ru-RU" b="1" i="1" dirty="0"/>
              <a:t>стимулирование</a:t>
            </a:r>
            <a:r>
              <a:rPr lang="ru-RU" dirty="0"/>
              <a:t>: </a:t>
            </a:r>
            <a:endParaRPr lang="ru-RU" dirty="0" smtClean="0"/>
          </a:p>
          <a:p>
            <a:pPr marL="452438" indent="-187325">
              <a:buNone/>
            </a:pPr>
            <a:r>
              <a:rPr lang="ru-RU" dirty="0" smtClean="0"/>
              <a:t>• </a:t>
            </a:r>
            <a:r>
              <a:rPr lang="ru-RU" dirty="0"/>
              <a:t>материально-денежное (заработная плата, премия), </a:t>
            </a:r>
            <a:endParaRPr lang="ru-RU" dirty="0" smtClean="0"/>
          </a:p>
          <a:p>
            <a:pPr marL="452438" indent="-187325">
              <a:buNone/>
            </a:pPr>
            <a:r>
              <a:rPr lang="ru-RU" dirty="0" smtClean="0"/>
              <a:t>• </a:t>
            </a:r>
            <a:r>
              <a:rPr lang="ru-RU" dirty="0"/>
              <a:t>материально-</a:t>
            </a:r>
            <a:r>
              <a:rPr lang="ru-RU" dirty="0" err="1"/>
              <a:t>неденежное</a:t>
            </a:r>
            <a:r>
              <a:rPr lang="ru-RU" dirty="0"/>
              <a:t> (предоставление дополнительных социальных льгот);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b="1" i="1" dirty="0"/>
              <a:t>Моральное стимулирование</a:t>
            </a:r>
            <a:r>
              <a:rPr lang="ru-RU" dirty="0"/>
              <a:t>: </a:t>
            </a:r>
            <a:endParaRPr lang="ru-RU" dirty="0" smtClean="0"/>
          </a:p>
          <a:p>
            <a:pPr marL="452438" indent="-187325">
              <a:buNone/>
            </a:pPr>
            <a:r>
              <a:rPr lang="ru-RU" dirty="0"/>
              <a:t>• морально-материальное (стимулирование свободным временем, продвижение по службе, творческий рост в профессии и т.п.), </a:t>
            </a:r>
          </a:p>
          <a:p>
            <a:pPr marL="452438" indent="-187325">
              <a:buNone/>
            </a:pPr>
            <a:r>
              <a:rPr lang="ru-RU" dirty="0"/>
              <a:t>• морально-психологическое (публичное признание, знаки отличия, формирование благоприятного климата на работе и т.п.). 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147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Основные теории мотивации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204434"/>
              </p:ext>
            </p:extLst>
          </p:nvPr>
        </p:nvGraphicFramePr>
        <p:xfrm>
          <a:off x="323528" y="980728"/>
          <a:ext cx="8531911" cy="516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47"/>
                <a:gridCol w="743472"/>
                <a:gridCol w="116840"/>
                <a:gridCol w="67687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Теории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Автор 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Основные представления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Содержательные теории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Иерар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хия</a:t>
                      </a:r>
                      <a:r>
                        <a:rPr lang="ru-RU" sz="1400" dirty="0" smtClean="0"/>
                        <a:t> потребностей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Маслоу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Иерархия потребностей представлены как пирамида из пяти уровней: 1) физиологические потребности; 2) потребности в безопасности; 3) потребности в принадлежности; 4) потребности в признании; 5) потребности в самовыражении. По пирамиде можно двигаться только снизу вверх, когда потребности более высокого уровня появляются только после удовлетворения потребностей уровнем ниже.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Приобретенных потребностей 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err="1" smtClean="0"/>
                        <a:t>МакКлелланд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Человеку свойственны три вида потребностей: в достижении (успехе), в принадлежности (причастности), во власти. Согласно теории потребности развиваются в результате обучения и приобретения жизненного опыта.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ERG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err="1" smtClean="0"/>
                        <a:t>Альдер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фер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Выделяется три группы основных потребностей: существования, в связях и росте. Потребности представлены в иерархии, но движение по ним, в отличии от теории Маслоу, возможно как сверху вниз, так и снизу вверх. 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Двух факто ров 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Герц </a:t>
                      </a:r>
                      <a:r>
                        <a:rPr lang="ru-RU" sz="1400" dirty="0" err="1" smtClean="0"/>
                        <a:t>берг</a:t>
                      </a:r>
                      <a:r>
                        <a:rPr lang="ru-RU" sz="140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 рабочем месте наряду с определенными факторами, которые вызывают удовлетворение от работы, в тоже время существует отдельный набор факторов, который вызывает неудовлетворенность от работы. В результате экспериментов автор пришел к выводу, что существует две основные категории факторов оценки степени удовлетворенности от выполняемой работы: гигиенические факторы – условия работы и </a:t>
                      </a:r>
                      <a:r>
                        <a:rPr lang="ru-RU" sz="1400" dirty="0" err="1" smtClean="0"/>
                        <a:t>мотиваторы</a:t>
                      </a:r>
                      <a:r>
                        <a:rPr lang="ru-RU" sz="1400" dirty="0" smtClean="0"/>
                        <a:t> - достижения, признание заслуг, ответственность, возможности для карьерного роста. 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427984" y="5157192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4940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5699</Words>
  <Application>Microsoft Office PowerPoint</Application>
  <PresentationFormat>Экран (4:3)</PresentationFormat>
  <Paragraphs>410</Paragraphs>
  <Slides>45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Тема Office</vt:lpstr>
      <vt:lpstr>ЛЕКЦИЯ 6. УПРАВЛЕНИЕ ПОВЕДЕНИЕМ ПЕРСОНАЛА ОРГАНИЗАЦИИ (3) </vt:lpstr>
      <vt:lpstr>1. Поведение человека в организации</vt:lpstr>
      <vt:lpstr>Организационное поведение </vt:lpstr>
      <vt:lpstr>2. Мотивация и стимулирование персонала</vt:lpstr>
      <vt:lpstr>(продолжение)</vt:lpstr>
      <vt:lpstr>(продолжение)</vt:lpstr>
      <vt:lpstr>Составляющие мотивации</vt:lpstr>
      <vt:lpstr>Стимулирование </vt:lpstr>
      <vt:lpstr>Основные теории мотивации</vt:lpstr>
      <vt:lpstr>(продолжение)</vt:lpstr>
      <vt:lpstr>(продолжение)</vt:lpstr>
      <vt:lpstr>3. Формирование коллектива предприятия</vt:lpstr>
      <vt:lpstr>Организационные возможности коллектива</vt:lpstr>
      <vt:lpstr>Признаки коллектива</vt:lpstr>
      <vt:lpstr>Презентация PowerPoint</vt:lpstr>
      <vt:lpstr>Стадии формирования коллектива</vt:lpstr>
      <vt:lpstr>Факторы, влияющие на эффективность работы коллектива (группы)</vt:lpstr>
      <vt:lpstr>Основные пути обеспечения эффективности работы коллектива</vt:lpstr>
      <vt:lpstr>4. Организационная культура</vt:lpstr>
      <vt:lpstr>Уровни организационной культуры</vt:lpstr>
      <vt:lpstr>Функции организационной культуры</vt:lpstr>
      <vt:lpstr>(продолжение)</vt:lpstr>
      <vt:lpstr>Типология организационной культуры (К. Камерон, Р. Куинн)</vt:lpstr>
      <vt:lpstr>(продолжение)</vt:lpstr>
      <vt:lpstr>Презентация PowerPoint</vt:lpstr>
      <vt:lpstr>Методы изучения организационной культуры</vt:lpstr>
      <vt:lpstr>5. Безопасность, условия и дисциплина труда персонала</vt:lpstr>
      <vt:lpstr>Виды безопасности</vt:lpstr>
      <vt:lpstr>Система безопасности</vt:lpstr>
      <vt:lpstr>Комплекс задач по обеспечению безопасности предприятия</vt:lpstr>
      <vt:lpstr>Объекты, подлежащие защите от потенциальных угроз и противоправных посягательств</vt:lpstr>
      <vt:lpstr>Стратегия управления безопасностью предприятия </vt:lpstr>
      <vt:lpstr>Требования к формированию, эксплуатации и развитию системы управления безопасностью</vt:lpstr>
      <vt:lpstr>Презентация PowerPoint</vt:lpstr>
      <vt:lpstr>Дерево целей системы безопасности организации</vt:lpstr>
      <vt:lpstr>Условия труда персонала </vt:lpstr>
      <vt:lpstr>Классификация факторов, воздействующих на условия труда</vt:lpstr>
      <vt:lpstr>Производственные факторы опасных и вредных условий труда</vt:lpstr>
      <vt:lpstr>(продолжение)</vt:lpstr>
      <vt:lpstr>Оценка условий труда </vt:lpstr>
      <vt:lpstr>Работоспособность человека </vt:lpstr>
      <vt:lpstr>Виды трудовой дисциплины</vt:lpstr>
      <vt:lpstr>Экономические потери от низкой трудовой дисциплины </vt:lpstr>
      <vt:lpstr>Работа по укреплению трудовой дисциплины </vt:lpstr>
      <vt:lpstr>Контрольные вопросы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6. УПРАВЛЕНИЕ ПОВЕДЕНИЕМ ПЕРСОНАЛА ОРГАНИЗАЦИИ (3) </dc:title>
  <dc:creator>Admin</dc:creator>
  <cp:lastModifiedBy>Admin</cp:lastModifiedBy>
  <cp:revision>16</cp:revision>
  <dcterms:created xsi:type="dcterms:W3CDTF">2022-01-04T03:41:37Z</dcterms:created>
  <dcterms:modified xsi:type="dcterms:W3CDTF">2022-03-26T11:41:58Z</dcterms:modified>
</cp:coreProperties>
</file>