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07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9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3917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251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9738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814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174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663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17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16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00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90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50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8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00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32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50B69-A80F-43FC-9759-EC31CEE1A33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4E75E28-4DCD-4E4B-AE8E-D3AE8EA75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25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0470" y="3820885"/>
            <a:ext cx="8915399" cy="2262781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ТЕХНИКО-ЭКОНОМИЧЕСКИЕ ПОКАЗАТЕЛИ ЭКСПЛУАТАЦИОННОЙ РАБОТЫ. ПОКАЗАТЕЛИ НАЛИЧИЯ ПОДВИЖНОГО СОСТАВА.</a:t>
            </a:r>
          </a:p>
        </p:txBody>
      </p:sp>
    </p:spTree>
    <p:extLst>
      <p:ext uri="{BB962C8B-B14F-4D97-AF65-F5344CB8AC3E}">
        <p14:creationId xmlns:p14="http://schemas.microsoft.com/office/powerpoint/2010/main" val="457564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Вагоны пассажирские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10241" y="2075542"/>
            <a:ext cx="8915400" cy="377762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характеристики технического состояния и ремонта подвижного состава – следующие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признаки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17970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 ремонта, </a:t>
            </a:r>
          </a:p>
          <a:p>
            <a:pPr marL="17970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Место ремонта, </a:t>
            </a:r>
          </a:p>
          <a:p>
            <a:pPr marL="17970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 неисправности, </a:t>
            </a:r>
          </a:p>
          <a:p>
            <a:pPr marL="17970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Момент начала и окончания ремонта.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3171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829" y="624110"/>
            <a:ext cx="9646783" cy="1280890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Показатели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технического состояния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локомотивного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парка: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2686" y="2278743"/>
            <a:ext cx="9791926" cy="3777622"/>
          </a:xfrm>
        </p:spPr>
        <p:txBody>
          <a:bodyPr/>
          <a:lstStyle/>
          <a:p>
            <a:pPr marL="179705" indent="45021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Численность локомотивов, находящихся в неисправном состоянии (локомотивов в среднем в сутки);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Процент неисправных локомотивов;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Средний пробег локомотивов между ремонтами;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Средний наибольший прокат бандажей;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Средняя наименьшая толщина бандажей.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651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257" y="1567543"/>
            <a:ext cx="10058400" cy="3962400"/>
          </a:xfrm>
        </p:spPr>
        <p:txBody>
          <a:bodyPr/>
          <a:lstStyle/>
          <a:p>
            <a:pPr marL="179705" indent="450215" algn="just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Показателем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технического состояния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вагонного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парка является число неисправных вагонов (среднесуточный остаток). Для грузовых вагонов определяется по месту их нахождения, для пассажирских – по дороге (депо) приписки.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Ремонт подвижного состава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характеризуется: количеством неисправных единиц, выпуском их из ремонта, средней продолжительностью ремонта отдельно для планового и непланового.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6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171" y="1291772"/>
            <a:ext cx="10067698" cy="4604936"/>
          </a:xfrm>
        </p:spPr>
        <p:txBody>
          <a:bodyPr>
            <a:normAutofit/>
          </a:bodyPr>
          <a:lstStyle/>
          <a:p>
            <a:pPr marL="179705" indent="450215" algn="just"/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Объектом наблюдения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являются эксплуатируемая (рабочая) часть  наличного парка.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Единицы наблюдения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локомотив, вагон, секция электро- и дизель-поездов.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Единицы измерения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локомотиво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локомотиво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-часы,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-часы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тонно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Учётные признаки: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тип тяги, род движения, род вагона и его эксплуатационное состояние, масса груза и масса тары вагона, число вагонов в поезде, масса поезда нетто и брутто, вид работы и нерабочего состояния, вид простоя подвижного состава, протяжённость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поездо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-участков и перегонов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и.т.д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6887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6229" y="624110"/>
            <a:ext cx="10043885" cy="128089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Показатели объёма эксплуатационной работы:</a:t>
            </a:r>
            <a:b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b="1" i="1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756229" y="1575592"/>
            <a:ext cx="101600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1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Грузооборот нетто эксплуатационный 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ru-RU" sz="2400" b="1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 </a:t>
            </a:r>
            <a:r>
              <a:rPr kumimoji="0" lang="ru-RU" altLang="ru-RU" sz="2400" b="1" i="0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объём перевозочной работы с учётом фактического перемещения груза. Определяется на основе маршрута машиниста (ф.ТУ-3) и исчисляется как сумма массы нетто поезда 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0" lang="en-US" altLang="ru-RU" sz="2400" b="1" i="1" u="none" strike="noStrike" cap="none" normalizeH="0" baseline="-3000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на длину </a:t>
            </a:r>
            <a:r>
              <a:rPr kumimoji="0" lang="ru-RU" altLang="ru-RU" sz="240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поездо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-участка </a:t>
            </a:r>
            <a:r>
              <a:rPr kumimoji="0" lang="en-US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endParaRPr kumimoji="0" lang="ru-RU" altLang="ru-RU" i="1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ru-RU" sz="2400" b="1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 </a:t>
            </a:r>
            <a:r>
              <a:rPr kumimoji="0" lang="ru-RU" altLang="ru-RU" sz="2400" b="1" i="0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 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0" lang="en-US" altLang="ru-RU" sz="2400" b="1" i="1" u="none" strike="noStrike" cap="none" normalizeH="0" baseline="-3000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ru-RU" altLang="ru-RU" sz="2400" b="1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kumimoji="0" lang="en-US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endParaRPr kumimoji="0" lang="ru-RU" altLang="ru-RU" b="1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Эксплуатационный грузооборот 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ru-RU" sz="2400" b="1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 </a:t>
            </a:r>
            <a:r>
              <a:rPr kumimoji="0" lang="ru-RU" altLang="ru-RU" sz="2400" b="1" i="0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не равен тарифному 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ru-RU" sz="2400" b="1" i="1" u="none" strike="noStrike" cap="none" normalizeH="0" baseline="3000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но близок к нему. Причины: </a:t>
            </a:r>
            <a:endParaRPr kumimoji="0" lang="ru-RU" altLang="ru-RU" i="1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1) несовпадение момента учёта (тарифный по окончании перевозки и учитывается в месяц её завершения, эксплуатационный – по моменту совершения перевозки и учитывается в этот же период); </a:t>
            </a:r>
            <a:endParaRPr kumimoji="0" lang="ru-RU" altLang="ru-RU" i="1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2) методика определения показателей (</a:t>
            </a:r>
            <a:r>
              <a:rPr kumimoji="0" lang="ru-RU" altLang="ru-RU" sz="240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кружность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);</a:t>
            </a:r>
            <a:endParaRPr kumimoji="0" lang="ru-RU" altLang="ru-RU" i="1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3) мера округления протяжённости (тарифный –до 1 км, эксплуатационный – до 0,1 км).</a:t>
            </a:r>
          </a:p>
        </p:txBody>
      </p:sp>
    </p:spTree>
    <p:extLst>
      <p:ext uri="{BB962C8B-B14F-4D97-AF65-F5344CB8AC3E}">
        <p14:creationId xmlns:p14="http://schemas.microsoft.com/office/powerpoint/2010/main" val="1733520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6229" y="814474"/>
            <a:ext cx="10043886" cy="5629869"/>
          </a:xfrm>
        </p:spPr>
        <p:txBody>
          <a:bodyPr>
            <a:normAutofit/>
          </a:bodyPr>
          <a:lstStyle/>
          <a:p>
            <a:pPr marL="179705" indent="457200" algn="just">
              <a:buNone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Грузооборот брутто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определяется умножением массы поезда брутто 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en-US" sz="26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(без массы локомотива)  на пройденное  расстояние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buNone/>
            </a:pP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en-US" sz="26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buNone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числу важнейших показателей объёма  эксплуатационной работы относятся следующие показатели: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buNone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Погружено  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26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 выгружено  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26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вагонах.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buNone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Принято гружёных вагонов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26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             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buNone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сети  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сети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26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26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buNone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её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подразделений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дорог, отделений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26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26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ru-RU" sz="26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    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2172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4286" y="1161143"/>
            <a:ext cx="10029372" cy="4895222"/>
          </a:xfrm>
        </p:spPr>
        <p:txBody>
          <a:bodyPr>
            <a:normAutofit fontScale="92500" lnSpcReduction="20000"/>
          </a:bodyPr>
          <a:lstStyle/>
          <a:p>
            <a:pPr marL="179705" indent="450215" algn="just"/>
            <a:r>
              <a:rPr lang="ru-RU" sz="35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Вагонооборот станции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5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количество вагонов, переработанных станцией в отчётный период  (сумма прибывших и убывших вагонов).</a:t>
            </a:r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35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Число случаев простоя локомотивов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станциях приписки </a:t>
            </a:r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35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35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,  оборота </a:t>
            </a:r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35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35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ob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и  смены локомотивных бригад   </a:t>
            </a:r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35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35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sm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- показатели числа технологических операций локомотивов.</a:t>
            </a:r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35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Число грузовых </a:t>
            </a:r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35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35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35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и </a:t>
            </a:r>
            <a:r>
              <a:rPr lang="ru-RU" sz="3500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5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технических </a:t>
            </a:r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35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35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ru-RU" sz="35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операций</a:t>
            </a:r>
            <a:r>
              <a:rPr lang="ru-RU" sz="35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том числе с переработкой </a:t>
            </a:r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35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35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ru-RU" sz="35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35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35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без переработки  </a:t>
            </a:r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35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35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ru-RU" sz="35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35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br</a:t>
            </a:r>
            <a:r>
              <a:rPr lang="ru-RU" sz="35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показатели числа технологических операций грузовых вагонов.</a:t>
            </a:r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0238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Пробег подвижного состава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13" y="1905000"/>
            <a:ext cx="10116457" cy="4006222"/>
          </a:xfrm>
        </p:spPr>
        <p:txBody>
          <a:bodyPr>
            <a:normAutofit fontScale="92500" lnSpcReduction="10000"/>
          </a:bodyPr>
          <a:lstStyle/>
          <a:p>
            <a:pPr marL="179705" indent="450215" algn="just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Общий пробег локомотивов</a:t>
            </a:r>
            <a:r>
              <a:rPr lang="ru-RU" sz="2800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локомотиво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  -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MS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Линейный пробег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суммарный пробег поездных локомотивов по перегонам –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лок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  разделяется на - основной (в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голове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поезда)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и вспомогательный:  в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двойной тяге, в одиночном следовании, в подталкивании.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Вспомогательный пробег делится на следующие части: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dt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 пробег локомотива в двойной тяге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os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пробег локомотива в одиночном следовании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пробег локомотива в подталкивании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49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99772" y="428178"/>
            <a:ext cx="10087428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Пробег вторых локомотивов по системе многих единиц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en-US" altLang="ru-RU" sz="2400" b="1" i="1" u="none" strike="noStrike" cap="none" normalizeH="0" baseline="-3000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kumimoji="0" lang="en-US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локомотив во главе поезда за первым, составляющим с ним единую систему, управляются оба </a:t>
            </a:r>
            <a:r>
              <a:rPr kumimoji="0" lang="ru-RU" altLang="ru-RU" sz="2400" i="1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одной локомотивной бригадой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по одному документу (маршруту машиниста) и к вспомогательному пробегу не относится.</a:t>
            </a:r>
            <a:endParaRPr kumimoji="0" lang="ru-RU" altLang="ru-RU" i="1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Маневровая работа</a:t>
            </a:r>
            <a:r>
              <a:rPr kumimoji="0" lang="ru-RU" altLang="ru-RU" sz="2400" b="1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прочая работа 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(дезинфекция и промывка вагонов, снабжение водой пассажирских вагонов, тушение пожаров и т.д. не более 24 часов подряд)  учитывается величина условного пробега в </a:t>
            </a:r>
            <a:r>
              <a:rPr kumimoji="0" lang="ru-RU" altLang="ru-RU" sz="240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локомотиво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-км.</a:t>
            </a:r>
            <a:endParaRPr kumimoji="0" lang="ru-RU" altLang="ru-RU" i="1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Простой в рабочем состоянии 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простой на промежуточных станциях в составе поезда,  в ожидании работы, под экипировкой и техническим осмотром.</a:t>
            </a:r>
            <a:endParaRPr kumimoji="0" lang="ru-RU" altLang="ru-RU" i="1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Для перевода затрат времени локомотивов на маневровой работе и простое в рабочем состоянии используют коэффициенты для перевода в условный пробег: </a:t>
            </a:r>
            <a:endParaRPr kumimoji="0" lang="ru-RU" altLang="ru-RU" i="1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1час маневр. = 5 км пробега, 1 час простоя = 1 км пробега</a:t>
            </a:r>
          </a:p>
        </p:txBody>
      </p:sp>
    </p:spTree>
    <p:extLst>
      <p:ext uri="{BB962C8B-B14F-4D97-AF65-F5344CB8AC3E}">
        <p14:creationId xmlns:p14="http://schemas.microsoft.com/office/powerpoint/2010/main" val="748308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Общий пробег вагонов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9770" y="1625601"/>
            <a:ext cx="10014857" cy="4789714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ns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  - отдельно по пассажирскому и грузовому паркам на основе маршрута машиниста.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Пробег вагонов пассажирского парка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включает пробеги 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моторвагонного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подвижного состава, багажных, почтовых и прочих. Пробег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моторвагонного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подвижного состава определяется ещё и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секцие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-км. В маршруте машиниста указывается число секций в поезде и состав каждой из них (количество вагонов).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Пробег вагонов грузового парка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- пробег гружёных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и порожних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вагонов с подразделением по роду вагонов.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Пробег вагонов распределяется следующим образом: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-пассажирское движение,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т.ч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пригородное;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-грузовое движение, включая передаточные и вывозные поезда;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-грузовое движение без передаточных и вывозных поездов;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-хозяйственное движение.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153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258" y="624110"/>
            <a:ext cx="10087428" cy="1280890"/>
          </a:xfrm>
        </p:spPr>
        <p:txBody>
          <a:bodyPr>
            <a:no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Локомотивы  -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наличие определяется по месту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приписки.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258" y="2133600"/>
            <a:ext cx="10087428" cy="4180114"/>
          </a:xfrm>
        </p:spPr>
        <p:txBody>
          <a:bodyPr>
            <a:normAutofit fontScale="92500" lnSpcReduction="10000"/>
          </a:bodyPr>
          <a:lstStyle/>
          <a:p>
            <a:pPr marL="179705" algn="just"/>
            <a:r>
              <a:rPr lang="ru-RU" sz="2400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Инвентарный парк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локомотивы приписанные к дороге и состоящие на её балансе. Приписаны к определённым депо дороги. Величина относительно устойчивая.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Наличный парк локомотивов дороги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фактически находилось в её парке за отчётный период. Отличается от инвентарного за счёт прикомандированных или откомандированных на другие дороги.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Вне распоряжении дороги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∑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4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nrs</a:t>
            </a:r>
            <a:r>
              <a:rPr lang="en-US" sz="2400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запасе ОАО «РЖД»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аренде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распоряжении дороги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4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rsp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Эксплуатируемый: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∑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4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rb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300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7199" y="130624"/>
            <a:ext cx="10145485" cy="1280890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Затраты времени эксплуатируемого (рабочего) парка подвижного состава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7199" y="1411514"/>
            <a:ext cx="10145485" cy="53086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Затрата времени эксплуатируемого парка локомотивов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время на перевозках  (поездной работе) и вспомогательной работе,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локомотиво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-часах,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секцие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-часах.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</a:t>
            </a:r>
            <a:r>
              <a:rPr lang="ru-RU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lok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</a:t>
            </a:r>
            <a:r>
              <a:rPr lang="ru-RU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dv</a:t>
            </a:r>
            <a:r>
              <a:rPr lang="ru-RU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lok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</a:t>
            </a:r>
            <a:r>
              <a:rPr lang="ru-RU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ru-RU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lok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</a:t>
            </a:r>
            <a:r>
              <a:rPr lang="ru-RU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dv</a:t>
            </a:r>
            <a:r>
              <a:rPr lang="ru-RU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lok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затраты времени локомотивов на перегонах</a:t>
            </a: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</a:t>
            </a:r>
            <a:r>
              <a:rPr lang="ru-RU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ru-RU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lok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затраты времени локомотивов на промежуточных станциях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Затрата времени вагонов рабочего парка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время, затраченное вагонами для перевозки в целом по вагонному парку и по элементам производственного цикла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-часы  определяются  умножением среднесуточной величины рабочего парка на количество суток в отчётном периоде и на 24 часа: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rb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rb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24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Затрата времени вагонов в поездах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участках   делением пробега вагонов грузового парка на участковую скорость  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=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/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перегонах   -  тоже на техническую скорость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dv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=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/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затрата времени вагонов на промежуточных станциях: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215" algn="just">
              <a:lnSpc>
                <a:spcPct val="120000"/>
              </a:lnSpc>
              <a:spcBef>
                <a:spcPts val="0"/>
              </a:spcBef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dv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4105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6229" y="624110"/>
            <a:ext cx="10130971" cy="1280890"/>
          </a:xfrm>
        </p:spPr>
        <p:txBody>
          <a:bodyPr>
            <a:normAutofit/>
          </a:bodyPr>
          <a:lstStyle/>
          <a:p>
            <a:r>
              <a:rPr lang="ru-RU" sz="4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Неэксплуатируемый  </a:t>
            </a:r>
            <a:r>
              <a:rPr lang="ru-RU" sz="4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∑</a:t>
            </a:r>
            <a:r>
              <a:rPr lang="en-US" sz="4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44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nrb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6229" y="2133599"/>
            <a:ext cx="10130971" cy="4136571"/>
          </a:xfrm>
        </p:spPr>
        <p:txBody>
          <a:bodyPr>
            <a:normAutofit fontScale="92500" lnSpcReduction="10000"/>
          </a:bodyPr>
          <a:lstStyle/>
          <a:p>
            <a:pPr marL="179705" algn="just"/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неисправные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∑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	в ремонте или его ожидании;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		в ожидании исключения из инвентаря;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резерве дороги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∑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rz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 оборудованием и модернизацией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∑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obd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межремонтный период;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работающие как стационарные установки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∑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spv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промывке вагонов и цистерн, снабжении водой пассажирских вагонов более 24 часов;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перемещения исправных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∑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prm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прочие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753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257" y="1277257"/>
            <a:ext cx="10058400" cy="4633965"/>
          </a:xfrm>
        </p:spPr>
        <p:txBody>
          <a:bodyPr/>
          <a:lstStyle/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Суммированием однородных затрат времени локомотивами за соответствующий период получают общее количество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локомотиво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-часов той или иной категории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чего затем определяют среднесуточное их наличие, выраженное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локомотиво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-сутках: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/24. 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Среднесуточное наличие локомотивов по всем учётным категориям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должно совпадать с числом физических локомотивов, находящихся в инвентарном парке депо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т.е.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263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13" y="1248229"/>
            <a:ext cx="10101943" cy="5210627"/>
          </a:xfrm>
        </p:spPr>
        <p:txBody>
          <a:bodyPr>
            <a:normAutofit fontScale="92500" lnSpcReduction="10000"/>
          </a:bodyPr>
          <a:lstStyle/>
          <a:p>
            <a:pPr marL="179705"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Вагоны.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Наличный парк вагонов = инвентарный парк ОАО «РЖД» + вагоны других ведомств, имеющие право выхода на  пути общего пользования для перевозки грузов, + других государств, находящиеся на эксплуатируемой сети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., - вагоны, вышедшие за пределы сети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страны (пассажирские).  Различия в величине наличного и инвентарного парков для сети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незначительны, для отдельной дороги – значительны по величине и составу.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Единицей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наблюдения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(учёта) и единицей счёта (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измерения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служит физический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учётные признаки: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ширина колеи, назначение, техническое состояние, эксплуатационное состояние, род вагона, вид работы или нерабочее состояние.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Моментом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учёта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наличного парка является отчётный момент.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Парк на этот момент принимается за среднесуточную величину, т.е. за парк, которым располагало подразделение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транспорта в течение суток.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4769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6229" y="972457"/>
            <a:ext cx="10130971" cy="4938765"/>
          </a:xfrm>
        </p:spPr>
        <p:txBody>
          <a:bodyPr>
            <a:noAutofit/>
          </a:bodyPr>
          <a:lstStyle/>
          <a:p>
            <a:pPr marL="179705" algn="just"/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Наличный парк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грузовых вагонов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определяется как в целом по  вагонам, так и по категориям их использования.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Парк в распоряжении дороги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рабочий парк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rb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исправные грузовые вагоны, используемые для перевозки грузов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гружёные  - по родам вагонов;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порожние – по родам вагонов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нерабочий парк вагонов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nrb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неисправные вагоны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исправные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не используемые для перевозки грузов.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84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0743" y="914401"/>
            <a:ext cx="10101943" cy="5457370"/>
          </a:xfrm>
        </p:spPr>
        <p:txBody>
          <a:bodyPr>
            <a:normAutofit fontScale="92500" lnSpcReduction="20000"/>
          </a:bodyPr>
          <a:lstStyle/>
          <a:p>
            <a:pPr marL="179705" algn="just"/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Резерв ОАО»РЖД»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rs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исправные и очищенные от остатков грузов вагоны. Специальные вагоны, приписанные к определённым станциям, могут быть оставлены в резерв и изъяты из него по приказу начальника дороги или его первого заместителя;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Неисправные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rm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вагоны, по техническому состоянию не отвечающие требованиям правил технической эксплуатации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Для специальных и технических нужд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sp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вагоны, находящиеся в составе восстановительных и пожарных поездов, в летучках связи, весовые платформы, передвижные электростанции, вагоны-лавки и др.;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 жильём и служебными помещениями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sl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-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временно используемые для указанных нужд; 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прочие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-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остальные неиспользуемые для перевозок вагоны.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Парк вне  распоряжения дороги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nrs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 	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аренде –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сданные по договору в аренду предприятиям других ведомств; 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новостроящихся железнодорожных линиях, за границей, в запасе.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773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9771" y="1016000"/>
            <a:ext cx="10053183" cy="4924251"/>
          </a:xfrm>
        </p:spPr>
        <p:txBody>
          <a:bodyPr/>
          <a:lstStyle/>
          <a:p>
            <a:pPr marL="17970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балансовом методе наличие на конец  отчётного периода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определяется исходя из данных текущего учёта о наличии вагонов на начало отчётного периода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данных о поступлении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р.0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и выбытии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.0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вагонов (на соседние дороги, за границу, на новостройки, в аренду, исключено из инвентаря, переставлено на другую колею, собственных вагонов других ведомств). Этот парк принято называть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балансовым наличием.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=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р.0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-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.0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1286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4286" y="1088571"/>
            <a:ext cx="10072914" cy="4822651"/>
          </a:xfrm>
        </p:spPr>
        <p:txBody>
          <a:bodyPr/>
          <a:lstStyle/>
          <a:p>
            <a:pPr marL="17970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Кроме того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ежесуточно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определяется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постанционное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или 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оперативное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наличие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вагонов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(по дороге или отделению - как сумма вагонов на станции и в поездах, находящихся на отчётный момент на участках, по графику движения).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декаду и месяц наличие парка характеризуется среднесуточным наличием, которое определяется как средняя арифметическая простая,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т.е.как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средняя интервального ряда динамики: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,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-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число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календарных дней в периоде.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380410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83</TotalTime>
  <Words>1840</Words>
  <Application>Microsoft Office PowerPoint</Application>
  <PresentationFormat>Широкоэкранный</PresentationFormat>
  <Paragraphs>112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Times New Roman</vt:lpstr>
      <vt:lpstr>Wingdings 3</vt:lpstr>
      <vt:lpstr>Легкий дым</vt:lpstr>
      <vt:lpstr>ТЕХНИКО-ЭКОНОМИЧЕСКИЕ ПОКАЗАТЕЛИ ЭКСПЛУАТАЦИОННОЙ РАБОТЫ. ПОКАЗАТЕЛИ НАЛИЧИЯ ПОДВИЖНОГО СОСТАВА.</vt:lpstr>
      <vt:lpstr>Локомотивы  -наличие определяется по месту  их приписки.</vt:lpstr>
      <vt:lpstr>Неэксплуатируемый  ∑mnrb: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Вагоны пассажирские</vt:lpstr>
      <vt:lpstr>Показатели технического состояния локомотивного парка:</vt:lpstr>
      <vt:lpstr>Презентация PowerPoint</vt:lpstr>
      <vt:lpstr>Презентация PowerPoint</vt:lpstr>
      <vt:lpstr>Показатели объёма эксплуатационной работы: </vt:lpstr>
      <vt:lpstr>Презентация PowerPoint</vt:lpstr>
      <vt:lpstr>Презентация PowerPoint</vt:lpstr>
      <vt:lpstr>Пробег подвижного состава</vt:lpstr>
      <vt:lpstr>Презентация PowerPoint</vt:lpstr>
      <vt:lpstr>Общий пробег вагонов</vt:lpstr>
      <vt:lpstr>Затраты времени эксплуатируемого (рабочего) парка подвижного состава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ТЕХНИКО-ЭКОНОМИЧЕСКИЕ ПОКАЗАТЕЛИ ЭКСПЛУАТАЦИОННОЙ РАБОТЫ. ПОКАЗАТЕЛИ НАЛИЧИЯ ПОДВИЖНОГО СОСТАВА.</dc:title>
  <dc:creator>Boss</dc:creator>
  <cp:lastModifiedBy>Серикова Олеся Юрьевна</cp:lastModifiedBy>
  <cp:revision>5</cp:revision>
  <dcterms:created xsi:type="dcterms:W3CDTF">2024-01-27T10:12:10Z</dcterms:created>
  <dcterms:modified xsi:type="dcterms:W3CDTF">2024-01-28T07:46:29Z</dcterms:modified>
</cp:coreProperties>
</file>