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97" r:id="rId6"/>
    <p:sldId id="266" r:id="rId7"/>
    <p:sldId id="268" r:id="rId8"/>
    <p:sldId id="262" r:id="rId9"/>
    <p:sldId id="260" r:id="rId10"/>
    <p:sldId id="258" r:id="rId11"/>
    <p:sldId id="269" r:id="rId12"/>
    <p:sldId id="265" r:id="rId13"/>
    <p:sldId id="275" r:id="rId14"/>
    <p:sldId id="298" r:id="rId15"/>
    <p:sldId id="267" r:id="rId16"/>
    <p:sldId id="299" r:id="rId17"/>
    <p:sldId id="300" r:id="rId18"/>
    <p:sldId id="301" r:id="rId19"/>
    <p:sldId id="271" r:id="rId20"/>
    <p:sldId id="303" r:id="rId21"/>
    <p:sldId id="307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C7A4482-E5F0-444F-ABBC-FFB60C856712}">
  <a:tblStyle styleId="{CC7A4482-E5F0-444F-ABBC-FFB60C8567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70F4E-89E6-4025-8C87-95749A3151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EB10B-E06B-4560-AFF1-AF6904DE4060}">
      <dgm:prSet phldrT="[Текст]" custT="1"/>
      <dgm:spPr/>
      <dgm:t>
        <a:bodyPr/>
        <a:lstStyle/>
        <a:p>
          <a:r>
            <a:rPr lang="ru-RU" sz="2000" b="0" i="0" u="none" strike="noStrike" cap="none" dirty="0">
              <a:solidFill>
                <a:srgbClr val="434343"/>
              </a:solidFill>
              <a:latin typeface="Exo 2"/>
              <a:ea typeface="Exo 2"/>
              <a:cs typeface="Exo 2"/>
              <a:sym typeface="Exo 2"/>
            </a:rPr>
            <a:t>Ключевые вопросы темы</a:t>
          </a:r>
        </a:p>
      </dgm:t>
    </dgm:pt>
    <dgm:pt modelId="{F10B12B6-E24B-4B4E-A000-49F953C42359}" type="parTrans" cxnId="{2D2AA6A2-6220-40DD-A666-B4F3F03AD871}">
      <dgm:prSet/>
      <dgm:spPr/>
      <dgm:t>
        <a:bodyPr/>
        <a:lstStyle/>
        <a:p>
          <a:endParaRPr lang="ru-RU"/>
        </a:p>
      </dgm:t>
    </dgm:pt>
    <dgm:pt modelId="{80523D6B-D105-47CF-93A2-669E9CC1D87A}" type="sibTrans" cxnId="{2D2AA6A2-6220-40DD-A666-B4F3F03AD871}">
      <dgm:prSet/>
      <dgm:spPr/>
      <dgm:t>
        <a:bodyPr/>
        <a:lstStyle/>
        <a:p>
          <a:endParaRPr lang="ru-RU"/>
        </a:p>
      </dgm:t>
    </dgm:pt>
    <dgm:pt modelId="{F9E55ADA-3532-4120-829E-5CDF42DEE35E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Организация производства: понятие, сущность, задачи</a:t>
          </a:r>
        </a:p>
      </dgm:t>
    </dgm:pt>
    <dgm:pt modelId="{69AEEF17-BED1-49A8-9788-F6084C0BE6AA}" type="parTrans" cxnId="{96A046E1-68EB-4F2E-A95F-4751C7AC43BB}">
      <dgm:prSet/>
      <dgm:spPr/>
      <dgm:t>
        <a:bodyPr/>
        <a:lstStyle/>
        <a:p>
          <a:endParaRPr lang="ru-RU"/>
        </a:p>
      </dgm:t>
    </dgm:pt>
    <dgm:pt modelId="{1D526678-7E01-4AC9-BC0F-05E4A605D6D6}" type="sibTrans" cxnId="{96A046E1-68EB-4F2E-A95F-4751C7AC43BB}">
      <dgm:prSet/>
      <dgm:spPr/>
      <dgm:t>
        <a:bodyPr/>
        <a:lstStyle/>
        <a:p>
          <a:endParaRPr lang="ru-RU"/>
        </a:p>
      </dgm:t>
    </dgm:pt>
    <dgm:pt modelId="{549D6262-1626-4BFA-BC8B-3319F70A92AB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Производство как система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gm:t>
    </dgm:pt>
    <dgm:pt modelId="{A56BF417-F1D8-43E7-A16B-7C899BB11C60}" type="parTrans" cxnId="{81646E77-03A0-4CF5-BA6A-AF64239108E3}">
      <dgm:prSet/>
      <dgm:spPr/>
      <dgm:t>
        <a:bodyPr/>
        <a:lstStyle/>
        <a:p>
          <a:endParaRPr lang="ru-RU"/>
        </a:p>
      </dgm:t>
    </dgm:pt>
    <dgm:pt modelId="{A3C12D8E-66C2-46D7-92A4-92DE376495EC}" type="sibTrans" cxnId="{81646E77-03A0-4CF5-BA6A-AF64239108E3}">
      <dgm:prSet/>
      <dgm:spPr/>
      <dgm:t>
        <a:bodyPr/>
        <a:lstStyle/>
        <a:p>
          <a:endParaRPr lang="ru-RU"/>
        </a:p>
      </dgm:t>
    </dgm:pt>
    <dgm:pt modelId="{75BF6021-C443-405B-8ECF-09F3C48E9DC0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Производство как процесс</a:t>
          </a:r>
        </a:p>
      </dgm:t>
    </dgm:pt>
    <dgm:pt modelId="{ACB1E05D-E6A9-4202-BC17-06BC00B7ECA0}" type="parTrans" cxnId="{10731069-94A9-42D9-A9BE-0C1CD7DCCF40}">
      <dgm:prSet/>
      <dgm:spPr/>
      <dgm:t>
        <a:bodyPr/>
        <a:lstStyle/>
        <a:p>
          <a:endParaRPr lang="ru-RU"/>
        </a:p>
      </dgm:t>
    </dgm:pt>
    <dgm:pt modelId="{E19093D3-1A47-4791-BDF8-0D36DE3437E2}" type="sibTrans" cxnId="{10731069-94A9-42D9-A9BE-0C1CD7DCCF40}">
      <dgm:prSet/>
      <dgm:spPr/>
      <dgm:t>
        <a:bodyPr/>
        <a:lstStyle/>
        <a:p>
          <a:endParaRPr lang="ru-RU"/>
        </a:p>
      </dgm:t>
    </dgm:pt>
    <dgm:pt modelId="{E3606C4B-B7B5-4520-9D07-52A5F4BE55E0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Принципы организации производственного процесса</a:t>
          </a: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gm:t>
    </dgm:pt>
    <dgm:pt modelId="{D30D146C-97AF-40F9-AB78-5FFDA8841ED5}" type="parTrans" cxnId="{B8F345D2-80AC-4EA9-93B0-9EF58CC38729}">
      <dgm:prSet/>
      <dgm:spPr/>
      <dgm:t>
        <a:bodyPr/>
        <a:lstStyle/>
        <a:p>
          <a:endParaRPr lang="ru-RU"/>
        </a:p>
      </dgm:t>
    </dgm:pt>
    <dgm:pt modelId="{647626F2-7899-47B1-991A-C54E915671BA}" type="sibTrans" cxnId="{B8F345D2-80AC-4EA9-93B0-9EF58CC38729}">
      <dgm:prSet/>
      <dgm:spPr/>
      <dgm:t>
        <a:bodyPr/>
        <a:lstStyle/>
        <a:p>
          <a:endParaRPr lang="ru-RU"/>
        </a:p>
      </dgm:t>
    </dgm:pt>
    <dgm:pt modelId="{466F4376-1F94-45B7-BC77-9FBF4607D916}" type="pres">
      <dgm:prSet presAssocID="{AB270F4E-89E6-4025-8C87-95749A3151A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D9355C0-1B92-4668-AF4E-D254DC1C4DF6}" type="pres">
      <dgm:prSet presAssocID="{11AEB10B-E06B-4560-AFF1-AF6904DE4060}" presName="thickLine" presStyleLbl="alignNode1" presStyleIdx="0" presStyleCnt="1"/>
      <dgm:spPr/>
    </dgm:pt>
    <dgm:pt modelId="{4E140740-C018-4573-BD82-6556E8A92F9A}" type="pres">
      <dgm:prSet presAssocID="{11AEB10B-E06B-4560-AFF1-AF6904DE4060}" presName="horz1" presStyleCnt="0"/>
      <dgm:spPr/>
    </dgm:pt>
    <dgm:pt modelId="{EE660969-8CB7-4BED-AA96-3BD60A438911}" type="pres">
      <dgm:prSet presAssocID="{11AEB10B-E06B-4560-AFF1-AF6904DE4060}" presName="tx1" presStyleLbl="revTx" presStyleIdx="0" presStyleCnt="5"/>
      <dgm:spPr/>
      <dgm:t>
        <a:bodyPr/>
        <a:lstStyle/>
        <a:p>
          <a:endParaRPr lang="ru-RU"/>
        </a:p>
      </dgm:t>
    </dgm:pt>
    <dgm:pt modelId="{CCD6FE91-AD4C-49DA-8674-450414578892}" type="pres">
      <dgm:prSet presAssocID="{11AEB10B-E06B-4560-AFF1-AF6904DE4060}" presName="vert1" presStyleCnt="0"/>
      <dgm:spPr/>
    </dgm:pt>
    <dgm:pt modelId="{B2DE09AA-EDC9-46E4-B229-743F7A28B9F9}" type="pres">
      <dgm:prSet presAssocID="{F9E55ADA-3532-4120-829E-5CDF42DEE35E}" presName="vertSpace2a" presStyleCnt="0"/>
      <dgm:spPr/>
    </dgm:pt>
    <dgm:pt modelId="{9508523A-6934-41FC-82A5-D2DD2B5DFD24}" type="pres">
      <dgm:prSet presAssocID="{F9E55ADA-3532-4120-829E-5CDF42DEE35E}" presName="horz2" presStyleCnt="0"/>
      <dgm:spPr/>
    </dgm:pt>
    <dgm:pt modelId="{FF9B04F4-C03F-4F74-A96B-379B59F1527B}" type="pres">
      <dgm:prSet presAssocID="{F9E55ADA-3532-4120-829E-5CDF42DEE35E}" presName="horzSpace2" presStyleCnt="0"/>
      <dgm:spPr/>
    </dgm:pt>
    <dgm:pt modelId="{413FB2CB-A4CF-444F-A2F3-17E15869947E}" type="pres">
      <dgm:prSet presAssocID="{F9E55ADA-3532-4120-829E-5CDF42DEE35E}" presName="tx2" presStyleLbl="revTx" presStyleIdx="1" presStyleCnt="5"/>
      <dgm:spPr/>
      <dgm:t>
        <a:bodyPr/>
        <a:lstStyle/>
        <a:p>
          <a:endParaRPr lang="ru-RU"/>
        </a:p>
      </dgm:t>
    </dgm:pt>
    <dgm:pt modelId="{8837A326-E5F6-4678-B834-BD8AEC7D3E76}" type="pres">
      <dgm:prSet presAssocID="{F9E55ADA-3532-4120-829E-5CDF42DEE35E}" presName="vert2" presStyleCnt="0"/>
      <dgm:spPr/>
    </dgm:pt>
    <dgm:pt modelId="{14B4E199-5478-4F61-A66B-03BAA775E654}" type="pres">
      <dgm:prSet presAssocID="{F9E55ADA-3532-4120-829E-5CDF42DEE35E}" presName="thinLine2b" presStyleLbl="callout" presStyleIdx="0" presStyleCnt="4"/>
      <dgm:spPr/>
    </dgm:pt>
    <dgm:pt modelId="{9FE7118B-3855-40FD-9C47-DC4996C246CD}" type="pres">
      <dgm:prSet presAssocID="{F9E55ADA-3532-4120-829E-5CDF42DEE35E}" presName="vertSpace2b" presStyleCnt="0"/>
      <dgm:spPr/>
    </dgm:pt>
    <dgm:pt modelId="{B13C1A2D-E27B-4F7C-9FC8-51E02D5C22B7}" type="pres">
      <dgm:prSet presAssocID="{549D6262-1626-4BFA-BC8B-3319F70A92AB}" presName="horz2" presStyleCnt="0"/>
      <dgm:spPr/>
    </dgm:pt>
    <dgm:pt modelId="{AD0FC9B2-6C1F-464A-9A0A-DF2EF8BAB6B0}" type="pres">
      <dgm:prSet presAssocID="{549D6262-1626-4BFA-BC8B-3319F70A92AB}" presName="horzSpace2" presStyleCnt="0"/>
      <dgm:spPr/>
    </dgm:pt>
    <dgm:pt modelId="{146EF442-77FC-48E3-8B4E-041988C942A3}" type="pres">
      <dgm:prSet presAssocID="{549D6262-1626-4BFA-BC8B-3319F70A92AB}" presName="tx2" presStyleLbl="revTx" presStyleIdx="2" presStyleCnt="5"/>
      <dgm:spPr/>
      <dgm:t>
        <a:bodyPr/>
        <a:lstStyle/>
        <a:p>
          <a:endParaRPr lang="ru-RU"/>
        </a:p>
      </dgm:t>
    </dgm:pt>
    <dgm:pt modelId="{1643B4BA-CEAE-413C-A44A-D4D56DBB2BF1}" type="pres">
      <dgm:prSet presAssocID="{549D6262-1626-4BFA-BC8B-3319F70A92AB}" presName="vert2" presStyleCnt="0"/>
      <dgm:spPr/>
    </dgm:pt>
    <dgm:pt modelId="{6FEA33EB-FB47-4A2F-8940-193ED0AD3D3C}" type="pres">
      <dgm:prSet presAssocID="{549D6262-1626-4BFA-BC8B-3319F70A92AB}" presName="thinLine2b" presStyleLbl="callout" presStyleIdx="1" presStyleCnt="4"/>
      <dgm:spPr/>
    </dgm:pt>
    <dgm:pt modelId="{3A3FF5DB-56D8-4E85-85F6-6C3DE738407B}" type="pres">
      <dgm:prSet presAssocID="{549D6262-1626-4BFA-BC8B-3319F70A92AB}" presName="vertSpace2b" presStyleCnt="0"/>
      <dgm:spPr/>
    </dgm:pt>
    <dgm:pt modelId="{0236F2F1-55B4-41F6-9483-B278AD16AC0F}" type="pres">
      <dgm:prSet presAssocID="{75BF6021-C443-405B-8ECF-09F3C48E9DC0}" presName="horz2" presStyleCnt="0"/>
      <dgm:spPr/>
    </dgm:pt>
    <dgm:pt modelId="{6D164E88-DA56-4B23-8137-2108E714AE6A}" type="pres">
      <dgm:prSet presAssocID="{75BF6021-C443-405B-8ECF-09F3C48E9DC0}" presName="horzSpace2" presStyleCnt="0"/>
      <dgm:spPr/>
    </dgm:pt>
    <dgm:pt modelId="{EC393806-AD0E-476B-9CAA-2970FD5EA2E6}" type="pres">
      <dgm:prSet presAssocID="{75BF6021-C443-405B-8ECF-09F3C48E9DC0}" presName="tx2" presStyleLbl="revTx" presStyleIdx="3" presStyleCnt="5"/>
      <dgm:spPr/>
      <dgm:t>
        <a:bodyPr/>
        <a:lstStyle/>
        <a:p>
          <a:endParaRPr lang="ru-RU"/>
        </a:p>
      </dgm:t>
    </dgm:pt>
    <dgm:pt modelId="{16BB2640-9FA3-42E1-BD51-8947BFFD9977}" type="pres">
      <dgm:prSet presAssocID="{75BF6021-C443-405B-8ECF-09F3C48E9DC0}" presName="vert2" presStyleCnt="0"/>
      <dgm:spPr/>
    </dgm:pt>
    <dgm:pt modelId="{70E54BDC-428C-4B52-9B3D-515EDF4E9113}" type="pres">
      <dgm:prSet presAssocID="{75BF6021-C443-405B-8ECF-09F3C48E9DC0}" presName="thinLine2b" presStyleLbl="callout" presStyleIdx="2" presStyleCnt="4"/>
      <dgm:spPr/>
    </dgm:pt>
    <dgm:pt modelId="{1ED2B880-C371-4474-ADD1-2561EB9FCAA9}" type="pres">
      <dgm:prSet presAssocID="{75BF6021-C443-405B-8ECF-09F3C48E9DC0}" presName="vertSpace2b" presStyleCnt="0"/>
      <dgm:spPr/>
    </dgm:pt>
    <dgm:pt modelId="{BD234F1A-5226-4081-8BDE-3B7688CA5C29}" type="pres">
      <dgm:prSet presAssocID="{E3606C4B-B7B5-4520-9D07-52A5F4BE55E0}" presName="horz2" presStyleCnt="0"/>
      <dgm:spPr/>
    </dgm:pt>
    <dgm:pt modelId="{18B58ED5-2CBB-4B79-889D-75AE2F2DA634}" type="pres">
      <dgm:prSet presAssocID="{E3606C4B-B7B5-4520-9D07-52A5F4BE55E0}" presName="horzSpace2" presStyleCnt="0"/>
      <dgm:spPr/>
    </dgm:pt>
    <dgm:pt modelId="{15D42C4A-5011-4270-8800-1BC6A20A446B}" type="pres">
      <dgm:prSet presAssocID="{E3606C4B-B7B5-4520-9D07-52A5F4BE55E0}" presName="tx2" presStyleLbl="revTx" presStyleIdx="4" presStyleCnt="5"/>
      <dgm:spPr/>
      <dgm:t>
        <a:bodyPr/>
        <a:lstStyle/>
        <a:p>
          <a:endParaRPr lang="ru-RU"/>
        </a:p>
      </dgm:t>
    </dgm:pt>
    <dgm:pt modelId="{659B0EB0-EFBE-4455-936E-657D88DCCF5D}" type="pres">
      <dgm:prSet presAssocID="{E3606C4B-B7B5-4520-9D07-52A5F4BE55E0}" presName="vert2" presStyleCnt="0"/>
      <dgm:spPr/>
    </dgm:pt>
    <dgm:pt modelId="{B03A4010-8D6E-4C9A-BA76-844F464E9020}" type="pres">
      <dgm:prSet presAssocID="{E3606C4B-B7B5-4520-9D07-52A5F4BE55E0}" presName="thinLine2b" presStyleLbl="callout" presStyleIdx="3" presStyleCnt="4"/>
      <dgm:spPr/>
    </dgm:pt>
    <dgm:pt modelId="{D56C2C72-C797-4275-BAAA-EC4BF34458AD}" type="pres">
      <dgm:prSet presAssocID="{E3606C4B-B7B5-4520-9D07-52A5F4BE55E0}" presName="vertSpace2b" presStyleCnt="0"/>
      <dgm:spPr/>
    </dgm:pt>
  </dgm:ptLst>
  <dgm:cxnLst>
    <dgm:cxn modelId="{28A0B393-4C77-409B-BA9F-8A16AAC90DD1}" type="presOf" srcId="{75BF6021-C443-405B-8ECF-09F3C48E9DC0}" destId="{EC393806-AD0E-476B-9CAA-2970FD5EA2E6}" srcOrd="0" destOrd="0" presId="urn:microsoft.com/office/officeart/2008/layout/LinedList"/>
    <dgm:cxn modelId="{10731069-94A9-42D9-A9BE-0C1CD7DCCF40}" srcId="{11AEB10B-E06B-4560-AFF1-AF6904DE4060}" destId="{75BF6021-C443-405B-8ECF-09F3C48E9DC0}" srcOrd="2" destOrd="0" parTransId="{ACB1E05D-E6A9-4202-BC17-06BC00B7ECA0}" sibTransId="{E19093D3-1A47-4791-BDF8-0D36DE3437E2}"/>
    <dgm:cxn modelId="{96A046E1-68EB-4F2E-A95F-4751C7AC43BB}" srcId="{11AEB10B-E06B-4560-AFF1-AF6904DE4060}" destId="{F9E55ADA-3532-4120-829E-5CDF42DEE35E}" srcOrd="0" destOrd="0" parTransId="{69AEEF17-BED1-49A8-9788-F6084C0BE6AA}" sibTransId="{1D526678-7E01-4AC9-BC0F-05E4A605D6D6}"/>
    <dgm:cxn modelId="{A7ADB556-47D0-4CA6-98D1-81A042388DB4}" type="presOf" srcId="{11AEB10B-E06B-4560-AFF1-AF6904DE4060}" destId="{EE660969-8CB7-4BED-AA96-3BD60A438911}" srcOrd="0" destOrd="0" presId="urn:microsoft.com/office/officeart/2008/layout/LinedList"/>
    <dgm:cxn modelId="{E7187277-5899-4467-AF5C-8A638AF64347}" type="presOf" srcId="{E3606C4B-B7B5-4520-9D07-52A5F4BE55E0}" destId="{15D42C4A-5011-4270-8800-1BC6A20A446B}" srcOrd="0" destOrd="0" presId="urn:microsoft.com/office/officeart/2008/layout/LinedList"/>
    <dgm:cxn modelId="{B8F345D2-80AC-4EA9-93B0-9EF58CC38729}" srcId="{11AEB10B-E06B-4560-AFF1-AF6904DE4060}" destId="{E3606C4B-B7B5-4520-9D07-52A5F4BE55E0}" srcOrd="3" destOrd="0" parTransId="{D30D146C-97AF-40F9-AB78-5FFDA8841ED5}" sibTransId="{647626F2-7899-47B1-991A-C54E915671BA}"/>
    <dgm:cxn modelId="{2D2AA6A2-6220-40DD-A666-B4F3F03AD871}" srcId="{AB270F4E-89E6-4025-8C87-95749A3151AB}" destId="{11AEB10B-E06B-4560-AFF1-AF6904DE4060}" srcOrd="0" destOrd="0" parTransId="{F10B12B6-E24B-4B4E-A000-49F953C42359}" sibTransId="{80523D6B-D105-47CF-93A2-669E9CC1D87A}"/>
    <dgm:cxn modelId="{C96E0C73-B18E-4D4B-A1BB-7A7B4FF847C4}" type="presOf" srcId="{F9E55ADA-3532-4120-829E-5CDF42DEE35E}" destId="{413FB2CB-A4CF-444F-A2F3-17E15869947E}" srcOrd="0" destOrd="0" presId="urn:microsoft.com/office/officeart/2008/layout/LinedList"/>
    <dgm:cxn modelId="{B9B20E51-B637-4459-B7A5-9251436A249D}" type="presOf" srcId="{549D6262-1626-4BFA-BC8B-3319F70A92AB}" destId="{146EF442-77FC-48E3-8B4E-041988C942A3}" srcOrd="0" destOrd="0" presId="urn:microsoft.com/office/officeart/2008/layout/LinedList"/>
    <dgm:cxn modelId="{AE00BEBF-50D1-41E1-8C65-797F83A9008F}" type="presOf" srcId="{AB270F4E-89E6-4025-8C87-95749A3151AB}" destId="{466F4376-1F94-45B7-BC77-9FBF4607D916}" srcOrd="0" destOrd="0" presId="urn:microsoft.com/office/officeart/2008/layout/LinedList"/>
    <dgm:cxn modelId="{81646E77-03A0-4CF5-BA6A-AF64239108E3}" srcId="{11AEB10B-E06B-4560-AFF1-AF6904DE4060}" destId="{549D6262-1626-4BFA-BC8B-3319F70A92AB}" srcOrd="1" destOrd="0" parTransId="{A56BF417-F1D8-43E7-A16B-7C899BB11C60}" sibTransId="{A3C12D8E-66C2-46D7-92A4-92DE376495EC}"/>
    <dgm:cxn modelId="{EEBE98B9-4E40-448D-ABB0-123C0E0DC029}" type="presParOf" srcId="{466F4376-1F94-45B7-BC77-9FBF4607D916}" destId="{8D9355C0-1B92-4668-AF4E-D254DC1C4DF6}" srcOrd="0" destOrd="0" presId="urn:microsoft.com/office/officeart/2008/layout/LinedList"/>
    <dgm:cxn modelId="{F919B138-F8D5-4068-874B-C9D97EFD614C}" type="presParOf" srcId="{466F4376-1F94-45B7-BC77-9FBF4607D916}" destId="{4E140740-C018-4573-BD82-6556E8A92F9A}" srcOrd="1" destOrd="0" presId="urn:microsoft.com/office/officeart/2008/layout/LinedList"/>
    <dgm:cxn modelId="{15FE8D94-D86F-4828-A135-509B901F035B}" type="presParOf" srcId="{4E140740-C018-4573-BD82-6556E8A92F9A}" destId="{EE660969-8CB7-4BED-AA96-3BD60A438911}" srcOrd="0" destOrd="0" presId="urn:microsoft.com/office/officeart/2008/layout/LinedList"/>
    <dgm:cxn modelId="{80269DBC-372A-4F93-AE27-AD30C4BADFC1}" type="presParOf" srcId="{4E140740-C018-4573-BD82-6556E8A92F9A}" destId="{CCD6FE91-AD4C-49DA-8674-450414578892}" srcOrd="1" destOrd="0" presId="urn:microsoft.com/office/officeart/2008/layout/LinedList"/>
    <dgm:cxn modelId="{21C72FCD-B7C9-4FA9-B9AA-CD550A3C451C}" type="presParOf" srcId="{CCD6FE91-AD4C-49DA-8674-450414578892}" destId="{B2DE09AA-EDC9-46E4-B229-743F7A28B9F9}" srcOrd="0" destOrd="0" presId="urn:microsoft.com/office/officeart/2008/layout/LinedList"/>
    <dgm:cxn modelId="{7BFCF580-184A-4CFA-8B30-A61A601C051D}" type="presParOf" srcId="{CCD6FE91-AD4C-49DA-8674-450414578892}" destId="{9508523A-6934-41FC-82A5-D2DD2B5DFD24}" srcOrd="1" destOrd="0" presId="urn:microsoft.com/office/officeart/2008/layout/LinedList"/>
    <dgm:cxn modelId="{F1702F59-11A9-4A97-BEDE-D228BA415FA8}" type="presParOf" srcId="{9508523A-6934-41FC-82A5-D2DD2B5DFD24}" destId="{FF9B04F4-C03F-4F74-A96B-379B59F1527B}" srcOrd="0" destOrd="0" presId="urn:microsoft.com/office/officeart/2008/layout/LinedList"/>
    <dgm:cxn modelId="{8C66F8B9-1F85-4877-9723-E19C757F2123}" type="presParOf" srcId="{9508523A-6934-41FC-82A5-D2DD2B5DFD24}" destId="{413FB2CB-A4CF-444F-A2F3-17E15869947E}" srcOrd="1" destOrd="0" presId="urn:microsoft.com/office/officeart/2008/layout/LinedList"/>
    <dgm:cxn modelId="{813780B5-843B-480E-965B-F42926330F60}" type="presParOf" srcId="{9508523A-6934-41FC-82A5-D2DD2B5DFD24}" destId="{8837A326-E5F6-4678-B834-BD8AEC7D3E76}" srcOrd="2" destOrd="0" presId="urn:microsoft.com/office/officeart/2008/layout/LinedList"/>
    <dgm:cxn modelId="{1DB208B9-65F7-445A-B1C6-452B3FFD21E8}" type="presParOf" srcId="{CCD6FE91-AD4C-49DA-8674-450414578892}" destId="{14B4E199-5478-4F61-A66B-03BAA775E654}" srcOrd="2" destOrd="0" presId="urn:microsoft.com/office/officeart/2008/layout/LinedList"/>
    <dgm:cxn modelId="{124122C8-196E-4D82-BC5B-6E4F7195189E}" type="presParOf" srcId="{CCD6FE91-AD4C-49DA-8674-450414578892}" destId="{9FE7118B-3855-40FD-9C47-DC4996C246CD}" srcOrd="3" destOrd="0" presId="urn:microsoft.com/office/officeart/2008/layout/LinedList"/>
    <dgm:cxn modelId="{70F3223A-70A1-467D-8E13-DADEB28A9051}" type="presParOf" srcId="{CCD6FE91-AD4C-49DA-8674-450414578892}" destId="{B13C1A2D-E27B-4F7C-9FC8-51E02D5C22B7}" srcOrd="4" destOrd="0" presId="urn:microsoft.com/office/officeart/2008/layout/LinedList"/>
    <dgm:cxn modelId="{DBDF4306-553A-4779-8348-90CD73DA7EE6}" type="presParOf" srcId="{B13C1A2D-E27B-4F7C-9FC8-51E02D5C22B7}" destId="{AD0FC9B2-6C1F-464A-9A0A-DF2EF8BAB6B0}" srcOrd="0" destOrd="0" presId="urn:microsoft.com/office/officeart/2008/layout/LinedList"/>
    <dgm:cxn modelId="{9A4D6AE6-2FC6-4698-BBA6-EE6E83BCC6B2}" type="presParOf" srcId="{B13C1A2D-E27B-4F7C-9FC8-51E02D5C22B7}" destId="{146EF442-77FC-48E3-8B4E-041988C942A3}" srcOrd="1" destOrd="0" presId="urn:microsoft.com/office/officeart/2008/layout/LinedList"/>
    <dgm:cxn modelId="{FADE2E09-14D5-40CE-869A-7F80F9C1BC2A}" type="presParOf" srcId="{B13C1A2D-E27B-4F7C-9FC8-51E02D5C22B7}" destId="{1643B4BA-CEAE-413C-A44A-D4D56DBB2BF1}" srcOrd="2" destOrd="0" presId="urn:microsoft.com/office/officeart/2008/layout/LinedList"/>
    <dgm:cxn modelId="{F454D599-EEED-4D96-A4FC-4618EBFCE591}" type="presParOf" srcId="{CCD6FE91-AD4C-49DA-8674-450414578892}" destId="{6FEA33EB-FB47-4A2F-8940-193ED0AD3D3C}" srcOrd="5" destOrd="0" presId="urn:microsoft.com/office/officeart/2008/layout/LinedList"/>
    <dgm:cxn modelId="{AB5407CE-90C1-4A78-A430-437B7B1CFD1F}" type="presParOf" srcId="{CCD6FE91-AD4C-49DA-8674-450414578892}" destId="{3A3FF5DB-56D8-4E85-85F6-6C3DE738407B}" srcOrd="6" destOrd="0" presId="urn:microsoft.com/office/officeart/2008/layout/LinedList"/>
    <dgm:cxn modelId="{F6B9DC67-1484-4B9B-AE65-A07F01862A27}" type="presParOf" srcId="{CCD6FE91-AD4C-49DA-8674-450414578892}" destId="{0236F2F1-55B4-41F6-9483-B278AD16AC0F}" srcOrd="7" destOrd="0" presId="urn:microsoft.com/office/officeart/2008/layout/LinedList"/>
    <dgm:cxn modelId="{12EDC4DB-0FA3-4B5B-9277-682BEF367EC0}" type="presParOf" srcId="{0236F2F1-55B4-41F6-9483-B278AD16AC0F}" destId="{6D164E88-DA56-4B23-8137-2108E714AE6A}" srcOrd="0" destOrd="0" presId="urn:microsoft.com/office/officeart/2008/layout/LinedList"/>
    <dgm:cxn modelId="{D1E13D9C-4A4E-49B6-9954-15A8173044C8}" type="presParOf" srcId="{0236F2F1-55B4-41F6-9483-B278AD16AC0F}" destId="{EC393806-AD0E-476B-9CAA-2970FD5EA2E6}" srcOrd="1" destOrd="0" presId="urn:microsoft.com/office/officeart/2008/layout/LinedList"/>
    <dgm:cxn modelId="{A7EEC23C-6460-4E1A-AC2F-710798CDD3F9}" type="presParOf" srcId="{0236F2F1-55B4-41F6-9483-B278AD16AC0F}" destId="{16BB2640-9FA3-42E1-BD51-8947BFFD9977}" srcOrd="2" destOrd="0" presId="urn:microsoft.com/office/officeart/2008/layout/LinedList"/>
    <dgm:cxn modelId="{8C96E734-34EA-4311-AAEA-360AB3EBDF6B}" type="presParOf" srcId="{CCD6FE91-AD4C-49DA-8674-450414578892}" destId="{70E54BDC-428C-4B52-9B3D-515EDF4E9113}" srcOrd="8" destOrd="0" presId="urn:microsoft.com/office/officeart/2008/layout/LinedList"/>
    <dgm:cxn modelId="{0E820A64-50E2-47F7-8379-090C536C5353}" type="presParOf" srcId="{CCD6FE91-AD4C-49DA-8674-450414578892}" destId="{1ED2B880-C371-4474-ADD1-2561EB9FCAA9}" srcOrd="9" destOrd="0" presId="urn:microsoft.com/office/officeart/2008/layout/LinedList"/>
    <dgm:cxn modelId="{ADBEA1C7-59C5-4D49-A078-1233CBF7D363}" type="presParOf" srcId="{CCD6FE91-AD4C-49DA-8674-450414578892}" destId="{BD234F1A-5226-4081-8BDE-3B7688CA5C29}" srcOrd="10" destOrd="0" presId="urn:microsoft.com/office/officeart/2008/layout/LinedList"/>
    <dgm:cxn modelId="{B8DB4F07-CEC4-412C-90CF-6CF4EC9CD849}" type="presParOf" srcId="{BD234F1A-5226-4081-8BDE-3B7688CA5C29}" destId="{18B58ED5-2CBB-4B79-889D-75AE2F2DA634}" srcOrd="0" destOrd="0" presId="urn:microsoft.com/office/officeart/2008/layout/LinedList"/>
    <dgm:cxn modelId="{13FDAE48-24F2-4C0D-8CC0-6DD153B799A9}" type="presParOf" srcId="{BD234F1A-5226-4081-8BDE-3B7688CA5C29}" destId="{15D42C4A-5011-4270-8800-1BC6A20A446B}" srcOrd="1" destOrd="0" presId="urn:microsoft.com/office/officeart/2008/layout/LinedList"/>
    <dgm:cxn modelId="{99FA7F15-14D1-4AE1-A487-7410A1B5CBCD}" type="presParOf" srcId="{BD234F1A-5226-4081-8BDE-3B7688CA5C29}" destId="{659B0EB0-EFBE-4455-936E-657D88DCCF5D}" srcOrd="2" destOrd="0" presId="urn:microsoft.com/office/officeart/2008/layout/LinedList"/>
    <dgm:cxn modelId="{67195B33-145D-40EB-9891-3778A642A81D}" type="presParOf" srcId="{CCD6FE91-AD4C-49DA-8674-450414578892}" destId="{B03A4010-8D6E-4C9A-BA76-844F464E9020}" srcOrd="11" destOrd="0" presId="urn:microsoft.com/office/officeart/2008/layout/LinedList"/>
    <dgm:cxn modelId="{9E9BD894-AF8A-485D-BA58-5832586F0244}" type="presParOf" srcId="{CCD6FE91-AD4C-49DA-8674-450414578892}" destId="{D56C2C72-C797-4275-BAAA-EC4BF34458A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9355C0-1B92-4668-AF4E-D254DC1C4DF6}">
      <dsp:nvSpPr>
        <dsp:cNvPr id="0" name=""/>
        <dsp:cNvSpPr/>
      </dsp:nvSpPr>
      <dsp:spPr>
        <a:xfrm>
          <a:off x="0" y="1984"/>
          <a:ext cx="6336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60969-8CB7-4BED-AA96-3BD60A438911}">
      <dsp:nvSpPr>
        <dsp:cNvPr id="0" name=""/>
        <dsp:cNvSpPr/>
      </dsp:nvSpPr>
      <dsp:spPr>
        <a:xfrm>
          <a:off x="0" y="1984"/>
          <a:ext cx="1267340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  <a:sym typeface="Exo 2"/>
            </a:rPr>
            <a:t>Ключевые вопросы темы</a:t>
          </a:r>
        </a:p>
      </dsp:txBody>
      <dsp:txXfrm>
        <a:off x="0" y="1984"/>
        <a:ext cx="1267340" cy="4060031"/>
      </dsp:txXfrm>
    </dsp:sp>
    <dsp:sp modelId="{413FB2CB-A4CF-444F-A2F3-17E15869947E}">
      <dsp:nvSpPr>
        <dsp:cNvPr id="0" name=""/>
        <dsp:cNvSpPr/>
      </dsp:nvSpPr>
      <dsp:spPr>
        <a:xfrm>
          <a:off x="1362391" y="49711"/>
          <a:ext cx="4974312" cy="95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Организация производства: понятие, сущность, задачи</a:t>
          </a:r>
        </a:p>
      </dsp:txBody>
      <dsp:txXfrm>
        <a:off x="1362391" y="49711"/>
        <a:ext cx="4974312" cy="954543"/>
      </dsp:txXfrm>
    </dsp:sp>
    <dsp:sp modelId="{14B4E199-5478-4F61-A66B-03BAA775E654}">
      <dsp:nvSpPr>
        <dsp:cNvPr id="0" name=""/>
        <dsp:cNvSpPr/>
      </dsp:nvSpPr>
      <dsp:spPr>
        <a:xfrm>
          <a:off x="1267340" y="1004255"/>
          <a:ext cx="50693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EF442-77FC-48E3-8B4E-041988C942A3}">
      <dsp:nvSpPr>
        <dsp:cNvPr id="0" name=""/>
        <dsp:cNvSpPr/>
      </dsp:nvSpPr>
      <dsp:spPr>
        <a:xfrm>
          <a:off x="1362391" y="1051982"/>
          <a:ext cx="4974312" cy="95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Производство как система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sp:txBody>
      <dsp:txXfrm>
        <a:off x="1362391" y="1051982"/>
        <a:ext cx="4974312" cy="954543"/>
      </dsp:txXfrm>
    </dsp:sp>
    <dsp:sp modelId="{6FEA33EB-FB47-4A2F-8940-193ED0AD3D3C}">
      <dsp:nvSpPr>
        <dsp:cNvPr id="0" name=""/>
        <dsp:cNvSpPr/>
      </dsp:nvSpPr>
      <dsp:spPr>
        <a:xfrm>
          <a:off x="1267340" y="2006525"/>
          <a:ext cx="50693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93806-AD0E-476B-9CAA-2970FD5EA2E6}">
      <dsp:nvSpPr>
        <dsp:cNvPr id="0" name=""/>
        <dsp:cNvSpPr/>
      </dsp:nvSpPr>
      <dsp:spPr>
        <a:xfrm>
          <a:off x="1362391" y="2054252"/>
          <a:ext cx="4974312" cy="95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Производство как процесс</a:t>
          </a:r>
        </a:p>
      </dsp:txBody>
      <dsp:txXfrm>
        <a:off x="1362391" y="2054252"/>
        <a:ext cx="4974312" cy="954543"/>
      </dsp:txXfrm>
    </dsp:sp>
    <dsp:sp modelId="{70E54BDC-428C-4B52-9B3D-515EDF4E9113}">
      <dsp:nvSpPr>
        <dsp:cNvPr id="0" name=""/>
        <dsp:cNvSpPr/>
      </dsp:nvSpPr>
      <dsp:spPr>
        <a:xfrm>
          <a:off x="1267340" y="3008796"/>
          <a:ext cx="50693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42C4A-5011-4270-8800-1BC6A20A446B}">
      <dsp:nvSpPr>
        <dsp:cNvPr id="0" name=""/>
        <dsp:cNvSpPr/>
      </dsp:nvSpPr>
      <dsp:spPr>
        <a:xfrm>
          <a:off x="1362391" y="3056523"/>
          <a:ext cx="4974312" cy="95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Принципы организации производственного процесса</a:t>
          </a: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1362391" y="3056523"/>
        <a:ext cx="4974312" cy="954543"/>
      </dsp:txXfrm>
    </dsp:sp>
    <dsp:sp modelId="{B03A4010-8D6E-4C9A-BA76-844F464E9020}">
      <dsp:nvSpPr>
        <dsp:cNvPr id="0" name=""/>
        <dsp:cNvSpPr/>
      </dsp:nvSpPr>
      <dsp:spPr>
        <a:xfrm>
          <a:off x="1267340" y="4011066"/>
          <a:ext cx="50693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1abfbaf28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1abfbaf28_3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9515fe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19515fe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3334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19515fe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19515fe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354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378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19515fe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19515fe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9515fe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19515fe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 idx="3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4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 idx="5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6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8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9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3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14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5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2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1741950" y="2846700"/>
            <a:ext cx="12579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256958" y="2440056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4">
  <p:cSld name="CUSTOM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118000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USTOM_1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 hasCustomPrompt="1"/>
          </p:nvPr>
        </p:nvSpPr>
        <p:spPr>
          <a:xfrm>
            <a:off x="1086651" y="14751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 flipH="1">
            <a:off x="3481677" y="1666454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3" hasCustomPrompt="1"/>
          </p:nvPr>
        </p:nvSpPr>
        <p:spPr>
          <a:xfrm>
            <a:off x="2298451" y="2475350"/>
            <a:ext cx="17637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4"/>
          </p:nvPr>
        </p:nvSpPr>
        <p:spPr>
          <a:xfrm flipH="1">
            <a:off x="4568051" y="2688425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5" hasCustomPrompt="1"/>
          </p:nvPr>
        </p:nvSpPr>
        <p:spPr>
          <a:xfrm>
            <a:off x="3353176" y="35136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6"/>
          </p:nvPr>
        </p:nvSpPr>
        <p:spPr>
          <a:xfrm flipH="1">
            <a:off x="5671490" y="370994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ctrTitle" idx="2"/>
          </p:nvPr>
        </p:nvSpPr>
        <p:spPr>
          <a:xfrm>
            <a:off x="5616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872450" y="3090475"/>
            <a:ext cx="2052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 idx="3"/>
          </p:nvPr>
        </p:nvSpPr>
        <p:spPr>
          <a:xfrm>
            <a:off x="32352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4"/>
          </p:nvPr>
        </p:nvSpPr>
        <p:spPr>
          <a:xfrm>
            <a:off x="3462900" y="2036750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6"/>
          </p:nvPr>
        </p:nvSpPr>
        <p:spPr>
          <a:xfrm>
            <a:off x="6136500" y="3090475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70" r:id="rId14"/>
    <p:sldLayoutId id="214748367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Тема 2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</a:rPr>
              <a:t>Теоретические основы организации производства</a:t>
            </a:r>
            <a:endParaRPr dirty="0">
              <a:solidFill>
                <a:srgbClr val="434343"/>
              </a:solidFill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>
            <a:off x="7145675" y="3176000"/>
            <a:ext cx="20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3131840" y="2098650"/>
            <a:ext cx="2952327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/>
              <a:t>Признаки производственной системы</a:t>
            </a:r>
            <a:endParaRPr sz="2600"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subTitle" idx="1"/>
          </p:nvPr>
        </p:nvSpPr>
        <p:spPr>
          <a:xfrm>
            <a:off x="35503" y="184682"/>
            <a:ext cx="2524316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>
                <a:latin typeface="Exo 2"/>
              </a:rPr>
              <a:t>наличие совокупности элементов (подсистем), имеющих определенную организационную форму: предприятие – цех – участок –рабочее место</a:t>
            </a:r>
            <a:endParaRPr sz="1200" dirty="0">
              <a:latin typeface="Exo 2"/>
            </a:endParaRPr>
          </a:p>
        </p:txBody>
      </p:sp>
      <p:sp>
        <p:nvSpPr>
          <p:cNvPr id="154" name="Google Shape;154;p30"/>
          <p:cNvSpPr txBox="1">
            <a:spLocks noGrp="1"/>
          </p:cNvSpPr>
          <p:nvPr>
            <p:ph type="subTitle" idx="13"/>
          </p:nvPr>
        </p:nvSpPr>
        <p:spPr>
          <a:xfrm>
            <a:off x="323528" y="1412220"/>
            <a:ext cx="2142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200" dirty="0">
                <a:latin typeface="Exo 2"/>
              </a:rPr>
              <a:t>целостность – отдельные элементы функционируют не сами по себе, а только как части целого</a:t>
            </a:r>
            <a:endParaRPr sz="1200" dirty="0">
              <a:latin typeface="Exo 2"/>
            </a:endParaRPr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58" name="Google Shape;158;p30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5861950" y="3131400"/>
            <a:ext cx="0" cy="20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30"/>
          <p:cNvSpPr txBox="1">
            <a:spLocks noGrp="1"/>
          </p:cNvSpPr>
          <p:nvPr>
            <p:ph type="title" idx="6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7"/>
          </p:nvPr>
        </p:nvSpPr>
        <p:spPr>
          <a:xfrm>
            <a:off x="5939475" y="3010359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 idx="8"/>
          </p:nvPr>
        </p:nvSpPr>
        <p:spPr>
          <a:xfrm>
            <a:off x="5940176" y="3780602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subTitle" idx="15"/>
          </p:nvPr>
        </p:nvSpPr>
        <p:spPr>
          <a:xfrm>
            <a:off x="692105" y="249256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Exo 2"/>
                <a:sym typeface="Exo 2"/>
              </a:rPr>
              <a:t>наличие связей между элементами системы</a:t>
            </a:r>
            <a:endParaRPr sz="1200" dirty="0">
              <a:latin typeface="Exo 2"/>
              <a:sym typeface="Exo 2"/>
            </a:endParaRPr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200" dirty="0">
                <a:latin typeface="Exo 2"/>
              </a:rPr>
              <a:t>открытость – обмен информацией, поступление ресурсов</a:t>
            </a:r>
            <a:endParaRPr sz="1200" dirty="0">
              <a:latin typeface="Exo 2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9"/>
          </p:nvPr>
        </p:nvSpPr>
        <p:spPr>
          <a:xfrm>
            <a:off x="6811558" y="293745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>
                <a:latin typeface="Exo 2"/>
              </a:rPr>
              <a:t>целенаправленность – наличие целей функционирования</a:t>
            </a:r>
            <a:endParaRPr sz="1200" dirty="0">
              <a:latin typeface="Exo 2"/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subTitle" idx="21"/>
          </p:nvPr>
        </p:nvSpPr>
        <p:spPr>
          <a:xfrm>
            <a:off x="6830553" y="3686199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200" dirty="0">
                <a:latin typeface="Exo 2"/>
              </a:rPr>
              <a:t>наличие системы управления</a:t>
            </a:r>
            <a:endParaRPr sz="1200" dirty="0">
              <a:latin typeface="Exo 2"/>
            </a:endParaRPr>
          </a:p>
        </p:txBody>
      </p:sp>
      <p:sp>
        <p:nvSpPr>
          <p:cNvPr id="35" name="Google Shape;170;p30">
            <a:extLst>
              <a:ext uri="{FF2B5EF4-FFF2-40B4-BE49-F238E27FC236}">
                <a16:creationId xmlns:a16="http://schemas.microsoft.com/office/drawing/2014/main" xmlns="" id="{FB6CA721-B0F4-40FA-87A6-BE0A0AB6774C}"/>
              </a:ext>
            </a:extLst>
          </p:cNvPr>
          <p:cNvSpPr txBox="1">
            <a:spLocks/>
          </p:cNvSpPr>
          <p:nvPr/>
        </p:nvSpPr>
        <p:spPr>
          <a:xfrm>
            <a:off x="6801839" y="4414296"/>
            <a:ext cx="245068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ru-RU" sz="1200" dirty="0">
                <a:latin typeface="Exo 2"/>
              </a:rPr>
              <a:t>долговременность – способность длительное время сохранять свою результативность</a:t>
            </a:r>
          </a:p>
        </p:txBody>
      </p:sp>
      <p:sp>
        <p:nvSpPr>
          <p:cNvPr id="36" name="Google Shape;162;p30">
            <a:extLst>
              <a:ext uri="{FF2B5EF4-FFF2-40B4-BE49-F238E27FC236}">
                <a16:creationId xmlns:a16="http://schemas.microsoft.com/office/drawing/2014/main" xmlns="" id="{8B57C264-F44E-4E7D-959E-84EBDD80CBA6}"/>
              </a:ext>
            </a:extLst>
          </p:cNvPr>
          <p:cNvSpPr txBox="1">
            <a:spLocks/>
          </p:cNvSpPr>
          <p:nvPr/>
        </p:nvSpPr>
        <p:spPr>
          <a:xfrm>
            <a:off x="5939475" y="4464790"/>
            <a:ext cx="792759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xo 2"/>
              <a:buNone/>
              <a:defRPr sz="36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</a:t>
            </a:r>
            <a:r>
              <a:rPr lang="ru-RU" dirty="0"/>
              <a:t>7</a:t>
            </a:r>
            <a:endParaRPr lang="e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 rot="-5400000" flipH="1">
            <a:off x="5599506" y="1621577"/>
            <a:ext cx="1575703" cy="26289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41"/>
          <p:cNvCxnSpPr/>
          <p:nvPr/>
        </p:nvCxnSpPr>
        <p:spPr>
          <a:xfrm rot="10800000">
            <a:off x="6682358" y="2949500"/>
            <a:ext cx="258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Подходы к формированию системы организации производства</a:t>
            </a:r>
            <a:endParaRPr dirty="0"/>
          </a:p>
        </p:txBody>
      </p:sp>
      <p:sp>
        <p:nvSpPr>
          <p:cNvPr id="375" name="Google Shape;375;p41"/>
          <p:cNvSpPr/>
          <p:nvPr/>
        </p:nvSpPr>
        <p:spPr>
          <a:xfrm rot="5400000">
            <a:off x="2037488" y="762212"/>
            <a:ext cx="1420123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-21400" y="2148175"/>
            <a:ext cx="244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Exo 2"/>
                <a:sym typeface="Exo 2"/>
              </a:rPr>
              <a:t>структурный (элементный) подход </a:t>
            </a:r>
            <a:endParaRPr sz="1600" b="1" dirty="0">
              <a:solidFill>
                <a:schemeClr val="bg1"/>
              </a:solidFill>
              <a:latin typeface="Exo 2"/>
              <a:sym typeface="Exo 2"/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4"/>
          </p:nvPr>
        </p:nvSpPr>
        <p:spPr>
          <a:xfrm>
            <a:off x="5256958" y="2440056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bg1"/>
                </a:solidFill>
                <a:latin typeface="Exo 2"/>
                <a:sym typeface="Exo 2"/>
              </a:rPr>
              <a:t>функциональный подход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Структурный (элементный) подход: основный подсистемы</a:t>
            </a:r>
            <a:endParaRPr dirty="0"/>
          </a:p>
        </p:txBody>
      </p:sp>
      <p:cxnSp>
        <p:nvCxnSpPr>
          <p:cNvPr id="252" name="Google Shape;252;p37"/>
          <p:cNvCxnSpPr/>
          <p:nvPr/>
        </p:nvCxnSpPr>
        <p:spPr>
          <a:xfrm rot="10800000">
            <a:off x="3110698" y="1839575"/>
            <a:ext cx="603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37"/>
          <p:cNvCxnSpPr/>
          <p:nvPr/>
        </p:nvCxnSpPr>
        <p:spPr>
          <a:xfrm rot="10800000">
            <a:off x="4280098" y="2865400"/>
            <a:ext cx="486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7"/>
          <p:cNvCxnSpPr/>
          <p:nvPr/>
        </p:nvCxnSpPr>
        <p:spPr>
          <a:xfrm rot="10800000">
            <a:off x="5375998" y="3890867"/>
            <a:ext cx="376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37"/>
          <p:cNvSpPr/>
          <p:nvPr/>
        </p:nvSpPr>
        <p:spPr>
          <a:xfrm>
            <a:off x="3347864" y="1476024"/>
            <a:ext cx="3398712" cy="848441"/>
          </a:xfrm>
          <a:prstGeom prst="snip2DiagRect">
            <a:avLst>
              <a:gd name="adj1" fmla="val 9302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 flipH="1">
            <a:off x="3481677" y="1666454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buClr>
                <a:srgbClr val="000000"/>
              </a:buClr>
              <a:buFont typeface="Arial"/>
              <a:buNone/>
            </a:pPr>
            <a:r>
              <a:rPr lang="ru-RU" sz="1000" dirty="0">
                <a:solidFill>
                  <a:schemeClr val="bg1"/>
                </a:solidFill>
                <a:cs typeface="Arial"/>
                <a:sym typeface="Arial"/>
              </a:rPr>
              <a:t>организация орудий труда </a:t>
            </a:r>
          </a:p>
          <a:p>
            <a:pPr marL="0" lvl="0" indent="0">
              <a:buClr>
                <a:srgbClr val="000000"/>
              </a:buClr>
              <a:buFont typeface="Arial"/>
              <a:buNone/>
            </a:pPr>
            <a:r>
              <a:rPr lang="ru-RU" sz="1000" dirty="0">
                <a:solidFill>
                  <a:schemeClr val="bg1"/>
                </a:solidFill>
                <a:cs typeface="Arial"/>
                <a:sym typeface="Arial"/>
              </a:rPr>
              <a:t>(выбор и установка необходимого оборудования и обеспечение его рационального использования по мощности и времени)</a:t>
            </a:r>
            <a:endParaRPr sz="100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4532836" y="2592129"/>
            <a:ext cx="3189023" cy="84843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5580111" y="3658966"/>
            <a:ext cx="3264899" cy="1001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subTitle" idx="4"/>
          </p:nvPr>
        </p:nvSpPr>
        <p:spPr>
          <a:xfrm flipH="1">
            <a:off x="4532836" y="2684117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rgbClr val="000000"/>
              </a:buClr>
            </a:pPr>
            <a:r>
              <a:rPr lang="ru-RU" sz="1000" dirty="0">
                <a:solidFill>
                  <a:schemeClr val="bg1"/>
                </a:solidFill>
                <a:cs typeface="Arial"/>
              </a:rPr>
              <a:t>организация предметов труда</a:t>
            </a:r>
          </a:p>
          <a:p>
            <a:pPr marL="0" indent="0">
              <a:buClr>
                <a:srgbClr val="000000"/>
              </a:buClr>
            </a:pPr>
            <a:r>
              <a:rPr lang="ru-RU" sz="1000" dirty="0">
                <a:solidFill>
                  <a:schemeClr val="bg1"/>
                </a:solidFill>
                <a:cs typeface="Arial"/>
              </a:rPr>
              <a:t> (выбор исходного сырья и обеспечение максимального выпуска из него годной продукции)</a:t>
            </a:r>
            <a:endParaRPr sz="1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6"/>
          </p:nvPr>
        </p:nvSpPr>
        <p:spPr>
          <a:xfrm flipH="1">
            <a:off x="5671490" y="370994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bg1"/>
                </a:solidFill>
                <a:cs typeface="Arial"/>
              </a:rPr>
              <a:t>организация труда работников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bg1"/>
                </a:solidFill>
                <a:cs typeface="Arial"/>
              </a:rPr>
              <a:t>(подбор и расстановка кадров соответствующей квалификации и обеспечение условий для их эффективного использования в процессе производства продукции)</a:t>
            </a:r>
            <a:endParaRPr sz="1000" dirty="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Функциональный подход: </a:t>
            </a:r>
            <a:br>
              <a:rPr lang="ru-RU" dirty="0"/>
            </a:br>
            <a:r>
              <a:rPr lang="ru-RU" dirty="0"/>
              <a:t>основные подсистемы</a:t>
            </a:r>
            <a:endParaRPr dirty="0"/>
          </a:p>
        </p:txBody>
      </p:sp>
      <p:grpSp>
        <p:nvGrpSpPr>
          <p:cNvPr id="440" name="Google Shape;440;p47"/>
          <p:cNvGrpSpPr/>
          <p:nvPr/>
        </p:nvGrpSpPr>
        <p:grpSpPr>
          <a:xfrm>
            <a:off x="1148819" y="2713208"/>
            <a:ext cx="1873113" cy="1290901"/>
            <a:chOff x="720000" y="2341741"/>
            <a:chExt cx="2120585" cy="1442831"/>
          </a:xfrm>
        </p:grpSpPr>
        <p:sp>
          <p:nvSpPr>
            <p:cNvPr id="441" name="Google Shape;441;p47"/>
            <p:cNvSpPr/>
            <p:nvPr/>
          </p:nvSpPr>
          <p:spPr>
            <a:xfrm>
              <a:off x="720000" y="2898672"/>
              <a:ext cx="885900" cy="885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2" name="Google Shape;442;p47"/>
            <p:cNvCxnSpPr/>
            <p:nvPr/>
          </p:nvCxnSpPr>
          <p:spPr>
            <a:xfrm>
              <a:off x="1143010" y="3361375"/>
              <a:ext cx="169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47"/>
            <p:cNvCxnSpPr/>
            <p:nvPr/>
          </p:nvCxnSpPr>
          <p:spPr>
            <a:xfrm rot="10800000">
              <a:off x="2840585" y="2341741"/>
              <a:ext cx="0" cy="102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4" name="Google Shape;444;p47"/>
          <p:cNvGrpSpPr/>
          <p:nvPr/>
        </p:nvGrpSpPr>
        <p:grpSpPr>
          <a:xfrm rot="10800000" flipH="1">
            <a:off x="2699668" y="2071564"/>
            <a:ext cx="1873113" cy="1304427"/>
            <a:chOff x="720000" y="2341741"/>
            <a:chExt cx="2120585" cy="1457949"/>
          </a:xfrm>
        </p:grpSpPr>
        <p:sp>
          <p:nvSpPr>
            <p:cNvPr id="445" name="Google Shape;445;p47"/>
            <p:cNvSpPr/>
            <p:nvPr/>
          </p:nvSpPr>
          <p:spPr>
            <a:xfrm>
              <a:off x="720000" y="2913790"/>
              <a:ext cx="885900" cy="885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6" name="Google Shape;446;p47"/>
            <p:cNvCxnSpPr/>
            <p:nvPr/>
          </p:nvCxnSpPr>
          <p:spPr>
            <a:xfrm>
              <a:off x="1143010" y="3361375"/>
              <a:ext cx="169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47"/>
            <p:cNvCxnSpPr/>
            <p:nvPr/>
          </p:nvCxnSpPr>
          <p:spPr>
            <a:xfrm rot="10800000">
              <a:off x="2840585" y="2341741"/>
              <a:ext cx="0" cy="102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8" name="Google Shape;448;p47"/>
          <p:cNvGrpSpPr/>
          <p:nvPr/>
        </p:nvGrpSpPr>
        <p:grpSpPr>
          <a:xfrm>
            <a:off x="4215083" y="2713208"/>
            <a:ext cx="1873113" cy="1290901"/>
            <a:chOff x="720000" y="2341741"/>
            <a:chExt cx="2120585" cy="1442831"/>
          </a:xfrm>
        </p:grpSpPr>
        <p:sp>
          <p:nvSpPr>
            <p:cNvPr id="449" name="Google Shape;449;p47"/>
            <p:cNvSpPr/>
            <p:nvPr/>
          </p:nvSpPr>
          <p:spPr>
            <a:xfrm>
              <a:off x="720000" y="2898672"/>
              <a:ext cx="885900" cy="885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50" name="Google Shape;450;p47"/>
            <p:cNvCxnSpPr/>
            <p:nvPr/>
          </p:nvCxnSpPr>
          <p:spPr>
            <a:xfrm>
              <a:off x="1143010" y="3361375"/>
              <a:ext cx="169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47"/>
            <p:cNvCxnSpPr/>
            <p:nvPr/>
          </p:nvCxnSpPr>
          <p:spPr>
            <a:xfrm rot="10800000">
              <a:off x="2840585" y="2341741"/>
              <a:ext cx="0" cy="102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2" name="Google Shape;452;p47"/>
          <p:cNvGrpSpPr/>
          <p:nvPr/>
        </p:nvGrpSpPr>
        <p:grpSpPr>
          <a:xfrm rot="10800000" flipH="1">
            <a:off x="5728088" y="2072559"/>
            <a:ext cx="1873113" cy="1304427"/>
            <a:chOff x="720000" y="2341741"/>
            <a:chExt cx="2120585" cy="1457949"/>
          </a:xfrm>
        </p:grpSpPr>
        <p:sp>
          <p:nvSpPr>
            <p:cNvPr id="453" name="Google Shape;453;p47"/>
            <p:cNvSpPr/>
            <p:nvPr/>
          </p:nvSpPr>
          <p:spPr>
            <a:xfrm>
              <a:off x="720000" y="2913790"/>
              <a:ext cx="885900" cy="8859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54" name="Google Shape;454;p47"/>
            <p:cNvCxnSpPr/>
            <p:nvPr/>
          </p:nvCxnSpPr>
          <p:spPr>
            <a:xfrm>
              <a:off x="1143010" y="3361375"/>
              <a:ext cx="1695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47"/>
            <p:cNvCxnSpPr/>
            <p:nvPr/>
          </p:nvCxnSpPr>
          <p:spPr>
            <a:xfrm rot="10800000">
              <a:off x="2840585" y="2341741"/>
              <a:ext cx="0" cy="1023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6" name="Google Shape;456;p47"/>
          <p:cNvSpPr/>
          <p:nvPr/>
        </p:nvSpPr>
        <p:spPr>
          <a:xfrm>
            <a:off x="7204906" y="3198311"/>
            <a:ext cx="788700" cy="7989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7"/>
          <p:cNvSpPr txBox="1"/>
          <p:nvPr/>
        </p:nvSpPr>
        <p:spPr>
          <a:xfrm>
            <a:off x="677900" y="4083771"/>
            <a:ext cx="1784866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000" dirty="0">
                <a:solidFill>
                  <a:schemeClr val="dk1"/>
                </a:solidFill>
                <a:latin typeface="Roboto Condensed Light"/>
              </a:rPr>
              <a:t>организация подготовки производства, включающая подсистему обеспечения качества продукции</a:t>
            </a:r>
            <a:endParaRPr sz="1000" dirty="0">
              <a:solidFill>
                <a:schemeClr val="dk1"/>
              </a:solidFill>
              <a:latin typeface="Roboto Condensed Light"/>
              <a:sym typeface="Roboto Condensed Light"/>
            </a:endParaRPr>
          </a:p>
        </p:txBody>
      </p:sp>
      <p:sp>
        <p:nvSpPr>
          <p:cNvPr id="463" name="Google Shape;463;p47"/>
          <p:cNvSpPr txBox="1"/>
          <p:nvPr/>
        </p:nvSpPr>
        <p:spPr>
          <a:xfrm>
            <a:off x="3720687" y="4114825"/>
            <a:ext cx="1931433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Roboto Condensed Light"/>
              </a:rPr>
              <a:t>организация материально-технического обеспечения производства</a:t>
            </a:r>
            <a:endParaRPr sz="1000" dirty="0">
              <a:solidFill>
                <a:schemeClr val="dk1"/>
              </a:solidFill>
              <a:latin typeface="Roboto Condensed Light"/>
              <a:sym typeface="Roboto Condensed Light"/>
            </a:endParaRPr>
          </a:p>
        </p:txBody>
      </p:sp>
      <p:sp>
        <p:nvSpPr>
          <p:cNvPr id="464" name="Google Shape;464;p47"/>
          <p:cNvSpPr txBox="1"/>
          <p:nvPr/>
        </p:nvSpPr>
        <p:spPr>
          <a:xfrm>
            <a:off x="6660232" y="4076103"/>
            <a:ext cx="1705147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Roboto Condensed Light"/>
              </a:rPr>
              <a:t>организация внутрипроизводственных экономических и социальных процессов</a:t>
            </a:r>
            <a:endParaRPr sz="1000" dirty="0">
              <a:solidFill>
                <a:schemeClr val="dk1"/>
              </a:solidFill>
              <a:latin typeface="Roboto Condensed Light"/>
              <a:sym typeface="Roboto Condensed Light"/>
            </a:endParaRPr>
          </a:p>
        </p:txBody>
      </p:sp>
      <p:sp>
        <p:nvSpPr>
          <p:cNvPr id="465" name="Google Shape;465;p47"/>
          <p:cNvSpPr txBox="1"/>
          <p:nvPr/>
        </p:nvSpPr>
        <p:spPr>
          <a:xfrm>
            <a:off x="5491921" y="1299487"/>
            <a:ext cx="12330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Roboto Condensed Light"/>
              </a:rPr>
              <a:t>организация сбыта (реализации продукции)</a:t>
            </a:r>
            <a:endParaRPr sz="1000" dirty="0">
              <a:solidFill>
                <a:schemeClr val="dk1"/>
              </a:solidFill>
              <a:latin typeface="Roboto Condensed Light"/>
              <a:sym typeface="Roboto Condensed Light"/>
            </a:endParaRPr>
          </a:p>
        </p:txBody>
      </p:sp>
      <p:sp>
        <p:nvSpPr>
          <p:cNvPr id="466" name="Google Shape;466;p47"/>
          <p:cNvSpPr txBox="1"/>
          <p:nvPr/>
        </p:nvSpPr>
        <p:spPr>
          <a:xfrm>
            <a:off x="2432445" y="1400139"/>
            <a:ext cx="1332304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000" dirty="0">
                <a:solidFill>
                  <a:schemeClr val="dk1"/>
                </a:solidFill>
                <a:latin typeface="Roboto Condensed Light"/>
              </a:rPr>
              <a:t>организация производственных потоков</a:t>
            </a:r>
            <a:endParaRPr sz="1000" dirty="0">
              <a:solidFill>
                <a:schemeClr val="dk1"/>
              </a:solidFill>
              <a:latin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ctrTitle"/>
          </p:nvPr>
        </p:nvSpPr>
        <p:spPr>
          <a:xfrm>
            <a:off x="1876008" y="212028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Виды связей производственных систем</a:t>
            </a:r>
            <a:endParaRPr dirty="0"/>
          </a:p>
        </p:txBody>
      </p:sp>
      <p:sp>
        <p:nvSpPr>
          <p:cNvPr id="321" name="Google Shape;321;p40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технологические</a:t>
            </a:r>
            <a:endParaRPr dirty="0"/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1"/>
          </p:nvPr>
        </p:nvSpPr>
        <p:spPr>
          <a:xfrm>
            <a:off x="0" y="2100749"/>
            <a:ext cx="2915816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связи средств и предметов труда, обусловленные технологией производства (методами выполнения работ). Технологические связи в производственной системе более высокого порядка определяют движение предметов труда по операциям и стадиям производства. </a:t>
            </a:r>
            <a:endParaRPr dirty="0"/>
          </a:p>
        </p:txBody>
      </p:sp>
      <p:sp>
        <p:nvSpPr>
          <p:cNvPr id="323" name="Google Shape;323;p40"/>
          <p:cNvSpPr txBox="1">
            <a:spLocks noGrp="1"/>
          </p:cNvSpPr>
          <p:nvPr>
            <p:ph type="ctrTitle" idx="3"/>
          </p:nvPr>
        </p:nvSpPr>
        <p:spPr>
          <a:xfrm>
            <a:off x="397461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кооперационные</a:t>
            </a:r>
            <a:endParaRPr dirty="0"/>
          </a:p>
        </p:txBody>
      </p:sp>
      <p:sp>
        <p:nvSpPr>
          <p:cNvPr id="324" name="Google Shape;324;p40"/>
          <p:cNvSpPr txBox="1">
            <a:spLocks noGrp="1"/>
          </p:cNvSpPr>
          <p:nvPr>
            <p:ph type="subTitle" idx="4"/>
          </p:nvPr>
        </p:nvSpPr>
        <p:spPr>
          <a:xfrm>
            <a:off x="2771799" y="2143688"/>
            <a:ext cx="4051327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обусловлены специализацией оборудования и разделением труда в процессе совместной деятельности участников производства. Кооперационные связи между работниками основаны на разделении труда и могут иметь различные формы, например непосредственно межличностные и опосредованно межгрупповые, межцеховые</a:t>
            </a:r>
            <a:endParaRPr dirty="0"/>
          </a:p>
        </p:txBody>
      </p:sp>
      <p:sp>
        <p:nvSpPr>
          <p:cNvPr id="325" name="Google Shape;325;p40"/>
          <p:cNvSpPr txBox="1">
            <a:spLocks noGrp="1"/>
          </p:cNvSpPr>
          <p:nvPr>
            <p:ph type="ctrTitle" idx="5"/>
          </p:nvPr>
        </p:nvSpPr>
        <p:spPr>
          <a:xfrm>
            <a:off x="6372200" y="3620177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экономические </a:t>
            </a:r>
            <a:endParaRPr dirty="0"/>
          </a:p>
        </p:txBody>
      </p:sp>
      <p:sp>
        <p:nvSpPr>
          <p:cNvPr id="326" name="Google Shape;326;p40"/>
          <p:cNvSpPr txBox="1">
            <a:spLocks noGrp="1"/>
          </p:cNvSpPr>
          <p:nvPr>
            <p:ph type="subTitle" idx="6"/>
          </p:nvPr>
        </p:nvSpPr>
        <p:spPr>
          <a:xfrm>
            <a:off x="6006969" y="4004963"/>
            <a:ext cx="252028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000000"/>
              </a:buClr>
            </a:pPr>
            <a:r>
              <a:rPr lang="ru-RU" dirty="0"/>
              <a:t>представляют собой совокупность распределительных отношений, которые реализуются через оплату труда работников и их материальную ответственность за использование сырья, материалов и средств труда</a:t>
            </a:r>
          </a:p>
        </p:txBody>
      </p:sp>
      <p:sp>
        <p:nvSpPr>
          <p:cNvPr id="327" name="Google Shape;327;p40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социальные</a:t>
            </a:r>
            <a:endParaRPr dirty="0"/>
          </a:p>
        </p:txBody>
      </p:sp>
      <p:sp>
        <p:nvSpPr>
          <p:cNvPr id="328" name="Google Shape;328;p40"/>
          <p:cNvSpPr txBox="1">
            <a:spLocks noGrp="1"/>
          </p:cNvSpPr>
          <p:nvPr>
            <p:ph type="subTitle" idx="8"/>
          </p:nvPr>
        </p:nvSpPr>
        <p:spPr>
          <a:xfrm>
            <a:off x="3014093" y="4018343"/>
            <a:ext cx="2915816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dirty="0"/>
              <a:t>связи между работниками как представителями различных социальных групп (рабочие, руководители, специалисты и т. д.), основанные на отношениях равенства-неравенства, сотрудничества и подчиненности, формирующими социально-психологический климат в коллективе и его направленность к общей цели</a:t>
            </a:r>
            <a:endParaRPr dirty="0"/>
          </a:p>
        </p:txBody>
      </p:sp>
      <p:cxnSp>
        <p:nvCxnSpPr>
          <p:cNvPr id="333" name="Google Shape;333;p40"/>
          <p:cNvCxnSpPr/>
          <p:nvPr/>
        </p:nvCxnSpPr>
        <p:spPr>
          <a:xfrm rot="10800000">
            <a:off x="-49600" y="1722725"/>
            <a:ext cx="533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0"/>
          <p:cNvCxnSpPr/>
          <p:nvPr/>
        </p:nvCxnSpPr>
        <p:spPr>
          <a:xfrm rot="10800000">
            <a:off x="3886250" y="3461525"/>
            <a:ext cx="52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5" name="Google Shape;335;p40"/>
          <p:cNvGrpSpPr/>
          <p:nvPr/>
        </p:nvGrpSpPr>
        <p:grpSpPr>
          <a:xfrm>
            <a:off x="4423581" y="2964958"/>
            <a:ext cx="278692" cy="331130"/>
            <a:chOff x="-48233050" y="3569725"/>
            <a:chExt cx="252050" cy="299475"/>
          </a:xfrm>
        </p:grpSpPr>
        <p:sp>
          <p:nvSpPr>
            <p:cNvPr id="336" name="Google Shape;336;p40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40"/>
          <p:cNvGrpSpPr/>
          <p:nvPr/>
        </p:nvGrpSpPr>
        <p:grpSpPr>
          <a:xfrm>
            <a:off x="4483158" y="1283928"/>
            <a:ext cx="330936" cy="330743"/>
            <a:chOff x="-49764975" y="3183375"/>
            <a:chExt cx="299300" cy="299125"/>
          </a:xfrm>
        </p:grpSpPr>
        <p:sp>
          <p:nvSpPr>
            <p:cNvPr id="340" name="Google Shape;340;p40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40"/>
          <p:cNvGrpSpPr/>
          <p:nvPr/>
        </p:nvGrpSpPr>
        <p:grpSpPr>
          <a:xfrm>
            <a:off x="1188389" y="1337708"/>
            <a:ext cx="332677" cy="330964"/>
            <a:chOff x="-47155575" y="3200500"/>
            <a:chExt cx="300875" cy="299325"/>
          </a:xfrm>
        </p:grpSpPr>
        <p:sp>
          <p:nvSpPr>
            <p:cNvPr id="350" name="Google Shape;350;p40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40"/>
          <p:cNvGrpSpPr/>
          <p:nvPr/>
        </p:nvGrpSpPr>
        <p:grpSpPr>
          <a:xfrm>
            <a:off x="7013683" y="3026258"/>
            <a:ext cx="330936" cy="330107"/>
            <a:chOff x="-47154000" y="3939275"/>
            <a:chExt cx="299300" cy="298550"/>
          </a:xfrm>
        </p:grpSpPr>
        <p:sp>
          <p:nvSpPr>
            <p:cNvPr id="357" name="Google Shape;357;p40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ctrTitle"/>
          </p:nvPr>
        </p:nvSpPr>
        <p:spPr>
          <a:xfrm flipH="1">
            <a:off x="2771800" y="11674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Производство как процесс</a:t>
            </a:r>
            <a:endParaRPr dirty="0"/>
          </a:p>
        </p:txBody>
      </p:sp>
      <p:sp>
        <p:nvSpPr>
          <p:cNvPr id="313" name="Google Shape;313;p39"/>
          <p:cNvSpPr txBox="1">
            <a:spLocks noGrp="1"/>
          </p:cNvSpPr>
          <p:nvPr>
            <p:ph type="title" idx="2"/>
          </p:nvPr>
        </p:nvSpPr>
        <p:spPr>
          <a:xfrm flipH="1">
            <a:off x="4860032" y="7715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cxnSp>
        <p:nvCxnSpPr>
          <p:cNvPr id="314" name="Google Shape;314;p39"/>
          <p:cNvCxnSpPr/>
          <p:nvPr/>
        </p:nvCxnSpPr>
        <p:spPr>
          <a:xfrm>
            <a:off x="7626825" y="2744700"/>
            <a:ext cx="156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 rot="-5400000" flipH="1">
            <a:off x="5575200" y="1536905"/>
            <a:ext cx="1457015" cy="26289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41"/>
          <p:cNvCxnSpPr/>
          <p:nvPr/>
        </p:nvCxnSpPr>
        <p:spPr>
          <a:xfrm rot="10800000">
            <a:off x="6682358" y="2949500"/>
            <a:ext cx="258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dirty="0">
                <a:solidFill>
                  <a:schemeClr val="tx1"/>
                </a:solidFill>
                <a:latin typeface="Roboto Condensed Light"/>
                <a:sym typeface="Roboto Condensed Light"/>
              </a:rPr>
              <a:t>Процесс </a:t>
            </a:r>
            <a:br>
              <a:rPr lang="ru-RU" sz="2200" b="0" dirty="0">
                <a:solidFill>
                  <a:schemeClr val="tx1"/>
                </a:solidFill>
                <a:latin typeface="Roboto Condensed Light"/>
                <a:sym typeface="Roboto Condensed Light"/>
              </a:rPr>
            </a:br>
            <a:r>
              <a:rPr lang="ru-RU" sz="2200" b="0" dirty="0">
                <a:solidFill>
                  <a:schemeClr val="tx1"/>
                </a:solidFill>
                <a:latin typeface="Roboto Condensed Light"/>
                <a:sym typeface="Roboto Condensed Light"/>
              </a:rPr>
              <a:t>(от лат. </a:t>
            </a:r>
            <a:r>
              <a:rPr lang="ru-RU" sz="2200" b="0" dirty="0" err="1">
                <a:solidFill>
                  <a:schemeClr val="tx1"/>
                </a:solidFill>
                <a:latin typeface="Roboto Condensed Light"/>
                <a:sym typeface="Roboto Condensed Light"/>
              </a:rPr>
              <a:t>processus</a:t>
            </a:r>
            <a:r>
              <a:rPr lang="ru-RU" sz="2200" b="0" dirty="0">
                <a:solidFill>
                  <a:schemeClr val="tx1"/>
                </a:solidFill>
                <a:latin typeface="Roboto Condensed Light"/>
                <a:sym typeface="Roboto Condensed Light"/>
              </a:rPr>
              <a:t> – продвижение)</a:t>
            </a:r>
            <a:endParaRPr sz="2200" b="0" dirty="0">
              <a:solidFill>
                <a:schemeClr val="tx1"/>
              </a:solidFill>
              <a:latin typeface="Roboto Condensed Light"/>
              <a:sym typeface="Roboto Condensed Light"/>
            </a:endParaRPr>
          </a:p>
        </p:txBody>
      </p:sp>
      <p:sp>
        <p:nvSpPr>
          <p:cNvPr id="375" name="Google Shape;375;p41"/>
          <p:cNvSpPr/>
          <p:nvPr/>
        </p:nvSpPr>
        <p:spPr>
          <a:xfrm rot="5400000">
            <a:off x="2117702" y="906391"/>
            <a:ext cx="1275781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-21400" y="2148175"/>
            <a:ext cx="244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последовательная смена явлений, состояний в развитии чего-либо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4"/>
          </p:nvPr>
        </p:nvSpPr>
        <p:spPr>
          <a:xfrm>
            <a:off x="5209108" y="214817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ru-RU" dirty="0">
                <a:solidFill>
                  <a:schemeClr val="lt1"/>
                </a:solidFill>
              </a:rPr>
              <a:t>совокупность последовательных действий для достижения какого-либо результата (например, трудовой процесс)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1043608" y="1494500"/>
            <a:ext cx="5928874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latin typeface="Exo 2"/>
                <a:sym typeface="Exo 2"/>
              </a:rPr>
              <a:t>Производство </a:t>
            </a:r>
            <a:r>
              <a:rPr lang="ru-RU" sz="2200" dirty="0">
                <a:latin typeface="Exo 2"/>
                <a:sym typeface="Exo 2"/>
              </a:rPr>
              <a:t>– это </a:t>
            </a:r>
            <a:r>
              <a:rPr lang="ru-RU" sz="2200" b="1" dirty="0">
                <a:latin typeface="Exo 2"/>
                <a:sym typeface="Exo 2"/>
              </a:rPr>
              <a:t>не только система </a:t>
            </a:r>
            <a:r>
              <a:rPr lang="ru-RU" sz="2200" dirty="0">
                <a:latin typeface="Exo 2"/>
                <a:sym typeface="Exo 2"/>
              </a:rPr>
              <a:t>взаимосвязанных элементов, </a:t>
            </a:r>
            <a:r>
              <a:rPr lang="ru-RU" sz="2200" b="1" dirty="0">
                <a:latin typeface="Exo 2"/>
                <a:sym typeface="Exo 2"/>
              </a:rPr>
              <a:t>а, прежде всего, процесс</a:t>
            </a:r>
            <a:r>
              <a:rPr lang="ru-RU" sz="2200" dirty="0">
                <a:latin typeface="Exo 2"/>
                <a:sym typeface="Exo 2"/>
              </a:rPr>
              <a:t> превращения предмета труда (сырья, материалов, полуфабрикатов) в продукт производства.</a:t>
            </a:r>
          </a:p>
        </p:txBody>
      </p:sp>
      <p:cxnSp>
        <p:nvCxnSpPr>
          <p:cNvPr id="185" name="Google Shape;185;p32"/>
          <p:cNvCxnSpPr>
            <a:cxnSpLocks/>
          </p:cNvCxnSpPr>
          <p:nvPr/>
        </p:nvCxnSpPr>
        <p:spPr>
          <a:xfrm>
            <a:off x="6300192" y="1494500"/>
            <a:ext cx="284380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-2400" y="3795886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128250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Производственный процесс</a:t>
            </a: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type="ctrTitle" idx="2"/>
          </p:nvPr>
        </p:nvSpPr>
        <p:spPr>
          <a:xfrm>
            <a:off x="5616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Трудовой процесс</a:t>
            </a:r>
            <a:endParaRPr dirty="0"/>
          </a:p>
        </p:txBody>
      </p:sp>
      <p:sp>
        <p:nvSpPr>
          <p:cNvPr id="270" name="Google Shape;270;p38"/>
          <p:cNvSpPr txBox="1">
            <a:spLocks noGrp="1"/>
          </p:cNvSpPr>
          <p:nvPr>
            <p:ph type="subTitle" idx="1"/>
          </p:nvPr>
        </p:nvSpPr>
        <p:spPr>
          <a:xfrm>
            <a:off x="872450" y="3090475"/>
            <a:ext cx="2052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совокупность согласованных трудовых действий одного или многих работников, направленных на достижение поставленной цели. Трудовые действия могут быть как физические, так и умственные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38"/>
          <p:cNvSpPr txBox="1">
            <a:spLocks noGrp="1"/>
          </p:cNvSpPr>
          <p:nvPr>
            <p:ph type="ctrTitle" idx="3"/>
          </p:nvPr>
        </p:nvSpPr>
        <p:spPr>
          <a:xfrm>
            <a:off x="3198869" y="2017420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Производственный процесс</a:t>
            </a:r>
            <a:endParaRPr dirty="0"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4"/>
          </p:nvPr>
        </p:nvSpPr>
        <p:spPr>
          <a:xfrm>
            <a:off x="3477967" y="2446770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– это совокупность (единство) трудового и технологического процессов</a:t>
            </a:r>
            <a:endParaRPr dirty="0"/>
          </a:p>
        </p:txBody>
      </p:sp>
      <p:sp>
        <p:nvSpPr>
          <p:cNvPr id="273" name="Google Shape;273;p38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Технологический процесс</a:t>
            </a:r>
            <a:endParaRPr dirty="0"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6"/>
          </p:nvPr>
        </p:nvSpPr>
        <p:spPr>
          <a:xfrm>
            <a:off x="6136499" y="3090475"/>
            <a:ext cx="2482217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изменения, которые претерпевает предмет труда под воздействием живого труда или с помощью машин и аппаратов. В технологический процесс нередко входят и естественные процессы, которые происходят в предмете труда под воздействием природных сил и явлений.</a:t>
            </a:r>
            <a:endParaRPr dirty="0"/>
          </a:p>
        </p:txBody>
      </p:sp>
      <p:cxnSp>
        <p:nvCxnSpPr>
          <p:cNvPr id="275" name="Google Shape;275;p38"/>
          <p:cNvCxnSpPr/>
          <p:nvPr/>
        </p:nvCxnSpPr>
        <p:spPr>
          <a:xfrm>
            <a:off x="32352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8"/>
          <p:cNvCxnSpPr/>
          <p:nvPr/>
        </p:nvCxnSpPr>
        <p:spPr>
          <a:xfrm>
            <a:off x="59088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38"/>
          <p:cNvSpPr/>
          <p:nvPr/>
        </p:nvSpPr>
        <p:spPr>
          <a:xfrm>
            <a:off x="1576050" y="185365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4249650" y="3516549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6923250" y="185516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38"/>
          <p:cNvGrpSpPr/>
          <p:nvPr/>
        </p:nvGrpSpPr>
        <p:grpSpPr>
          <a:xfrm>
            <a:off x="1733606" y="2012194"/>
            <a:ext cx="329595" cy="327598"/>
            <a:chOff x="-6689825" y="3992050"/>
            <a:chExt cx="293025" cy="291250"/>
          </a:xfrm>
        </p:grpSpPr>
        <p:sp>
          <p:nvSpPr>
            <p:cNvPr id="281" name="Google Shape;281;p38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8"/>
          <p:cNvGrpSpPr/>
          <p:nvPr/>
        </p:nvGrpSpPr>
        <p:grpSpPr>
          <a:xfrm>
            <a:off x="7080796" y="2013156"/>
            <a:ext cx="330494" cy="328723"/>
            <a:chOff x="-3031325" y="3597450"/>
            <a:chExt cx="293825" cy="292250"/>
          </a:xfrm>
        </p:grpSpPr>
        <p:sp>
          <p:nvSpPr>
            <p:cNvPr id="294" name="Google Shape;294;p38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4406312" y="3674544"/>
            <a:ext cx="331366" cy="328695"/>
            <a:chOff x="-5613150" y="3991275"/>
            <a:chExt cx="294600" cy="292225"/>
          </a:xfrm>
        </p:grpSpPr>
        <p:sp>
          <p:nvSpPr>
            <p:cNvPr id="299" name="Google Shape;299;p38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5CC466DC-7069-468B-B7EF-12C9B53624F2}"/>
              </a:ext>
            </a:extLst>
          </p:cNvPr>
          <p:cNvSpPr/>
          <p:nvPr/>
        </p:nvSpPr>
        <p:spPr>
          <a:xfrm rot="20414349">
            <a:off x="2483768" y="2180520"/>
            <a:ext cx="591963" cy="3912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930EBDB7-0BA5-4E18-87CB-BA560077FD13}"/>
              </a:ext>
            </a:extLst>
          </p:cNvPr>
          <p:cNvSpPr/>
          <p:nvPr/>
        </p:nvSpPr>
        <p:spPr>
          <a:xfrm rot="12672484">
            <a:off x="5986787" y="2173593"/>
            <a:ext cx="591963" cy="3912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ctrTitle"/>
          </p:nvPr>
        </p:nvSpPr>
        <p:spPr>
          <a:xfrm flipH="1">
            <a:off x="251520" y="1001504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Принципы организации производства</a:t>
            </a:r>
            <a:endParaRPr dirty="0"/>
          </a:p>
        </p:txBody>
      </p:sp>
      <p:sp>
        <p:nvSpPr>
          <p:cNvPr id="397" name="Google Shape;397;p43"/>
          <p:cNvSpPr txBox="1">
            <a:spLocks noGrp="1"/>
          </p:cNvSpPr>
          <p:nvPr>
            <p:ph type="title" idx="2"/>
          </p:nvPr>
        </p:nvSpPr>
        <p:spPr>
          <a:xfrm flipH="1">
            <a:off x="1043608" y="624254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cxnSp>
        <p:nvCxnSpPr>
          <p:cNvPr id="398" name="Google Shape;398;p43"/>
          <p:cNvCxnSpPr/>
          <p:nvPr/>
        </p:nvCxnSpPr>
        <p:spPr>
          <a:xfrm>
            <a:off x="0" y="2737950"/>
            <a:ext cx="1676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9E0079C3-F3C2-4681-A879-74BD3D6A5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73444231"/>
              </p:ext>
            </p:extLst>
          </p:nvPr>
        </p:nvGraphicFramePr>
        <p:xfrm>
          <a:off x="323528" y="483518"/>
          <a:ext cx="63367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/>
              <a:t>Принципы организации производства</a:t>
            </a:r>
            <a:endParaRPr sz="2600"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ctrTitle" idx="2"/>
          </p:nvPr>
        </p:nvSpPr>
        <p:spPr>
          <a:xfrm>
            <a:off x="380101" y="-14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Дифференциации</a:t>
            </a:r>
            <a:endParaRPr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subTitle" idx="1"/>
          </p:nvPr>
        </p:nvSpPr>
        <p:spPr>
          <a:xfrm>
            <a:off x="-33618" y="315779"/>
            <a:ext cx="2401258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NewRoman"/>
              </a:rPr>
              <a:t> </a:t>
            </a:r>
            <a:r>
              <a:rPr lang="ru-RU" dirty="0"/>
              <a:t>Разделение производственного процесса на отдельные части (переделы, стадии, операции). На основе этого принципа построена вся технология превращения сырья и материалов в готовую продукцию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Специализации</a:t>
            </a:r>
          </a:p>
        </p:txBody>
      </p:sp>
      <p:sp>
        <p:nvSpPr>
          <p:cNvPr id="154" name="Google Shape;154;p30"/>
          <p:cNvSpPr txBox="1">
            <a:spLocks noGrp="1"/>
          </p:cNvSpPr>
          <p:nvPr>
            <p:ph type="subTitle" idx="13"/>
          </p:nvPr>
        </p:nvSpPr>
        <p:spPr>
          <a:xfrm>
            <a:off x="-108512" y="1622677"/>
            <a:ext cx="2473258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/>
              <a:t>Ограничение круга работ в определенном звене производства рамками одной из частей дифференцированного производственного процесса</a:t>
            </a:r>
            <a:endParaRPr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0</a:t>
            </a:r>
            <a:r>
              <a:rPr lang="en" dirty="0"/>
              <a:t>2</a:t>
            </a:r>
            <a:endParaRPr dirty="0"/>
          </a:p>
        </p:txBody>
      </p:sp>
      <p:cxnSp>
        <p:nvCxnSpPr>
          <p:cNvPr id="158" name="Google Shape;158;p30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5861950" y="3131400"/>
            <a:ext cx="0" cy="20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30"/>
          <p:cNvSpPr txBox="1">
            <a:spLocks noGrp="1"/>
          </p:cNvSpPr>
          <p:nvPr>
            <p:ph type="title" idx="6"/>
          </p:nvPr>
        </p:nvSpPr>
        <p:spPr>
          <a:xfrm>
            <a:off x="5861950" y="167979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7"/>
          </p:nvPr>
        </p:nvSpPr>
        <p:spPr>
          <a:xfrm>
            <a:off x="5870541" y="2652060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 idx="8"/>
          </p:nvPr>
        </p:nvSpPr>
        <p:spPr>
          <a:xfrm>
            <a:off x="5861950" y="3517607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Непрерывности</a:t>
            </a: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subTitle" idx="15"/>
          </p:nvPr>
        </p:nvSpPr>
        <p:spPr>
          <a:xfrm>
            <a:off x="-33618" y="2596156"/>
            <a:ext cx="2398364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Сведение к минимуму или полная ликвидация перерывов (кроме предусмотренных технологией) при выполнении всего производственного процесса или его отдельных частей</a:t>
            </a:r>
            <a:endParaRPr dirty="0"/>
          </a:p>
        </p:txBody>
      </p:sp>
      <p:sp>
        <p:nvSpPr>
          <p:cNvPr id="165" name="Google Shape;165;p30"/>
          <p:cNvSpPr txBox="1">
            <a:spLocks noGrp="1"/>
          </p:cNvSpPr>
          <p:nvPr>
            <p:ph type="ctrTitle" idx="16"/>
          </p:nvPr>
        </p:nvSpPr>
        <p:spPr>
          <a:xfrm>
            <a:off x="6759159" y="124203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Параллельности</a:t>
            </a:r>
            <a:endParaRPr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7"/>
          </p:nvPr>
        </p:nvSpPr>
        <p:spPr>
          <a:xfrm>
            <a:off x="6759159" y="1675216"/>
            <a:ext cx="2332442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Одновременное выполнении всех частей дифференцированного процесса по изготовлению одного и того же изделия</a:t>
            </a:r>
          </a:p>
        </p:txBody>
      </p:sp>
      <p:sp>
        <p:nvSpPr>
          <p:cNvPr id="167" name="Google Shape;167;p30"/>
          <p:cNvSpPr txBox="1">
            <a:spLocks noGrp="1"/>
          </p:cNvSpPr>
          <p:nvPr>
            <p:ph type="ctrTitle" idx="18"/>
          </p:nvPr>
        </p:nvSpPr>
        <p:spPr>
          <a:xfrm>
            <a:off x="6745425" y="2143071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Пропорциональности</a:t>
            </a:r>
            <a:endParaRPr dirty="0"/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9"/>
          </p:nvPr>
        </p:nvSpPr>
        <p:spPr>
          <a:xfrm>
            <a:off x="6779256" y="2605188"/>
            <a:ext cx="2368953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Пропорциональная производительность в единицу времени всех производственных подразделений – основных и вспомогательных цехов и обслуживающих хозяйств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ctrTitle" idx="20"/>
          </p:nvPr>
        </p:nvSpPr>
        <p:spPr>
          <a:xfrm>
            <a:off x="6821017" y="3129597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Прямоточности</a:t>
            </a:r>
            <a:endParaRPr dirty="0"/>
          </a:p>
        </p:txBody>
      </p:sp>
      <p:sp>
        <p:nvSpPr>
          <p:cNvPr id="170" name="Google Shape;170;p30"/>
          <p:cNvSpPr txBox="1">
            <a:spLocks noGrp="1"/>
          </p:cNvSpPr>
          <p:nvPr>
            <p:ph type="subTitle" idx="21"/>
          </p:nvPr>
        </p:nvSpPr>
        <p:spPr>
          <a:xfrm>
            <a:off x="6797511" y="3563486"/>
            <a:ext cx="2332442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обеспечение кратчайшего пути, проходимого изделием по всем фазам и операциям производственного процесса</a:t>
            </a:r>
            <a:endParaRPr dirty="0"/>
          </a:p>
        </p:txBody>
      </p:sp>
      <p:sp>
        <p:nvSpPr>
          <p:cNvPr id="23" name="Google Shape;169;p30">
            <a:extLst>
              <a:ext uri="{FF2B5EF4-FFF2-40B4-BE49-F238E27FC236}">
                <a16:creationId xmlns:a16="http://schemas.microsoft.com/office/drawing/2014/main" xmlns="" id="{F8E9902B-68F3-4B1A-BADD-150EC566FA04}"/>
              </a:ext>
            </a:extLst>
          </p:cNvPr>
          <p:cNvSpPr txBox="1">
            <a:spLocks/>
          </p:cNvSpPr>
          <p:nvPr/>
        </p:nvSpPr>
        <p:spPr>
          <a:xfrm>
            <a:off x="6821017" y="3970259"/>
            <a:ext cx="1974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  <a:defRPr sz="1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dirty="0"/>
              <a:t>Ритмичности</a:t>
            </a:r>
          </a:p>
        </p:txBody>
      </p:sp>
      <p:sp>
        <p:nvSpPr>
          <p:cNvPr id="24" name="Google Shape;162;p30">
            <a:extLst>
              <a:ext uri="{FF2B5EF4-FFF2-40B4-BE49-F238E27FC236}">
                <a16:creationId xmlns:a16="http://schemas.microsoft.com/office/drawing/2014/main" xmlns="" id="{78300011-93E6-4A95-83B3-3F1A4E2E913F}"/>
              </a:ext>
            </a:extLst>
          </p:cNvPr>
          <p:cNvSpPr txBox="1">
            <a:spLocks/>
          </p:cNvSpPr>
          <p:nvPr/>
        </p:nvSpPr>
        <p:spPr>
          <a:xfrm>
            <a:off x="5903712" y="4251535"/>
            <a:ext cx="1072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xo 2"/>
              <a:buNone/>
              <a:defRPr sz="36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</a:t>
            </a:r>
            <a:r>
              <a:rPr lang="ru-RU" dirty="0"/>
              <a:t>7</a:t>
            </a:r>
            <a:endParaRPr lang="en" dirty="0"/>
          </a:p>
        </p:txBody>
      </p:sp>
      <p:sp>
        <p:nvSpPr>
          <p:cNvPr id="25" name="Google Shape;170;p30">
            <a:extLst>
              <a:ext uri="{FF2B5EF4-FFF2-40B4-BE49-F238E27FC236}">
                <a16:creationId xmlns:a16="http://schemas.microsoft.com/office/drawing/2014/main" xmlns="" id="{0416F6D7-1058-4A9F-8143-CE67D6266F86}"/>
              </a:ext>
            </a:extLst>
          </p:cNvPr>
          <p:cNvSpPr txBox="1">
            <a:spLocks/>
          </p:cNvSpPr>
          <p:nvPr/>
        </p:nvSpPr>
        <p:spPr>
          <a:xfrm>
            <a:off x="6814121" y="4423633"/>
            <a:ext cx="2332442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 Light"/>
              <a:buNone/>
              <a:defRPr sz="9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ru-RU" dirty="0"/>
              <a:t>равномерность выполнения процессов во времени и пространстве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ctrTitle"/>
          </p:nvPr>
        </p:nvSpPr>
        <p:spPr>
          <a:xfrm>
            <a:off x="467544" y="74760"/>
            <a:ext cx="7179151" cy="465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Причины, препятствующие реализации принципов организации производства</a:t>
            </a:r>
            <a:endParaRPr sz="1800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20F919C3-A893-4EAD-9D8C-A353771FD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282819"/>
              </p:ext>
            </p:extLst>
          </p:nvPr>
        </p:nvGraphicFramePr>
        <p:xfrm>
          <a:off x="251520" y="843558"/>
          <a:ext cx="8424937" cy="3754120"/>
        </p:xfrm>
        <a:graphic>
          <a:graphicData uri="http://schemas.openxmlformats.org/drawingml/2006/table">
            <a:tbl>
              <a:tblPr firstRow="1" bandRow="1">
                <a:tableStyleId>{CC7A4482-E5F0-444F-ABBC-FFB60C856712}</a:tableStyleId>
              </a:tblPr>
              <a:tblGrid>
                <a:gridCol w="2234238">
                  <a:extLst>
                    <a:ext uri="{9D8B030D-6E8A-4147-A177-3AD203B41FA5}">
                      <a16:colId xmlns:a16="http://schemas.microsoft.com/office/drawing/2014/main" xmlns="" val="150192911"/>
                    </a:ext>
                  </a:extLst>
                </a:gridCol>
                <a:gridCol w="3454394">
                  <a:extLst>
                    <a:ext uri="{9D8B030D-6E8A-4147-A177-3AD203B41FA5}">
                      <a16:colId xmlns:a16="http://schemas.microsoft.com/office/drawing/2014/main" xmlns="" val="3133129131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714900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dirty="0"/>
                        <a:t>Принцип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Причина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Следствие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9507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Пропорциональность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Снижение производительности труда отдельных рабочих 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Снижение эффективности использования производственной мощности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6184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Параллельность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Требования технологического процесса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Увеличение длительности производственного цикла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517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Непрерывность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Образование межоперационных заделов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Рост незавершенного производства.</a:t>
                      </a:r>
                    </a:p>
                    <a:p>
                      <a:pPr algn="l"/>
                      <a:r>
                        <a:rPr lang="ru-RU" sz="1200" dirty="0"/>
                        <a:t>Снижение оборачиваемости оборотных средств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7920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/>
                        <a:t>Прямоточность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Снижение загрузки оборудования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Снижение фондоотдачи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9803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Равномерность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Снижение загрузки высокопроизводительного оборудования. Снижение производительности труда отдельных рабочих 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Снижение фондоотдачи.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/>
                        <a:t>Снижение эффективности использования производственной мощности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263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54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Организация производства: понятие, сущность, задачи</a:t>
            </a:r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639360" y="189858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415167" y="2508101"/>
            <a:ext cx="2535152" cy="127443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446015" y="2470439"/>
            <a:ext cx="2499739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None/>
            </a:pPr>
            <a:r>
              <a:rPr lang="ru-RU" kern="1200" dirty="0">
                <a:solidFill>
                  <a:schemeClr val="bg1"/>
                </a:solidFill>
                <a:latin typeface="Exo 2"/>
              </a:rPr>
              <a:t>внутренняя упорядоченность, согласованность во взаимодействии более или менее дифференцированных и автономных частей целого</a:t>
            </a:r>
            <a:endParaRPr kern="1200" dirty="0">
              <a:solidFill>
                <a:schemeClr val="bg1"/>
              </a:solidFill>
              <a:latin typeface="Exo 2"/>
              <a:sym typeface="Roboto Condensed Light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4044924" y="2498386"/>
            <a:ext cx="2744626" cy="126283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 txBox="1"/>
          <p:nvPr/>
        </p:nvSpPr>
        <p:spPr>
          <a:xfrm>
            <a:off x="4106832" y="2712767"/>
            <a:ext cx="262081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1200" dirty="0">
                <a:solidFill>
                  <a:schemeClr val="bg1"/>
                </a:solidFill>
                <a:latin typeface="Exo 2"/>
              </a:rPr>
              <a:t>объединение людей, совместно реализующих общие цели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819392" y="192355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ОРГАНИЗАЦИЯ</a:t>
            </a:r>
            <a:endParaRPr dirty="0"/>
          </a:p>
        </p:txBody>
      </p:sp>
      <p:cxnSp>
        <p:nvCxnSpPr>
          <p:cNvPr id="198" name="Google Shape;198;p33"/>
          <p:cNvCxnSpPr>
            <a:cxnSpLocks/>
          </p:cNvCxnSpPr>
          <p:nvPr/>
        </p:nvCxnSpPr>
        <p:spPr>
          <a:xfrm rot="5400000">
            <a:off x="2279784" y="2849447"/>
            <a:ext cx="2569408" cy="12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33"/>
          <p:cNvSpPr/>
          <p:nvPr/>
        </p:nvSpPr>
        <p:spPr>
          <a:xfrm>
            <a:off x="2043089" y="905997"/>
            <a:ext cx="3055500" cy="645015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2339752" y="4153459"/>
            <a:ext cx="2537250" cy="946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33"/>
          <p:cNvCxnSpPr>
            <a:stCxn id="205" idx="2"/>
            <a:endCxn id="206" idx="0"/>
          </p:cNvCxnSpPr>
          <p:nvPr/>
        </p:nvCxnSpPr>
        <p:spPr>
          <a:xfrm>
            <a:off x="6211750" y="3040275"/>
            <a:ext cx="577800" cy="560100"/>
          </a:xfrm>
          <a:prstGeom prst="bentConnector3">
            <a:avLst>
              <a:gd name="adj1" fmla="val 997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33"/>
          <p:cNvSpPr txBox="1"/>
          <p:nvPr/>
        </p:nvSpPr>
        <p:spPr>
          <a:xfrm>
            <a:off x="2254947" y="899808"/>
            <a:ext cx="27672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rgbClr val="434343"/>
                </a:solidFill>
                <a:latin typeface="Exo 2"/>
              </a:rPr>
              <a:t>франц. </a:t>
            </a:r>
            <a:r>
              <a:rPr lang="ru-RU" kern="1200" dirty="0" err="1">
                <a:solidFill>
                  <a:srgbClr val="434343"/>
                </a:solidFill>
                <a:latin typeface="Exo 2"/>
              </a:rPr>
              <a:t>organization</a:t>
            </a:r>
            <a:r>
              <a:rPr lang="ru-RU" kern="1200" dirty="0">
                <a:solidFill>
                  <a:srgbClr val="434343"/>
                </a:solidFill>
                <a:latin typeface="Exo 2"/>
              </a:rPr>
              <a:t>, от лат. </a:t>
            </a:r>
            <a:r>
              <a:rPr lang="ru-RU" kern="1200" dirty="0" err="1">
                <a:solidFill>
                  <a:srgbClr val="434343"/>
                </a:solidFill>
                <a:latin typeface="Exo 2"/>
              </a:rPr>
              <a:t>оrganizо</a:t>
            </a:r>
            <a:r>
              <a:rPr lang="ru-RU" kern="1200" dirty="0">
                <a:solidFill>
                  <a:srgbClr val="434343"/>
                </a:solidFill>
                <a:latin typeface="Exo 2"/>
              </a:rPr>
              <a:t> – придаю стройный вид</a:t>
            </a:r>
            <a:endParaRPr kern="1200" dirty="0">
              <a:solidFill>
                <a:srgbClr val="434343"/>
              </a:solidFill>
              <a:latin typeface="Exo 2"/>
              <a:sym typeface="Roboto Condensed Light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2369923" y="4098151"/>
            <a:ext cx="2537249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kern="1200" dirty="0">
                <a:solidFill>
                  <a:schemeClr val="bg1"/>
                </a:solidFill>
                <a:latin typeface="Exo 2"/>
              </a:rPr>
              <a:t>совокупность действий, которые приводят к созданию и совершенствованию частей целого</a:t>
            </a:r>
            <a:endParaRPr kern="1200" dirty="0">
              <a:solidFill>
                <a:schemeClr val="bg1"/>
              </a:solidFill>
              <a:latin typeface="Exo 2"/>
              <a:sym typeface="Roboto Condensed Light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9AE8EE56-02DD-4CF5-B63B-97A13EFFCD2B}"/>
              </a:ext>
            </a:extLst>
          </p:cNvPr>
          <p:cNvCxnSpPr>
            <a:cxnSpLocks/>
          </p:cNvCxnSpPr>
          <p:nvPr/>
        </p:nvCxnSpPr>
        <p:spPr>
          <a:xfrm>
            <a:off x="1547664" y="2014039"/>
            <a:ext cx="3869573" cy="236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419650E-FEDA-4092-ACA5-EDAD6A5C07E8}"/>
              </a:ext>
            </a:extLst>
          </p:cNvPr>
          <p:cNvCxnSpPr/>
          <p:nvPr/>
        </p:nvCxnSpPr>
        <p:spPr>
          <a:xfrm>
            <a:off x="1547664" y="2002277"/>
            <a:ext cx="0" cy="5058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EAFF819-C944-4BE3-99DA-1E399BC50C04}"/>
              </a:ext>
            </a:extLst>
          </p:cNvPr>
          <p:cNvCxnSpPr>
            <a:cxnSpLocks/>
            <a:endCxn id="194" idx="3"/>
          </p:cNvCxnSpPr>
          <p:nvPr/>
        </p:nvCxnSpPr>
        <p:spPr>
          <a:xfrm>
            <a:off x="5417237" y="2011675"/>
            <a:ext cx="0" cy="4867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179512" y="2508101"/>
            <a:ext cx="2998931" cy="127443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204920" y="2470439"/>
            <a:ext cx="3022729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Font typeface="Arial"/>
              <a:buNone/>
            </a:pPr>
            <a:r>
              <a:rPr lang="ru-RU" kern="1200" dirty="0">
                <a:solidFill>
                  <a:schemeClr val="bg1"/>
                </a:solidFill>
                <a:latin typeface="Exo 2"/>
                <a:sym typeface="Roboto Condensed Light"/>
              </a:rPr>
              <a:t>СРЕДСТВА ТРУДА, (машины, механизмы, инструменты и др.), при помощи которых человек преобразует предметы труда, для удовлетворения своих потребностей</a:t>
            </a:r>
            <a:endParaRPr kern="1200" dirty="0">
              <a:solidFill>
                <a:schemeClr val="bg1"/>
              </a:solidFill>
              <a:latin typeface="Exo 2"/>
              <a:sym typeface="Roboto Condensed Light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4044924" y="2498386"/>
            <a:ext cx="2744626" cy="126283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 txBox="1"/>
          <p:nvPr/>
        </p:nvSpPr>
        <p:spPr>
          <a:xfrm>
            <a:off x="4106832" y="2536309"/>
            <a:ext cx="262081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1200" dirty="0">
                <a:solidFill>
                  <a:schemeClr val="bg1"/>
                </a:solidFill>
                <a:latin typeface="Exo 2"/>
              </a:rPr>
              <a:t>ПРЕДМЕТЫ ТРУДА,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kern="1200" dirty="0">
                <a:solidFill>
                  <a:schemeClr val="bg1"/>
                </a:solidFill>
                <a:latin typeface="Exo 2"/>
              </a:rPr>
              <a:t> т. е. все то, на что направлена целесообразная деятельность человека.</a:t>
            </a:r>
          </a:p>
        </p:txBody>
      </p:sp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1115616" y="105402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ПРОИЗВОДСТВО</a:t>
            </a:r>
            <a:endParaRPr dirty="0"/>
          </a:p>
        </p:txBody>
      </p:sp>
      <p:cxnSp>
        <p:nvCxnSpPr>
          <p:cNvPr id="198" name="Google Shape;198;p33"/>
          <p:cNvCxnSpPr>
            <a:cxnSpLocks/>
          </p:cNvCxnSpPr>
          <p:nvPr/>
        </p:nvCxnSpPr>
        <p:spPr>
          <a:xfrm rot="5400000">
            <a:off x="2236723" y="2819086"/>
            <a:ext cx="2642830" cy="12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33"/>
          <p:cNvSpPr/>
          <p:nvPr/>
        </p:nvSpPr>
        <p:spPr>
          <a:xfrm>
            <a:off x="1492528" y="633102"/>
            <a:ext cx="4231697" cy="865585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2267743" y="4058057"/>
            <a:ext cx="2681266" cy="10605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33"/>
          <p:cNvCxnSpPr>
            <a:stCxn id="205" idx="2"/>
            <a:endCxn id="206" idx="0"/>
          </p:cNvCxnSpPr>
          <p:nvPr/>
        </p:nvCxnSpPr>
        <p:spPr>
          <a:xfrm>
            <a:off x="6211750" y="3040275"/>
            <a:ext cx="577800" cy="560100"/>
          </a:xfrm>
          <a:prstGeom prst="bentConnector3">
            <a:avLst>
              <a:gd name="adj1" fmla="val 997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33"/>
          <p:cNvSpPr txBox="1"/>
          <p:nvPr/>
        </p:nvSpPr>
        <p:spPr>
          <a:xfrm>
            <a:off x="1538571" y="540174"/>
            <a:ext cx="408801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200" dirty="0">
                <a:solidFill>
                  <a:schemeClr val="tx1">
                    <a:lumMod val="75000"/>
                  </a:schemeClr>
                </a:solidFill>
                <a:latin typeface="Exo 2"/>
              </a:rPr>
              <a:t>процесс воздействия человека на вещество природы в целях создания материальных благ, необходимых для существования и развития общества</a:t>
            </a:r>
            <a:endParaRPr kern="1200" dirty="0">
              <a:solidFill>
                <a:schemeClr val="tx1">
                  <a:lumMod val="75000"/>
                </a:schemeClr>
              </a:solidFill>
              <a:latin typeface="Exo 2"/>
              <a:sym typeface="Roboto Condensed Light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2369923" y="4098151"/>
            <a:ext cx="2537249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bg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9AE8EE56-02DD-4CF5-B63B-97A13EFFCD2B}"/>
              </a:ext>
            </a:extLst>
          </p:cNvPr>
          <p:cNvCxnSpPr>
            <a:cxnSpLocks/>
          </p:cNvCxnSpPr>
          <p:nvPr/>
        </p:nvCxnSpPr>
        <p:spPr>
          <a:xfrm>
            <a:off x="1547664" y="2014039"/>
            <a:ext cx="3869573" cy="236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419650E-FEDA-4092-ACA5-EDAD6A5C07E8}"/>
              </a:ext>
            </a:extLst>
          </p:cNvPr>
          <p:cNvCxnSpPr/>
          <p:nvPr/>
        </p:nvCxnSpPr>
        <p:spPr>
          <a:xfrm>
            <a:off x="1547664" y="2002277"/>
            <a:ext cx="0" cy="5058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EAFF819-C944-4BE3-99DA-1E399BC50C04}"/>
              </a:ext>
            </a:extLst>
          </p:cNvPr>
          <p:cNvCxnSpPr>
            <a:cxnSpLocks/>
            <a:endCxn id="194" idx="3"/>
          </p:cNvCxnSpPr>
          <p:nvPr/>
        </p:nvCxnSpPr>
        <p:spPr>
          <a:xfrm>
            <a:off x="5417237" y="2011675"/>
            <a:ext cx="0" cy="4867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Google Shape;210;p33">
            <a:extLst>
              <a:ext uri="{FF2B5EF4-FFF2-40B4-BE49-F238E27FC236}">
                <a16:creationId xmlns:a16="http://schemas.microsoft.com/office/drawing/2014/main" xmlns="" id="{C4655E34-94D5-4384-9F32-53B220E8D281}"/>
              </a:ext>
            </a:extLst>
          </p:cNvPr>
          <p:cNvSpPr txBox="1"/>
          <p:nvPr/>
        </p:nvSpPr>
        <p:spPr>
          <a:xfrm>
            <a:off x="2123728" y="4070248"/>
            <a:ext cx="2998931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SzPts val="1100"/>
              <a:buFont typeface="Arial"/>
              <a:buNone/>
            </a:pPr>
            <a:r>
              <a:rPr lang="ru-RU" kern="1200" dirty="0">
                <a:solidFill>
                  <a:schemeClr val="bg1"/>
                </a:solidFill>
                <a:latin typeface="Exo 2"/>
                <a:sym typeface="Roboto Condensed Light"/>
              </a:rPr>
              <a:t>ТРУД</a:t>
            </a:r>
          </a:p>
          <a:p>
            <a:pPr marL="0" lvl="0" indent="0" algn="ctr">
              <a:buSzPts val="1100"/>
              <a:buFont typeface="Arial"/>
              <a:buNone/>
            </a:pPr>
            <a:r>
              <a:rPr lang="ru-RU" kern="1200" dirty="0">
                <a:solidFill>
                  <a:schemeClr val="bg1"/>
                </a:solidFill>
                <a:latin typeface="Exo 2"/>
                <a:sym typeface="Roboto Condensed Light"/>
              </a:rPr>
              <a:t>как сознательная</a:t>
            </a:r>
          </a:p>
          <a:p>
            <a:pPr marL="0" lvl="0" indent="0" algn="ctr">
              <a:buSzPts val="1100"/>
              <a:buFont typeface="Arial"/>
              <a:buNone/>
            </a:pPr>
            <a:r>
              <a:rPr lang="ru-RU" kern="1200" dirty="0">
                <a:solidFill>
                  <a:schemeClr val="bg1"/>
                </a:solidFill>
                <a:latin typeface="Exo 2"/>
                <a:sym typeface="Roboto Condensed Light"/>
              </a:rPr>
              <a:t> целенаправленная человеческая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02859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Взаимосвязь элементов организации производства</a:t>
            </a: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type="ctrTitle" idx="2"/>
          </p:nvPr>
        </p:nvSpPr>
        <p:spPr>
          <a:xfrm>
            <a:off x="5616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Материальные</a:t>
            </a:r>
            <a:endParaRPr dirty="0"/>
          </a:p>
        </p:txBody>
      </p:sp>
      <p:sp>
        <p:nvSpPr>
          <p:cNvPr id="270" name="Google Shape;270;p38"/>
          <p:cNvSpPr txBox="1">
            <a:spLocks noGrp="1"/>
          </p:cNvSpPr>
          <p:nvPr>
            <p:ph type="subTitle" idx="1"/>
          </p:nvPr>
        </p:nvSpPr>
        <p:spPr>
          <a:xfrm>
            <a:off x="872450" y="3090475"/>
            <a:ext cx="2052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(предметы и орудия труда, живой труд)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38"/>
          <p:cNvSpPr txBox="1">
            <a:spLocks noGrp="1"/>
          </p:cNvSpPr>
          <p:nvPr>
            <p:ph type="ctrTitle" idx="3"/>
          </p:nvPr>
        </p:nvSpPr>
        <p:spPr>
          <a:xfrm>
            <a:off x="3208621" y="2949065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Результат организации</a:t>
            </a:r>
            <a:endParaRPr dirty="0"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4"/>
          </p:nvPr>
        </p:nvSpPr>
        <p:spPr>
          <a:xfrm>
            <a:off x="2955675" y="1853650"/>
            <a:ext cx="2218200" cy="552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Производство как материальный процесс</a:t>
            </a:r>
            <a:endParaRPr dirty="0"/>
          </a:p>
        </p:txBody>
      </p:sp>
      <p:sp>
        <p:nvSpPr>
          <p:cNvPr id="273" name="Google Shape;273;p38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Социальные</a:t>
            </a:r>
            <a:endParaRPr dirty="0"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6"/>
          </p:nvPr>
        </p:nvSpPr>
        <p:spPr>
          <a:xfrm>
            <a:off x="6136500" y="3090475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(интересы, мотивы, квалификация, образование и опты людей )</a:t>
            </a:r>
            <a:endParaRPr dirty="0"/>
          </a:p>
        </p:txBody>
      </p:sp>
      <p:cxnSp>
        <p:nvCxnSpPr>
          <p:cNvPr id="275" name="Google Shape;275;p38"/>
          <p:cNvCxnSpPr/>
          <p:nvPr/>
        </p:nvCxnSpPr>
        <p:spPr>
          <a:xfrm>
            <a:off x="32352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8"/>
          <p:cNvCxnSpPr/>
          <p:nvPr/>
        </p:nvCxnSpPr>
        <p:spPr>
          <a:xfrm>
            <a:off x="59088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38"/>
          <p:cNvSpPr/>
          <p:nvPr/>
        </p:nvSpPr>
        <p:spPr>
          <a:xfrm>
            <a:off x="1576050" y="185365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4249650" y="3516549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6923250" y="185516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38"/>
          <p:cNvGrpSpPr/>
          <p:nvPr/>
        </p:nvGrpSpPr>
        <p:grpSpPr>
          <a:xfrm>
            <a:off x="1733606" y="2012194"/>
            <a:ext cx="329595" cy="327598"/>
            <a:chOff x="-6689825" y="3992050"/>
            <a:chExt cx="293025" cy="291250"/>
          </a:xfrm>
        </p:grpSpPr>
        <p:sp>
          <p:nvSpPr>
            <p:cNvPr id="281" name="Google Shape;281;p38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8"/>
          <p:cNvGrpSpPr/>
          <p:nvPr/>
        </p:nvGrpSpPr>
        <p:grpSpPr>
          <a:xfrm>
            <a:off x="7080796" y="2013156"/>
            <a:ext cx="330494" cy="328723"/>
            <a:chOff x="-3031325" y="3597450"/>
            <a:chExt cx="293825" cy="292250"/>
          </a:xfrm>
        </p:grpSpPr>
        <p:sp>
          <p:nvSpPr>
            <p:cNvPr id="294" name="Google Shape;294;p38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4406312" y="3674544"/>
            <a:ext cx="331366" cy="328695"/>
            <a:chOff x="-5613150" y="3991275"/>
            <a:chExt cx="294600" cy="292225"/>
          </a:xfrm>
        </p:grpSpPr>
        <p:sp>
          <p:nvSpPr>
            <p:cNvPr id="299" name="Google Shape;299;p38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272;p38">
            <a:extLst>
              <a:ext uri="{FF2B5EF4-FFF2-40B4-BE49-F238E27FC236}">
                <a16:creationId xmlns:a16="http://schemas.microsoft.com/office/drawing/2014/main" xmlns="" id="{68A4F2FE-AA28-49EB-8716-5FBFE61B3A32}"/>
              </a:ext>
            </a:extLst>
          </p:cNvPr>
          <p:cNvSpPr txBox="1">
            <a:spLocks/>
          </p:cNvSpPr>
          <p:nvPr/>
        </p:nvSpPr>
        <p:spPr>
          <a:xfrm>
            <a:off x="3690599" y="2286932"/>
            <a:ext cx="2218200" cy="55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00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ru-RU" dirty="0"/>
              <a:t>Производство как устойчивые социально-трудовые и экономические отношения</a:t>
            </a:r>
          </a:p>
        </p:txBody>
      </p:sp>
      <p:sp>
        <p:nvSpPr>
          <p:cNvPr id="43" name="Google Shape;271;p38">
            <a:extLst>
              <a:ext uri="{FF2B5EF4-FFF2-40B4-BE49-F238E27FC236}">
                <a16:creationId xmlns:a16="http://schemas.microsoft.com/office/drawing/2014/main" xmlns="" id="{85742577-7B1D-43CD-91E9-23DAD8C13888}"/>
              </a:ext>
            </a:extLst>
          </p:cNvPr>
          <p:cNvSpPr txBox="1">
            <a:spLocks/>
          </p:cNvSpPr>
          <p:nvPr/>
        </p:nvSpPr>
        <p:spPr>
          <a:xfrm>
            <a:off x="3219223" y="4202014"/>
            <a:ext cx="26736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xo 2"/>
              <a:buNone/>
              <a:defRPr sz="1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quada One"/>
              <a:buNone/>
              <a:defRPr sz="18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dirty="0"/>
              <a:t>Продукт производства</a:t>
            </a:r>
          </a:p>
        </p:txBody>
      </p:sp>
      <p:sp>
        <p:nvSpPr>
          <p:cNvPr id="2" name="Стрелка: штриховая вправо 1">
            <a:extLst>
              <a:ext uri="{FF2B5EF4-FFF2-40B4-BE49-F238E27FC236}">
                <a16:creationId xmlns:a16="http://schemas.microsoft.com/office/drawing/2014/main" xmlns="" id="{1A01D1DC-F0A8-412C-AC2E-04D0BBB32A0E}"/>
              </a:ext>
            </a:extLst>
          </p:cNvPr>
          <p:cNvSpPr/>
          <p:nvPr/>
        </p:nvSpPr>
        <p:spPr>
          <a:xfrm>
            <a:off x="2392301" y="1931154"/>
            <a:ext cx="700303" cy="322028"/>
          </a:xfrm>
          <a:prstGeom prst="striped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штриховая вправо 2">
            <a:extLst>
              <a:ext uri="{FF2B5EF4-FFF2-40B4-BE49-F238E27FC236}">
                <a16:creationId xmlns:a16="http://schemas.microsoft.com/office/drawing/2014/main" xmlns="" id="{A2EA241F-8DFD-4261-8219-64EA21EEC95D}"/>
              </a:ext>
            </a:extLst>
          </p:cNvPr>
          <p:cNvSpPr/>
          <p:nvPr/>
        </p:nvSpPr>
        <p:spPr>
          <a:xfrm rot="10617448">
            <a:off x="6014045" y="2563113"/>
            <a:ext cx="700303" cy="322028"/>
          </a:xfrm>
          <a:prstGeom prst="striped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ctrTitle"/>
          </p:nvPr>
        </p:nvSpPr>
        <p:spPr>
          <a:xfrm>
            <a:off x="346154" y="841638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400"/>
            </a:pPr>
            <a:r>
              <a:rPr lang="ru-RU" sz="1800" dirty="0"/>
              <a:t>Задачи организации производства</a:t>
            </a:r>
            <a:endParaRPr sz="1800" dirty="0"/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1"/>
          </p:nvPr>
        </p:nvSpPr>
        <p:spPr>
          <a:xfrm>
            <a:off x="251520" y="1890332"/>
            <a:ext cx="1901731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Exo 2"/>
                <a:sym typeface="Exo 2"/>
              </a:rPr>
              <a:t>формирование взаимосвязей между материальными (вещественными) элементами производства</a:t>
            </a:r>
            <a:endParaRPr sz="1200" dirty="0">
              <a:latin typeface="Exo 2"/>
              <a:sym typeface="Exo 2"/>
            </a:endParaRPr>
          </a:p>
        </p:txBody>
      </p:sp>
      <p:sp>
        <p:nvSpPr>
          <p:cNvPr id="324" name="Google Shape;324;p40"/>
          <p:cNvSpPr txBox="1">
            <a:spLocks noGrp="1"/>
          </p:cNvSpPr>
          <p:nvPr>
            <p:ph type="subTitle" idx="4"/>
          </p:nvPr>
        </p:nvSpPr>
        <p:spPr>
          <a:xfrm>
            <a:off x="2078273" y="1839148"/>
            <a:ext cx="1780499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200" dirty="0">
                <a:latin typeface="Exo 2"/>
              </a:rPr>
              <a:t>обеспечение взаимосвязей между материальными (вещественными) и личностными элементами производства</a:t>
            </a:r>
            <a:endParaRPr sz="1200" dirty="0">
              <a:latin typeface="Exo 2"/>
            </a:endParaRPr>
          </a:p>
        </p:txBody>
      </p:sp>
      <p:sp>
        <p:nvSpPr>
          <p:cNvPr id="326" name="Google Shape;326;p40"/>
          <p:cNvSpPr txBox="1">
            <a:spLocks noGrp="1"/>
          </p:cNvSpPr>
          <p:nvPr>
            <p:ph type="subTitle" idx="6"/>
          </p:nvPr>
        </p:nvSpPr>
        <p:spPr>
          <a:xfrm>
            <a:off x="3713771" y="1853102"/>
            <a:ext cx="235115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>
                <a:latin typeface="Exo 2"/>
              </a:rPr>
              <a:t>поддержание взаимосвязи между людьми в процессе производства (общая цель, единый экономический интерес)</a:t>
            </a:r>
            <a:endParaRPr sz="1200" dirty="0">
              <a:latin typeface="Exo 2"/>
            </a:endParaRPr>
          </a:p>
        </p:txBody>
      </p:sp>
      <p:sp>
        <p:nvSpPr>
          <p:cNvPr id="327" name="Google Shape;327;p40"/>
          <p:cNvSpPr txBox="1">
            <a:spLocks noGrp="1"/>
          </p:cNvSpPr>
          <p:nvPr>
            <p:ph type="ctrTitle" idx="7"/>
          </p:nvPr>
        </p:nvSpPr>
        <p:spPr>
          <a:xfrm>
            <a:off x="3854873" y="3544762"/>
            <a:ext cx="24790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/>
              <a:t>Объекты организации производства </a:t>
            </a:r>
            <a:endParaRPr dirty="0"/>
          </a:p>
        </p:txBody>
      </p:sp>
      <p:sp>
        <p:nvSpPr>
          <p:cNvPr id="328" name="Google Shape;328;p40"/>
          <p:cNvSpPr txBox="1">
            <a:spLocks noGrp="1"/>
          </p:cNvSpPr>
          <p:nvPr>
            <p:ph type="subTitle" idx="8"/>
          </p:nvPr>
        </p:nvSpPr>
        <p:spPr>
          <a:xfrm>
            <a:off x="3824962" y="3932396"/>
            <a:ext cx="2708188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200" dirty="0">
                <a:latin typeface="Exo 2"/>
              </a:rPr>
              <a:t>материальные и социальные элементы производства (материалы, оборудование, работники) в их взаимосвязанном виде, т. е. в виде рабочих мест, участков, цехов, предприятий</a:t>
            </a:r>
            <a:endParaRPr sz="1200" dirty="0">
              <a:latin typeface="Exo 2"/>
            </a:endParaRPr>
          </a:p>
        </p:txBody>
      </p:sp>
      <p:sp>
        <p:nvSpPr>
          <p:cNvPr id="329" name="Google Shape;329;p40"/>
          <p:cNvSpPr txBox="1">
            <a:spLocks noGrp="1"/>
          </p:cNvSpPr>
          <p:nvPr>
            <p:ph type="ctrTitle" idx="9"/>
          </p:nvPr>
        </p:nvSpPr>
        <p:spPr>
          <a:xfrm>
            <a:off x="6819989" y="3610892"/>
            <a:ext cx="1975955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/>
              <a:t>Предмет организации производства </a:t>
            </a:r>
            <a:endParaRPr dirty="0"/>
          </a:p>
        </p:txBody>
      </p:sp>
      <p:sp>
        <p:nvSpPr>
          <p:cNvPr id="330" name="Google Shape;330;p40"/>
          <p:cNvSpPr txBox="1">
            <a:spLocks noGrp="1"/>
          </p:cNvSpPr>
          <p:nvPr>
            <p:ph type="subTitle" idx="13"/>
          </p:nvPr>
        </p:nvSpPr>
        <p:spPr>
          <a:xfrm>
            <a:off x="6732241" y="3973759"/>
            <a:ext cx="1952046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200" dirty="0">
                <a:latin typeface="Exo 2"/>
              </a:rPr>
              <a:t>создание и поддержание условий для производства продукции заданного качества и объема</a:t>
            </a:r>
            <a:endParaRPr sz="1200" dirty="0">
              <a:latin typeface="Exo 2"/>
            </a:endParaRPr>
          </a:p>
        </p:txBody>
      </p:sp>
      <p:cxnSp>
        <p:nvCxnSpPr>
          <p:cNvPr id="333" name="Google Shape;333;p40"/>
          <p:cNvCxnSpPr/>
          <p:nvPr/>
        </p:nvCxnSpPr>
        <p:spPr>
          <a:xfrm rot="10800000">
            <a:off x="-49600" y="1722725"/>
            <a:ext cx="533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0"/>
          <p:cNvCxnSpPr/>
          <p:nvPr/>
        </p:nvCxnSpPr>
        <p:spPr>
          <a:xfrm rot="10800000">
            <a:off x="3886250" y="3461525"/>
            <a:ext cx="52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5" name="Google Shape;335;p40"/>
          <p:cNvGrpSpPr/>
          <p:nvPr/>
        </p:nvGrpSpPr>
        <p:grpSpPr>
          <a:xfrm>
            <a:off x="2828333" y="1307814"/>
            <a:ext cx="278692" cy="331130"/>
            <a:chOff x="-48233050" y="3569725"/>
            <a:chExt cx="252050" cy="299475"/>
          </a:xfrm>
        </p:grpSpPr>
        <p:sp>
          <p:nvSpPr>
            <p:cNvPr id="336" name="Google Shape;336;p40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40"/>
          <p:cNvGrpSpPr/>
          <p:nvPr/>
        </p:nvGrpSpPr>
        <p:grpSpPr>
          <a:xfrm>
            <a:off x="1189260" y="1308215"/>
            <a:ext cx="330936" cy="330743"/>
            <a:chOff x="-49764975" y="3183375"/>
            <a:chExt cx="299300" cy="299125"/>
          </a:xfrm>
        </p:grpSpPr>
        <p:sp>
          <p:nvSpPr>
            <p:cNvPr id="340" name="Google Shape;340;p40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40"/>
          <p:cNvGrpSpPr/>
          <p:nvPr/>
        </p:nvGrpSpPr>
        <p:grpSpPr>
          <a:xfrm>
            <a:off x="4414286" y="1311087"/>
            <a:ext cx="332677" cy="330964"/>
            <a:chOff x="-47155575" y="3200500"/>
            <a:chExt cx="300875" cy="299325"/>
          </a:xfrm>
        </p:grpSpPr>
        <p:sp>
          <p:nvSpPr>
            <p:cNvPr id="350" name="Google Shape;350;p40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40"/>
          <p:cNvGrpSpPr/>
          <p:nvPr/>
        </p:nvGrpSpPr>
        <p:grpSpPr>
          <a:xfrm>
            <a:off x="4856859" y="3035478"/>
            <a:ext cx="330936" cy="330107"/>
            <a:chOff x="-47154000" y="3939275"/>
            <a:chExt cx="299300" cy="298550"/>
          </a:xfrm>
        </p:grpSpPr>
        <p:sp>
          <p:nvSpPr>
            <p:cNvPr id="357" name="Google Shape;357;p40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0"/>
          <p:cNvGrpSpPr/>
          <p:nvPr/>
        </p:nvGrpSpPr>
        <p:grpSpPr>
          <a:xfrm>
            <a:off x="7668344" y="3038367"/>
            <a:ext cx="334924" cy="334820"/>
            <a:chOff x="5642475" y="1435075"/>
            <a:chExt cx="481975" cy="481825"/>
          </a:xfrm>
        </p:grpSpPr>
        <p:sp>
          <p:nvSpPr>
            <p:cNvPr id="365" name="Google Shape;365;p40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747779" y="250782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Производство как система</a:t>
            </a:r>
            <a:endParaRPr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4964179" y="213057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547664" y="376498"/>
            <a:ext cx="4957986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производство представляет собой определенную систему, т.к.</a:t>
            </a:r>
            <a:endParaRPr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755576" y="2211710"/>
            <a:ext cx="5928874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Exo 2"/>
                <a:sym typeface="Exo 2"/>
              </a:rPr>
              <a:t>является совокупностью взаимосвязанных элементов производственного процесса, образующих единое целое и функционирующих в целях производства продукции, выполнения работ или оказания услуг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5" name="Google Shape;185;p32"/>
          <p:cNvCxnSpPr>
            <a:cxnSpLocks/>
          </p:cNvCxnSpPr>
          <p:nvPr/>
        </p:nvCxnSpPr>
        <p:spPr>
          <a:xfrm>
            <a:off x="6300192" y="1494500"/>
            <a:ext cx="284380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867894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976</Words>
  <Application>Microsoft Office PowerPoint</Application>
  <PresentationFormat>Экран (16:9)</PresentationFormat>
  <Paragraphs>141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Tech Newsletter by Slidesgo</vt:lpstr>
      <vt:lpstr>Теоретические основы организации производства</vt:lpstr>
      <vt:lpstr>Слайд 2</vt:lpstr>
      <vt:lpstr>Организация производства: понятие, сущность, задачи</vt:lpstr>
      <vt:lpstr>ОРГАНИЗАЦИЯ</vt:lpstr>
      <vt:lpstr>ПРОИЗВОДСТВО</vt:lpstr>
      <vt:lpstr>Взаимосвязь элементов организации производства</vt:lpstr>
      <vt:lpstr>Задачи организации производства</vt:lpstr>
      <vt:lpstr>Производство как система</vt:lpstr>
      <vt:lpstr>производство представляет собой определенную систему, т.к.</vt:lpstr>
      <vt:lpstr>Признаки производственной системы</vt:lpstr>
      <vt:lpstr>Подходы к формированию системы организации производства</vt:lpstr>
      <vt:lpstr>Структурный (элементный) подход: основный подсистемы</vt:lpstr>
      <vt:lpstr>Функциональный подход:  основные подсистемы</vt:lpstr>
      <vt:lpstr>Виды связей производственных систем</vt:lpstr>
      <vt:lpstr>Производство как процесс</vt:lpstr>
      <vt:lpstr>Процесс  (от лат. processus – продвижение)</vt:lpstr>
      <vt:lpstr>Слайд 17</vt:lpstr>
      <vt:lpstr>Производственный процесс</vt:lpstr>
      <vt:lpstr>Принципы организации производства</vt:lpstr>
      <vt:lpstr>Принципы организации производства</vt:lpstr>
      <vt:lpstr>Причины, препятствующие реализации принципов организации производства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NEWSLETTER</dc:title>
  <dc:creator>Серикова Олеся Юрьевна</dc:creator>
  <cp:lastModifiedBy>Serikova_OY</cp:lastModifiedBy>
  <cp:revision>18</cp:revision>
  <dcterms:modified xsi:type="dcterms:W3CDTF">2021-12-10T04:40:31Z</dcterms:modified>
</cp:coreProperties>
</file>