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4BA4C51-079B-4A37-ABC6-9F2EC85C0F45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AF53-08D1-4D39-9773-2A92B41BD5EE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4670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4C51-079B-4A37-ABC6-9F2EC85C0F45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AF53-08D1-4D39-9773-2A92B41BD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2107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4C51-079B-4A37-ABC6-9F2EC85C0F45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AF53-08D1-4D39-9773-2A92B41BD5EE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0302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4C51-079B-4A37-ABC6-9F2EC85C0F45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AF53-08D1-4D39-9773-2A92B41BD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0756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4C51-079B-4A37-ABC6-9F2EC85C0F45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AF53-08D1-4D39-9773-2A92B41BD5EE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63686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4C51-079B-4A37-ABC6-9F2EC85C0F45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AF53-08D1-4D39-9773-2A92B41BD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31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4C51-079B-4A37-ABC6-9F2EC85C0F45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AF53-08D1-4D39-9773-2A92B41BD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6781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4C51-079B-4A37-ABC6-9F2EC85C0F45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AF53-08D1-4D39-9773-2A92B41BD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417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4C51-079B-4A37-ABC6-9F2EC85C0F45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AF53-08D1-4D39-9773-2A92B41BD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5263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4C51-079B-4A37-ABC6-9F2EC85C0F45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AF53-08D1-4D39-9773-2A92B41BD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0069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4C51-079B-4A37-ABC6-9F2EC85C0F45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AF53-08D1-4D39-9773-2A92B41BD5EE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60311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BA4C51-079B-4A37-ABC6-9F2EC85C0F45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72AF53-08D1-4D39-9773-2A92B41BD5EE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67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Лекция на тему: </a:t>
            </a:r>
            <a:br>
              <a:rPr lang="ru-RU" dirty="0" smtClean="0"/>
            </a:br>
            <a:r>
              <a:rPr lang="ru-RU" dirty="0" smtClean="0"/>
              <a:t>«Логика принятия решений»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559370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1"/>
                </a:solidFill>
              </a:rPr>
              <a:t>ЭТАПЫ ПРИНЯТИЯ УПРАВЛЕНЧЕСКИХ РЕШЕНИЙ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Этап подготовки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управленческого решения предусматривает - выявление проблемы, проектирование и согласования формы принимаемого решения, время и последовательность действий написания и согласования решения, проверки решения на противоречивость с ранее принятыми и, согласованность действий органов исполнительной власти.</a:t>
            </a:r>
          </a:p>
          <a:p>
            <a:r>
              <a:rPr lang="ru-RU" i="1" dirty="0">
                <a:solidFill>
                  <a:srgbClr val="FF0000"/>
                </a:solidFill>
              </a:rPr>
              <a:t>Этап принятия (согласования и оформления)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состоит: подготовки проектов нормативных актов, наличия утвержденных правил внесения проектов государственных решений на рассмотрение, определение перечня лиц или органов, которые будут согласовывать или принимать участие в обсуждении проекта государственного решения, наличие процедуры принятия государственного решения и информирования государственных органов и населения о принятых нормативно-правовых актах.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3667768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1"/>
                </a:solidFill>
              </a:rPr>
              <a:t>ЭТАПЫ ПРИНЯТИЯ УПРАВЛЕНЧЕСКИХ РЕШЕНИЙ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Этап выполнения </a:t>
            </a:r>
            <a:r>
              <a:rPr lang="ru-RU" dirty="0"/>
              <a:t>заключается в организаторской деятельности органов исполнительной власти, организации мониторинга и контроля за ходом выполнения государственного решения, налаживании взаимодействия и информационных каналов за ходом и результатами выполнения решения между органами государственного управления и населением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916097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Функции Управленческих Решений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точки зрения логики принятие управленческих решений выполняет ряд функций:</a:t>
            </a:r>
          </a:p>
          <a:p>
            <a:pPr marL="450000" lvl="0">
              <a:buFont typeface="Wingdings" panose="05000000000000000000" pitchFamily="2" charset="2"/>
              <a:buChar char="q"/>
            </a:pPr>
            <a:r>
              <a:rPr lang="ru-RU" dirty="0" smtClean="0"/>
              <a:t> оценка </a:t>
            </a:r>
            <a:r>
              <a:rPr lang="ru-RU" dirty="0"/>
              <a:t>альтернатив,</a:t>
            </a:r>
          </a:p>
          <a:p>
            <a:pPr marL="450000" lvl="0">
              <a:buFont typeface="Wingdings" panose="05000000000000000000" pitchFamily="2" charset="2"/>
              <a:buChar char="q"/>
            </a:pPr>
            <a:r>
              <a:rPr lang="ru-RU" dirty="0" smtClean="0"/>
              <a:t> согласование </a:t>
            </a:r>
            <a:r>
              <a:rPr lang="ru-RU" dirty="0"/>
              <a:t>утверждения,</a:t>
            </a:r>
          </a:p>
          <a:p>
            <a:pPr marL="450000" lvl="0">
              <a:buFont typeface="Wingdings" panose="05000000000000000000" pitchFamily="2" charset="2"/>
              <a:buChar char="q"/>
            </a:pPr>
            <a:r>
              <a:rPr lang="ru-RU" dirty="0" smtClean="0"/>
              <a:t> планирования</a:t>
            </a:r>
            <a:r>
              <a:rPr lang="ru-RU" dirty="0"/>
              <a:t>,</a:t>
            </a:r>
          </a:p>
          <a:p>
            <a:pPr marL="450000" lvl="0">
              <a:buFont typeface="Wingdings" panose="05000000000000000000" pitchFamily="2" charset="2"/>
              <a:buChar char="q"/>
            </a:pPr>
            <a:r>
              <a:rPr lang="ru-RU" dirty="0" smtClean="0"/>
              <a:t> контроля</a:t>
            </a:r>
            <a:r>
              <a:rPr lang="ru-RU" dirty="0"/>
              <a:t>, </a:t>
            </a:r>
          </a:p>
          <a:p>
            <a:pPr marL="450000" lvl="0">
              <a:buFont typeface="Wingdings" panose="05000000000000000000" pitchFamily="2" charset="2"/>
              <a:buChar char="q"/>
            </a:pPr>
            <a:r>
              <a:rPr lang="ru-RU" dirty="0" smtClean="0"/>
              <a:t> оценка </a:t>
            </a:r>
            <a:r>
              <a:rPr lang="ru-RU" dirty="0"/>
              <a:t>эффективности.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8205226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Аналитические и экспертные службы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4499" y="1986741"/>
            <a:ext cx="10663566" cy="4638503"/>
          </a:xfrm>
        </p:spPr>
        <p:txBody>
          <a:bodyPr>
            <a:normAutofit/>
          </a:bodyPr>
          <a:lstStyle/>
          <a:p>
            <a:r>
              <a:rPr lang="ru-RU" dirty="0" smtClean="0"/>
              <a:t>На различных уровнях управления существуют данные службы. Например, </a:t>
            </a:r>
            <a:r>
              <a:rPr lang="ru-RU" dirty="0"/>
              <a:t>для работы правительства РФ, парламента РФ, Президента РФ (федеральный, высший уровень), для работы финансовой и коммерческой деятельности (банки, торгово-промышленные палаты, аналитические и информационные центры, учебные заведения, некоммерческие организации и т.п.).</a:t>
            </a:r>
          </a:p>
          <a:p>
            <a:r>
              <a:rPr lang="ru-RU" dirty="0"/>
              <a:t>Функции аналитических и экспертных служб: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dirty="0" smtClean="0"/>
              <a:t> комплексный </a:t>
            </a:r>
            <a:r>
              <a:rPr lang="ru-RU" dirty="0"/>
              <a:t>анализ социально-экономического и политического развития субъектов,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dirty="0" smtClean="0"/>
              <a:t> оценки </a:t>
            </a:r>
            <a:r>
              <a:rPr lang="ru-RU" dirty="0"/>
              <a:t>принятых нормативных документов и последствия их исполнения;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dirty="0" smtClean="0"/>
              <a:t> проведение </a:t>
            </a:r>
            <a:r>
              <a:rPr lang="ru-RU" dirty="0"/>
              <a:t>мониторинговых исследований экономической и социальной ситуаций,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ru-RU" dirty="0" smtClean="0"/>
              <a:t> подготовка </a:t>
            </a:r>
            <a:r>
              <a:rPr lang="ru-RU" dirty="0"/>
              <a:t>аналитических и концептуальных материалов по отдельным сферам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3094783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МЕТОДЫ разработки управленческих решений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4" name="Объект 3" descr="https://skazka-arkhyz.ru/wp-content/uploads/f/c/e/fce1672ff0bd52be005f6f32153fd526.jpe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182" y="1853738"/>
            <a:ext cx="8129847" cy="46301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043784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Стратегические управленческие решения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285999"/>
            <a:ext cx="10181428" cy="449718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Стратегические управленческие решения имеют серьезные долгосрочные последствия для будущего организации</a:t>
            </a:r>
            <a:r>
              <a:rPr lang="ru-RU" dirty="0" smtClean="0"/>
              <a:t>.</a:t>
            </a:r>
          </a:p>
          <a:p>
            <a:r>
              <a:rPr lang="ru-RU" dirty="0"/>
              <a:t>Особенности их принятия заключаются в следующем:</a:t>
            </a:r>
          </a:p>
          <a:p>
            <a:pPr marL="450000" lvl="0">
              <a:buFont typeface="Arial" panose="020B0604020202020204" pitchFamily="34" charset="0"/>
              <a:buChar char="•"/>
            </a:pPr>
            <a:r>
              <a:rPr lang="ru-RU" dirty="0" smtClean="0"/>
              <a:t> инновационность; </a:t>
            </a:r>
            <a:endParaRPr lang="ru-RU" dirty="0"/>
          </a:p>
          <a:p>
            <a:pPr marL="450000" lvl="0">
              <a:buFont typeface="Arial" panose="020B0604020202020204" pitchFamily="34" charset="0"/>
              <a:buChar char="•"/>
            </a:pPr>
            <a:r>
              <a:rPr lang="ru-RU" dirty="0" smtClean="0"/>
              <a:t> ориентация </a:t>
            </a:r>
            <a:r>
              <a:rPr lang="ru-RU" dirty="0"/>
              <a:t>на </a:t>
            </a:r>
            <a:r>
              <a:rPr lang="ru-RU" dirty="0" smtClean="0"/>
              <a:t>будущее;</a:t>
            </a:r>
            <a:endParaRPr lang="ru-RU" dirty="0"/>
          </a:p>
          <a:p>
            <a:pPr marL="450000" lvl="0">
              <a:buFont typeface="Arial" panose="020B0604020202020204" pitchFamily="34" charset="0"/>
              <a:buChar char="•"/>
            </a:pPr>
            <a:r>
              <a:rPr lang="ru-RU" dirty="0" smtClean="0"/>
              <a:t> основа </a:t>
            </a:r>
            <a:r>
              <a:rPr lang="ru-RU" dirty="0"/>
              <a:t>для принятия оперативных управленческих </a:t>
            </a:r>
            <a:r>
              <a:rPr lang="ru-RU" dirty="0" smtClean="0"/>
              <a:t>решений;</a:t>
            </a:r>
            <a:endParaRPr lang="ru-RU" dirty="0"/>
          </a:p>
          <a:p>
            <a:pPr marL="450000" lvl="0">
              <a:buFont typeface="Arial" panose="020B0604020202020204" pitchFamily="34" charset="0"/>
              <a:buChar char="•"/>
            </a:pPr>
            <a:r>
              <a:rPr lang="ru-RU" dirty="0" smtClean="0"/>
              <a:t> сопряженность </a:t>
            </a:r>
            <a:r>
              <a:rPr lang="ru-RU" dirty="0"/>
              <a:t>со стратегической неопределенностью, т.к. учитывают не контролируемые внешние </a:t>
            </a:r>
            <a:r>
              <a:rPr lang="ru-RU" dirty="0" smtClean="0"/>
              <a:t>факторы</a:t>
            </a:r>
            <a:r>
              <a:rPr lang="ru-RU" dirty="0"/>
              <a:t>;</a:t>
            </a:r>
            <a:endParaRPr lang="ru-RU" dirty="0"/>
          </a:p>
          <a:p>
            <a:pPr marL="450000" lvl="0">
              <a:buFont typeface="Arial" panose="020B0604020202020204" pitchFamily="34" charset="0"/>
              <a:buChar char="•"/>
            </a:pPr>
            <a:r>
              <a:rPr lang="ru-RU" dirty="0" smtClean="0"/>
              <a:t> связаны </a:t>
            </a:r>
            <a:r>
              <a:rPr lang="ru-RU" dirty="0"/>
              <a:t>с вовлечением значительных </a:t>
            </a:r>
            <a:r>
              <a:rPr lang="ru-RU" dirty="0" smtClean="0"/>
              <a:t>ресурсов</a:t>
            </a:r>
            <a:r>
              <a:rPr lang="ru-RU" dirty="0"/>
              <a:t>;</a:t>
            </a:r>
            <a:endParaRPr lang="ru-RU" dirty="0"/>
          </a:p>
          <a:p>
            <a:pPr marL="450000" lvl="0">
              <a:buFont typeface="Arial" panose="020B0604020202020204" pitchFamily="34" charset="0"/>
              <a:buChar char="•"/>
            </a:pPr>
            <a:r>
              <a:rPr lang="ru-RU" dirty="0" smtClean="0"/>
              <a:t> необратимы;</a:t>
            </a:r>
            <a:endParaRPr lang="ru-RU" dirty="0"/>
          </a:p>
          <a:p>
            <a:pPr marL="450000">
              <a:buFont typeface="Arial" panose="020B0604020202020204" pitchFamily="34" charset="0"/>
              <a:buChar char="•"/>
            </a:pPr>
            <a:r>
              <a:rPr lang="ru-RU" dirty="0" smtClean="0"/>
              <a:t> нет </a:t>
            </a:r>
            <a:r>
              <a:rPr lang="ru-RU" dirty="0"/>
              <a:t>шаблонности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2484414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Схема Стратегического управленческого решения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4" name="Объект 3" descr="https://iknigi.net/books_files/online_html/106651/b00000178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065" y="2084832"/>
            <a:ext cx="7431579" cy="42238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1087041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ЛОГИКА ПРИНЯТИЯ СТРАТЕГИЧЕСКИХ РЕШЕНИЙ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4" name="Объект 3" descr="https://skazka-arkhyz.ru/wp-content/uploads/d/9/3/d930185df75522f0f0b1551e5f5a527c.jpe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68"/>
          <a:stretch/>
        </p:blipFill>
        <p:spPr bwMode="auto">
          <a:xfrm>
            <a:off x="2211184" y="1928553"/>
            <a:ext cx="8171411" cy="4588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935933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Введение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Деятельность работников в любой сфере деятельности заключается в принятии управленческих решений. </a:t>
            </a:r>
            <a:r>
              <a:rPr lang="ru-RU" dirty="0" smtClean="0"/>
              <a:t>Процесс </a:t>
            </a:r>
            <a:r>
              <a:rPr lang="ru-RU" dirty="0"/>
              <a:t>принятии </a:t>
            </a:r>
            <a:r>
              <a:rPr lang="ru-RU" dirty="0" smtClean="0"/>
              <a:t>в </a:t>
            </a:r>
            <a:r>
              <a:rPr lang="ru-RU" dirty="0"/>
              <a:t>любой сфере деятельности опирается на логику управленческого </a:t>
            </a:r>
            <a:r>
              <a:rPr lang="ru-RU" dirty="0" smtClean="0"/>
              <a:t>труда</a:t>
            </a:r>
            <a:r>
              <a:rPr lang="ru-RU" dirty="0" smtClean="0"/>
              <a:t>.</a:t>
            </a:r>
          </a:p>
          <a:p>
            <a:r>
              <a:rPr lang="ru-RU" dirty="0">
                <a:solidFill>
                  <a:srgbClr val="FF0000"/>
                </a:solidFill>
              </a:rPr>
              <a:t>Принятие решения </a:t>
            </a:r>
            <a:r>
              <a:rPr lang="ru-RU" dirty="0" smtClean="0"/>
              <a:t>– это  </a:t>
            </a:r>
            <a:r>
              <a:rPr lang="ru-RU" dirty="0"/>
              <a:t>психологический процесс – иногда человеком движет логика, иногда – чувства. Способы, используемые работником для принятия управленческих решений, варьируются от спонтанных до высоко логичных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/>
              <a:t>Основным средством для принятия </a:t>
            </a:r>
            <a:r>
              <a:rPr lang="ru-RU" dirty="0" smtClean="0"/>
              <a:t>решений </a:t>
            </a:r>
            <a:r>
              <a:rPr lang="ru-RU" dirty="0"/>
              <a:t>является информационно-аналитическая </a:t>
            </a:r>
            <a:r>
              <a:rPr lang="ru-RU" dirty="0" smtClean="0"/>
              <a:t>деятельность. Информационное </a:t>
            </a:r>
            <a:r>
              <a:rPr lang="ru-RU" dirty="0"/>
              <a:t>обеспечение состоит в получении исходных данных обработанной информации на основе которой принимается управленческое </a:t>
            </a:r>
            <a:r>
              <a:rPr lang="ru-RU" dirty="0" smtClean="0"/>
              <a:t>решение. Получение </a:t>
            </a:r>
            <a:r>
              <a:rPr lang="ru-RU" dirty="0"/>
              <a:t>информации и информационного обеспечения учитывают информационную потребность работников и внедрение новых информационных технологий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813992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Работы по концепции принятия решений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0000" lvl="0">
              <a:buFont typeface="Wingdings" panose="05000000000000000000" pitchFamily="2" charset="2"/>
              <a:buChar char="q"/>
            </a:pPr>
            <a:r>
              <a:rPr lang="ru-RU" sz="2500" dirty="0" smtClean="0"/>
              <a:t> В </a:t>
            </a:r>
            <a:r>
              <a:rPr lang="ru-RU" sz="2500" dirty="0"/>
              <a:t>1978г. Г. </a:t>
            </a:r>
            <a:r>
              <a:rPr lang="ru-RU" sz="2500" dirty="0" err="1"/>
              <a:t>Саймону</a:t>
            </a:r>
            <a:r>
              <a:rPr lang="ru-RU" sz="2500" dirty="0"/>
              <a:t> за исследование процесса принятия решений (основная идея заключается в нахождении решений, приемлемых для </a:t>
            </a:r>
            <a:r>
              <a:rPr lang="ru-RU" sz="2500" dirty="0" smtClean="0"/>
              <a:t>всех.</a:t>
            </a:r>
            <a:endParaRPr lang="ru-RU" sz="2500" dirty="0"/>
          </a:p>
          <a:p>
            <a:pPr marL="450000" lvl="0">
              <a:buFont typeface="Wingdings" panose="05000000000000000000" pitchFamily="2" charset="2"/>
              <a:buChar char="q"/>
            </a:pPr>
            <a:r>
              <a:rPr lang="ru-RU" sz="2500" dirty="0" smtClean="0"/>
              <a:t> В </a:t>
            </a:r>
            <a:r>
              <a:rPr lang="ru-RU" sz="2500" dirty="0"/>
              <a:t>1986г. Дж </a:t>
            </a:r>
            <a:r>
              <a:rPr lang="ru-RU" sz="2500" dirty="0" err="1"/>
              <a:t>Бьюкеннену</a:t>
            </a:r>
            <a:r>
              <a:rPr lang="ru-RU" sz="2500" dirty="0"/>
              <a:t> за развитие основ теории принятия экономических и политических решений (основная идея – принятие решений, исходя из интересов участвующих в этом процессе лиц</a:t>
            </a:r>
            <a:r>
              <a:rPr lang="ru-RU" sz="2500" dirty="0" smtClean="0"/>
              <a:t>).</a:t>
            </a:r>
            <a:endParaRPr lang="ru-RU" sz="2500" dirty="0"/>
          </a:p>
          <a:p>
            <a:pPr marL="450000" lvl="0">
              <a:buFont typeface="Wingdings" panose="05000000000000000000" pitchFamily="2" charset="2"/>
              <a:buChar char="q"/>
            </a:pPr>
            <a:r>
              <a:rPr lang="ru-RU" sz="2500" dirty="0" smtClean="0"/>
              <a:t> В </a:t>
            </a:r>
            <a:r>
              <a:rPr lang="ru-RU" sz="2500" dirty="0"/>
              <a:t>2002г. Даниель </a:t>
            </a:r>
            <a:r>
              <a:rPr lang="ru-RU" sz="2500" dirty="0" err="1"/>
              <a:t>Канеман</a:t>
            </a:r>
            <a:r>
              <a:rPr lang="ru-RU" sz="2500" dirty="0"/>
              <a:t> за поведенческую экономику, отражающую и доказывающую иррациональность принятия решения.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908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Информационное обеспечение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уже было сказано ранее </a:t>
            </a:r>
            <a:r>
              <a:rPr lang="ru-RU" dirty="0"/>
              <a:t>и</a:t>
            </a:r>
            <a:r>
              <a:rPr lang="ru-RU" dirty="0" smtClean="0"/>
              <a:t>нформационное </a:t>
            </a:r>
            <a:r>
              <a:rPr lang="ru-RU" dirty="0"/>
              <a:t>обеспечение состоит в получении исходных данных обработанной </a:t>
            </a:r>
            <a:r>
              <a:rPr lang="ru-RU" dirty="0" smtClean="0"/>
              <a:t>информации, на </a:t>
            </a:r>
            <a:r>
              <a:rPr lang="ru-RU" dirty="0"/>
              <a:t>основе </a:t>
            </a:r>
            <a:r>
              <a:rPr lang="ru-RU" dirty="0" smtClean="0"/>
              <a:t>которой уже принимается решение.</a:t>
            </a:r>
          </a:p>
          <a:p>
            <a:r>
              <a:rPr lang="ru-RU" dirty="0"/>
              <a:t>Основные функции информационных технологий в органах управления:</a:t>
            </a:r>
          </a:p>
          <a:p>
            <a:pPr marL="450000" lvl="0">
              <a:buFont typeface="Wingdings" panose="05000000000000000000" pitchFamily="2" charset="2"/>
              <a:buChar char="q"/>
            </a:pPr>
            <a:r>
              <a:rPr lang="ru-RU" dirty="0" smtClean="0"/>
              <a:t> качественное </a:t>
            </a:r>
            <a:r>
              <a:rPr lang="ru-RU" dirty="0"/>
              <a:t>преобразование информации;</a:t>
            </a:r>
          </a:p>
          <a:p>
            <a:pPr marL="450000" lvl="0">
              <a:buFont typeface="Wingdings" panose="05000000000000000000" pitchFamily="2" charset="2"/>
              <a:buChar char="q"/>
            </a:pPr>
            <a:r>
              <a:rPr lang="ru-RU" dirty="0" smtClean="0"/>
              <a:t> обеспечение </a:t>
            </a:r>
            <a:r>
              <a:rPr lang="ru-RU" dirty="0"/>
              <a:t>лица, принимающего управленческие решения достоверной и своевременной информацией;</a:t>
            </a:r>
          </a:p>
          <a:p>
            <a:pPr marL="450000" lvl="0">
              <a:buFont typeface="Wingdings" panose="05000000000000000000" pitchFamily="2" charset="2"/>
              <a:buChar char="q"/>
            </a:pPr>
            <a:r>
              <a:rPr lang="ru-RU" dirty="0" smtClean="0"/>
              <a:t> сочетание </a:t>
            </a:r>
            <a:r>
              <a:rPr lang="ru-RU" dirty="0"/>
              <a:t>полученной объективной информации и интуиции, личного опыта.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7084303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Классификация управленческих решений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Управленческие решения </a:t>
            </a:r>
            <a:r>
              <a:rPr lang="ru-RU" dirty="0" smtClean="0"/>
              <a:t>бывают</a:t>
            </a:r>
            <a:r>
              <a:rPr lang="ru-RU" b="1" i="1" dirty="0"/>
              <a:t>:</a:t>
            </a:r>
            <a:endParaRPr lang="ru-RU" b="1" i="1" dirty="0" smtClean="0"/>
          </a:p>
          <a:p>
            <a:r>
              <a:rPr lang="ru-RU" dirty="0">
                <a:solidFill>
                  <a:srgbClr val="C00000"/>
                </a:solidFill>
              </a:rPr>
              <a:t>Политические государственные решения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/>
              <a:t>принимаются по наиболее важным вопросам высшими органами государственной </a:t>
            </a:r>
            <a:r>
              <a:rPr lang="ru-RU" dirty="0" smtClean="0"/>
              <a:t>власти.</a:t>
            </a:r>
          </a:p>
          <a:p>
            <a:r>
              <a:rPr lang="ru-RU" dirty="0">
                <a:solidFill>
                  <a:srgbClr val="C00000"/>
                </a:solidFill>
              </a:rPr>
              <a:t>Административные государственные решения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/>
              <a:t>производны от политических, являются вторым уровнем и имеют обезличенный </a:t>
            </a:r>
            <a:r>
              <a:rPr lang="ru-RU" dirty="0" smtClean="0"/>
              <a:t>характер.</a:t>
            </a:r>
          </a:p>
          <a:p>
            <a:r>
              <a:rPr lang="ru-RU" dirty="0" smtClean="0"/>
              <a:t>Управленческие решения по форме делят на: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Правовые</a:t>
            </a:r>
            <a:r>
              <a:rPr lang="ru-RU" dirty="0" smtClean="0"/>
              <a:t> – считаются такие решения, </a:t>
            </a:r>
            <a:r>
              <a:rPr lang="ru-RU" dirty="0"/>
              <a:t>если их невыполнение влечет юридические </a:t>
            </a:r>
            <a:r>
              <a:rPr lang="ru-RU" dirty="0" smtClean="0"/>
              <a:t>последствия (издаются в виде правовых актов, договоров и иных актов)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Неправовые </a:t>
            </a:r>
            <a:r>
              <a:rPr lang="ru-RU" dirty="0" smtClean="0"/>
              <a:t>– в </a:t>
            </a:r>
            <a:r>
              <a:rPr lang="ru-RU" dirty="0"/>
              <a:t>основном содержат оформление организационных мероприятий </a:t>
            </a:r>
            <a:r>
              <a:rPr lang="ru-RU" dirty="0" smtClean="0"/>
              <a:t> (решение совещаний, разработка гос. Программ)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633364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1"/>
                </a:solidFill>
              </a:rPr>
              <a:t>Классификация управленческих решений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57" y="2438805"/>
            <a:ext cx="5503127" cy="366875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79" y="2438806"/>
            <a:ext cx="5499480" cy="366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87282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Разработка и процесс принятия управленческих решений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9569" y="1890346"/>
            <a:ext cx="10744199" cy="473905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Разработка управленческих решений должна отвечать следующим принципам:</a:t>
            </a:r>
          </a:p>
          <a:p>
            <a:pPr marL="450000" lvl="0">
              <a:buFont typeface="Wingdings" panose="05000000000000000000" pitchFamily="2" charset="2"/>
              <a:buChar char="q"/>
            </a:pPr>
            <a:r>
              <a:rPr lang="ru-RU" dirty="0" smtClean="0"/>
              <a:t> это </a:t>
            </a:r>
            <a:r>
              <a:rPr lang="ru-RU" dirty="0"/>
              <a:t>результат выбора между несколькими </a:t>
            </a:r>
            <a:r>
              <a:rPr lang="ru-RU" dirty="0" smtClean="0"/>
              <a:t>вариантами</a:t>
            </a:r>
            <a:r>
              <a:rPr lang="ru-RU" dirty="0"/>
              <a:t>;</a:t>
            </a:r>
          </a:p>
          <a:p>
            <a:pPr marL="450000" lvl="0">
              <a:buFont typeface="Wingdings" panose="05000000000000000000" pitchFamily="2" charset="2"/>
              <a:buChar char="q"/>
            </a:pPr>
            <a:r>
              <a:rPr lang="ru-RU" dirty="0" smtClean="0"/>
              <a:t> этот </a:t>
            </a:r>
            <a:r>
              <a:rPr lang="ru-RU" dirty="0"/>
              <a:t>выбор влияет на субъект управления и воспринимается им к обязательному исполнению.</a:t>
            </a:r>
          </a:p>
          <a:p>
            <a:r>
              <a:rPr lang="ru-RU" dirty="0" smtClean="0"/>
              <a:t>Процесс принятия управленческого решения предусматривает:</a:t>
            </a:r>
          </a:p>
          <a:p>
            <a:pPr marL="450000" lvl="0">
              <a:buFont typeface="Wingdings" panose="05000000000000000000" pitchFamily="2" charset="2"/>
              <a:buChar char="v"/>
            </a:pPr>
            <a:r>
              <a:rPr lang="ru-RU" dirty="0" smtClean="0"/>
              <a:t> лицо</a:t>
            </a:r>
            <a:r>
              <a:rPr lang="ru-RU" dirty="0" smtClean="0"/>
              <a:t>, принимающее решение наделено необходимыми полномочиями и несет за него ответственность;</a:t>
            </a:r>
          </a:p>
          <a:p>
            <a:pPr marL="450000" lvl="0">
              <a:buFont typeface="Wingdings" panose="05000000000000000000" pitchFamily="2" charset="2"/>
              <a:buChar char="v"/>
            </a:pPr>
            <a:r>
              <a:rPr lang="ru-RU" dirty="0" smtClean="0"/>
              <a:t> управляемые </a:t>
            </a:r>
            <a:r>
              <a:rPr lang="ru-RU" dirty="0" smtClean="0"/>
              <a:t>факторы в рамках полномочий лица, принимающего решение;</a:t>
            </a:r>
          </a:p>
          <a:p>
            <a:pPr marL="450000" lvl="0">
              <a:buFont typeface="Wingdings" panose="05000000000000000000" pitchFamily="2" charset="2"/>
              <a:buChar char="v"/>
            </a:pPr>
            <a:r>
              <a:rPr lang="ru-RU" dirty="0" smtClean="0"/>
              <a:t> неуправляемые </a:t>
            </a:r>
            <a:r>
              <a:rPr lang="ru-RU" dirty="0"/>
              <a:t>факторы - необходимые действия, зависящие от других лиц или органов государственной власти;</a:t>
            </a:r>
          </a:p>
          <a:p>
            <a:pPr marL="450000" lvl="0">
              <a:buFont typeface="Wingdings" panose="05000000000000000000" pitchFamily="2" charset="2"/>
              <a:buChar char="v"/>
            </a:pPr>
            <a:r>
              <a:rPr lang="ru-RU" dirty="0" smtClean="0"/>
              <a:t> ограничения </a:t>
            </a:r>
            <a:r>
              <a:rPr lang="ru-RU" dirty="0"/>
              <a:t>по управляемым и неуправляемым факторам;</a:t>
            </a:r>
          </a:p>
          <a:p>
            <a:pPr marL="450000" lvl="0">
              <a:buFont typeface="Wingdings" panose="05000000000000000000" pitchFamily="2" charset="2"/>
              <a:buChar char="v"/>
            </a:pPr>
            <a:r>
              <a:rPr lang="ru-RU" dirty="0" smtClean="0"/>
              <a:t> критерии </a:t>
            </a:r>
            <a:r>
              <a:rPr lang="ru-RU" dirty="0"/>
              <a:t>для оценки альтернативных вариантов;</a:t>
            </a:r>
          </a:p>
          <a:p>
            <a:pPr marL="450000" lvl="0">
              <a:buFont typeface="Wingdings" panose="05000000000000000000" pitchFamily="2" charset="2"/>
              <a:buChar char="v"/>
            </a:pPr>
            <a:r>
              <a:rPr lang="ru-RU" dirty="0" smtClean="0"/>
              <a:t> принципы </a:t>
            </a:r>
            <a:r>
              <a:rPr lang="ru-RU" dirty="0"/>
              <a:t>и методы выбора решения;</a:t>
            </a:r>
          </a:p>
          <a:p>
            <a:pPr marL="450000" lvl="0">
              <a:buFont typeface="Wingdings" panose="05000000000000000000" pitchFamily="2" charset="2"/>
              <a:buChar char="v"/>
            </a:pPr>
            <a:r>
              <a:rPr lang="ru-RU" dirty="0" smtClean="0"/>
              <a:t> возможности </a:t>
            </a:r>
            <a:r>
              <a:rPr lang="ru-RU" dirty="0"/>
              <a:t>и риски реализации выбранного или принятого решения.</a:t>
            </a:r>
          </a:p>
          <a:p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97641257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ЭТАПЫ ПРИНЯТИЯ УПРАВЛЕНЧЕСКИХ РЕШЕНИЙ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Г. </a:t>
            </a:r>
            <a:r>
              <a:rPr lang="ru-RU" dirty="0" err="1" smtClean="0"/>
              <a:t>Саймон</a:t>
            </a:r>
            <a:r>
              <a:rPr lang="ru-RU" dirty="0" smtClean="0"/>
              <a:t> предложил простейшую базовую модель принятия решений:</a:t>
            </a:r>
          </a:p>
          <a:p>
            <a:pPr marL="432000">
              <a:buFont typeface="Arial" panose="020B0604020202020204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обдумывание;</a:t>
            </a:r>
          </a:p>
          <a:p>
            <a:pPr marL="432000">
              <a:buFont typeface="Arial" panose="020B0604020202020204" pitchFamily="34" charset="0"/>
              <a:buChar char="•"/>
            </a:pPr>
            <a:r>
              <a:rPr lang="ru-RU" dirty="0" smtClean="0"/>
              <a:t> проектирование </a:t>
            </a:r>
            <a:r>
              <a:rPr lang="ru-RU" dirty="0" smtClean="0"/>
              <a:t>вариантов решения;</a:t>
            </a:r>
          </a:p>
          <a:p>
            <a:pPr marL="432000">
              <a:buFont typeface="Arial" panose="020B0604020202020204" pitchFamily="34" charset="0"/>
              <a:buChar char="•"/>
            </a:pPr>
            <a:r>
              <a:rPr lang="ru-RU" dirty="0" smtClean="0"/>
              <a:t> выбор</a:t>
            </a:r>
            <a:r>
              <a:rPr lang="ru-RU" dirty="0" smtClean="0"/>
              <a:t>.</a:t>
            </a:r>
            <a:endParaRPr lang="ru-RU" dirty="0"/>
          </a:p>
          <a:p>
            <a:pPr marL="90000" indent="0">
              <a:buNone/>
            </a:pPr>
            <a:r>
              <a:rPr lang="ru-RU" dirty="0" smtClean="0"/>
              <a:t>В современном мире в процессе принятия управленческих </a:t>
            </a:r>
            <a:r>
              <a:rPr lang="ru-RU" dirty="0" smtClean="0"/>
              <a:t>решений:</a:t>
            </a:r>
          </a:p>
          <a:p>
            <a:pPr marL="432000">
              <a:buFont typeface="Arial" panose="020B0604020202020204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подготовку;</a:t>
            </a:r>
            <a:endParaRPr lang="ru-RU" dirty="0"/>
          </a:p>
          <a:p>
            <a:pPr marL="432000">
              <a:buFont typeface="Arial" panose="020B0604020202020204" pitchFamily="34" charset="0"/>
              <a:buChar char="•"/>
            </a:pPr>
            <a:r>
              <a:rPr lang="ru-RU" dirty="0" smtClean="0"/>
              <a:t> принятие;</a:t>
            </a:r>
            <a:endParaRPr lang="ru-RU" dirty="0"/>
          </a:p>
          <a:p>
            <a:pPr marL="432000">
              <a:buFont typeface="Arial" panose="020B0604020202020204" pitchFamily="34" charset="0"/>
              <a:buChar char="•"/>
            </a:pPr>
            <a:r>
              <a:rPr lang="ru-RU" dirty="0" smtClean="0"/>
              <a:t> выполнение решений.</a:t>
            </a:r>
            <a:endParaRPr lang="ru-RU" dirty="0"/>
          </a:p>
          <a:p>
            <a:pPr marL="9000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1610819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1"/>
                </a:solidFill>
              </a:rPr>
              <a:t>ЭТАПЫ ПРИНЯТИЯ УПРАВЛЕНЧЕСКИХ РЕШЕНИЙ</a:t>
            </a:r>
            <a:endParaRPr lang="ru-RU" dirty="0"/>
          </a:p>
        </p:txBody>
      </p:sp>
      <p:pic>
        <p:nvPicPr>
          <p:cNvPr id="4" name="Объект 3" descr="https://cf2.ppt-online.org/files2/slide/k/KCQBdvI9nVM2rOumNizPf460pFRHoJLXGEbe7klYtD/slide-4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85"/>
          <a:stretch/>
        </p:blipFill>
        <p:spPr bwMode="auto">
          <a:xfrm>
            <a:off x="2784764" y="2003367"/>
            <a:ext cx="7182195" cy="45387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9466965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47</TotalTime>
  <Words>838</Words>
  <Application>Microsoft Office PowerPoint</Application>
  <PresentationFormat>Широкоэкранный</PresentationFormat>
  <Paragraphs>77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Tw Cen MT</vt:lpstr>
      <vt:lpstr>Tw Cen MT Condensed</vt:lpstr>
      <vt:lpstr>Wingdings</vt:lpstr>
      <vt:lpstr>Wingdings 3</vt:lpstr>
      <vt:lpstr>Интеграл</vt:lpstr>
      <vt:lpstr>Лекция на тему:  «Логика принятия решений»</vt:lpstr>
      <vt:lpstr>Введение</vt:lpstr>
      <vt:lpstr>Работы по концепции принятия решений</vt:lpstr>
      <vt:lpstr>Информационное обеспечение</vt:lpstr>
      <vt:lpstr>Классификация управленческих решений</vt:lpstr>
      <vt:lpstr>Классификация управленческих решений</vt:lpstr>
      <vt:lpstr>Разработка и процесс принятия управленческих решений</vt:lpstr>
      <vt:lpstr>ЭТАПЫ ПРИНЯТИЯ УПРАВЛЕНЧЕСКИХ РЕШЕНИЙ</vt:lpstr>
      <vt:lpstr>ЭТАПЫ ПРИНЯТИЯ УПРАВЛЕНЧЕСКИХ РЕШЕНИЙ</vt:lpstr>
      <vt:lpstr>ЭТАПЫ ПРИНЯТИЯ УПРАВЛЕНЧЕСКИХ РЕШЕНИЙ</vt:lpstr>
      <vt:lpstr>ЭТАПЫ ПРИНЯТИЯ УПРАВЛЕНЧЕСКИХ РЕШЕНИЙ</vt:lpstr>
      <vt:lpstr>Функции Управленческих Решений</vt:lpstr>
      <vt:lpstr>Аналитические и экспертные службы</vt:lpstr>
      <vt:lpstr>МЕТОДЫ разработки управленческих решений</vt:lpstr>
      <vt:lpstr>Стратегические управленческие решения</vt:lpstr>
      <vt:lpstr>Схема Стратегического управленческого решения</vt:lpstr>
      <vt:lpstr>ЛОГИКА ПРИНЯТИЯ СТРАТЕГИЧЕСКИХ РЕШЕНИЙ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на тему:  «Логика принятия решений»</dc:title>
  <dc:creator>Денис</dc:creator>
  <cp:lastModifiedBy>Денис</cp:lastModifiedBy>
  <cp:revision>10</cp:revision>
  <dcterms:created xsi:type="dcterms:W3CDTF">2023-09-23T17:48:49Z</dcterms:created>
  <dcterms:modified xsi:type="dcterms:W3CDTF">2023-09-23T18:41:09Z</dcterms:modified>
</cp:coreProperties>
</file>