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204_2" initials="N" lastIdx="1" clrIdx="0">
    <p:extLst>
      <p:ext uri="{19B8F6BF-5375-455C-9EA6-DF929625EA0E}">
        <p15:presenceInfo xmlns:p15="http://schemas.microsoft.com/office/powerpoint/2012/main" userId="N204_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3AA2E-49A5-493B-85F3-253424DBAE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22EF76-9558-4164-B1E6-CD5B984AAD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DA151A-065F-4C49-83E7-AC4F0317D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F446C3-CC21-4ECF-8073-2DB7440C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9FA42A-6904-4A57-A251-A49C82D0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23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692D3B-EC87-4A95-80F7-26D37D81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CCDA74-AA02-4B49-B91A-69F80CE1A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4E84EA-A8AB-45A5-A0A2-2DE3E5D0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6D6603-DCF3-4DF0-B7DF-41AE0A81B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9105D3-03EA-4DB8-B1C4-7B2F40903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5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480CC91-A591-40DE-8EAB-86FE9A0F4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C564F5A-FC92-4BCC-B1D6-B8F19C020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706150-C8BF-45C0-875C-A61B4FA2A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B4CD17-2CF7-4DE2-B75E-125615CFD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49DEA9-84A5-4188-96AA-E58EFCB0E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27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A0A074-3F17-4ADF-A3F3-FBCB4CC9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1F104D-1B53-46E6-88AB-89969270B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EB6190-A098-4F9D-8FA5-8B816899C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37791E-4D10-4987-8744-AAFE68F84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67ABB0-31FA-45FD-88AC-7D969B986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33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D45658-34BF-42FA-83EA-E9FC59BA3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6151CD-C1BE-40AC-BA32-76F257AE5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2F2FED-7ABF-4B8A-9A3F-155C32092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8F08F3-B222-4F16-B4A2-970361944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34E570-8ED0-46CE-9477-5D9747C9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90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0B1A04-FCD5-40A0-800D-2776A42D7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3C735D-6A14-4D0D-BDBA-A9F2C0A338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4A6C1F-BEC6-405F-9516-EEDC17569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F51449-1C3E-40E7-BF84-E2FD129F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CB902B-B328-4A37-84E7-F1AF7FE84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9152F7-AAA5-41D3-9ED5-E8CE12463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50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28AD41-DAF8-4B08-AD2E-522AB9E5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ED2A5E-6CEF-4E63-B2B2-9A6251385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3AEC62-E995-4CBC-8093-38AA60C3F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29EF959-5AA9-410E-9440-E5EBB34BBB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810F1E3-1CF6-4272-B365-D5D64AB52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194184D-EB44-4E5C-BAAA-05C95ADF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F25E4F0-2025-4D37-82C9-4B6E45FC9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3921BF0-1EAF-4BF6-A4D4-592D676F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70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06C015-D13E-44F1-A4B8-80DECBE1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4C658CD-E161-482F-8221-D18690E2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3C64319-9219-494B-892B-BAA27962F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763E66-25DF-4D09-BE32-0DC06CE3F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33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375457B-FCEE-473A-A7E7-F67B6628F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49DB6F-D1FA-4DB3-BA46-73A288B0D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7C9E3DA-670C-4D7B-888A-8994F54C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133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F6F81-852E-41E9-A90F-AFAEE77D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1CC85D-8543-47E7-8655-CC9725CDD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823F171-FAE5-44B9-9517-5E70180BD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D18375-1732-4F2B-9B81-A438C44A3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CE53C4-A246-40B5-9882-CCF84AF4F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720457-231A-47E4-973D-23DF4B26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501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B57FF-528E-42E2-82EE-3BF6BC217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7AAE368-78A1-490A-B993-A6910ECD9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B56BD7-D651-4D22-9FD2-D2B7648F5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92E3E9-BFBB-4127-BAC4-1F1CAA292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A81B0C-AE63-4575-A558-EAF9757C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53F790-0F7E-4CBD-AE51-C39DE37AB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38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78A517-2C67-4DB2-91C2-0803F4F0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ABAE88-83F4-407A-B312-27BBCC030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772784-E16D-4B71-92DE-E7D23A400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903B8-F832-4628-934E-585246D3EE5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01E429-6A66-4785-A6F9-586E2B7E9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F7EECA-6A4D-46CB-AEA6-F0C21FA048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E5177-5CE6-4138-A51B-99FADE511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03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4A0D1E-232A-4F90-A03E-5A8A98DB61FE}"/>
              </a:ext>
            </a:extLst>
          </p:cNvPr>
          <p:cNvSpPr txBox="1"/>
          <p:nvPr/>
        </p:nvSpPr>
        <p:spPr>
          <a:xfrm>
            <a:off x="242047" y="170330"/>
            <a:ext cx="5405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solidFill>
                  <a:srgbClr val="7030A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Технологический суверенитет рассматривается как часть экономического суверенитета, обеспечивающего базовые потребности мир- систе</a:t>
            </a:r>
            <a:r>
              <a:rPr lang="ru-RU" dirty="0">
                <a:solidFill>
                  <a:srgbClr val="7030A0"/>
                </a:solidFill>
                <a:ea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800" dirty="0">
                <a:solidFill>
                  <a:srgbClr val="7030A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ы России</a:t>
            </a:r>
            <a:endParaRPr lang="ru-RU" sz="1800" dirty="0">
              <a:solidFill>
                <a:srgbClr val="7030A0"/>
              </a:solidFill>
              <a:effectLst/>
              <a:ea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A49022-479C-43D6-BAD0-2498B3BEABDD}"/>
              </a:ext>
            </a:extLst>
          </p:cNvPr>
          <p:cNvSpPr txBox="1"/>
          <p:nvPr/>
        </p:nvSpPr>
        <p:spPr>
          <a:xfrm>
            <a:off x="242047" y="1496046"/>
            <a:ext cx="3200400" cy="3498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71450">
              <a:lnSpc>
                <a:spcPts val="1100"/>
              </a:lnSpc>
              <a:spcAft>
                <a:spcPts val="3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1100" dirty="0"/>
              <a:t>К такого рода потребностям можно отнести:</a:t>
            </a:r>
            <a:endParaRPr lang="en-US" sz="1100" dirty="0"/>
          </a:p>
          <a:p>
            <a:pPr marL="180000" indent="-171450">
              <a:lnSpc>
                <a:spcPts val="1100"/>
              </a:lnSpc>
              <a:spcAft>
                <a:spcPts val="3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1100" dirty="0"/>
              <a:t>обеспечивать </a:t>
            </a:r>
            <a:r>
              <a:rPr lang="ru-RU" sz="1100" b="1" dirty="0"/>
              <a:t>безопасность</a:t>
            </a:r>
            <a:r>
              <a:rPr lang="ru-RU" sz="1100" dirty="0"/>
              <a:t> граждан на </a:t>
            </a:r>
            <a:br>
              <a:rPr lang="en-US" sz="1100" dirty="0"/>
            </a:br>
            <a:r>
              <a:rPr lang="ru-RU" sz="1100" dirty="0"/>
              <a:t>своей территории</a:t>
            </a:r>
            <a:r>
              <a:rPr lang="en-US" sz="1100" dirty="0"/>
              <a:t>;</a:t>
            </a:r>
            <a:endParaRPr lang="ru-RU" sz="1100" dirty="0"/>
          </a:p>
          <a:p>
            <a:pPr marL="180000" indent="-171450">
              <a:lnSpc>
                <a:spcPts val="1100"/>
              </a:lnSpc>
              <a:spcAft>
                <a:spcPts val="3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1100" dirty="0"/>
              <a:t>получать </a:t>
            </a:r>
            <a:r>
              <a:rPr lang="ru-RU" sz="1100" b="1" dirty="0"/>
              <a:t>энергию</a:t>
            </a:r>
            <a:r>
              <a:rPr lang="ru-RU" sz="1100" dirty="0"/>
              <a:t> на собственной </a:t>
            </a:r>
            <a:br>
              <a:rPr lang="en-US" sz="1100" dirty="0"/>
            </a:br>
            <a:r>
              <a:rPr lang="ru-RU" sz="1100" dirty="0"/>
              <a:t>территории,</a:t>
            </a:r>
            <a:endParaRPr lang="en-US" sz="1100" dirty="0"/>
          </a:p>
          <a:p>
            <a:pPr marL="180000" indent="-171450">
              <a:lnSpc>
                <a:spcPts val="1100"/>
              </a:lnSpc>
              <a:spcAft>
                <a:spcPts val="3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1100" dirty="0"/>
              <a:t>обеспечивать </a:t>
            </a:r>
            <a:r>
              <a:rPr lang="ru-RU" sz="1100" b="1" dirty="0"/>
              <a:t>продовольственную</a:t>
            </a:r>
            <a:br>
              <a:rPr lang="en-US" sz="1100" b="1" dirty="0"/>
            </a:br>
            <a:r>
              <a:rPr lang="ru-RU" sz="1100" b="1" dirty="0"/>
              <a:t>независимость</a:t>
            </a:r>
            <a:r>
              <a:rPr lang="en-US" sz="1100" b="1" dirty="0"/>
              <a:t> </a:t>
            </a:r>
            <a:r>
              <a:rPr lang="ru-RU" sz="1100" dirty="0"/>
              <a:t>и медицинскую помощь</a:t>
            </a:r>
            <a:br>
              <a:rPr lang="en-US" sz="1100" dirty="0"/>
            </a:br>
            <a:r>
              <a:rPr lang="ru-RU" sz="1100" dirty="0"/>
              <a:t>граждан;</a:t>
            </a:r>
          </a:p>
          <a:p>
            <a:pPr marL="180000" indent="-171450">
              <a:lnSpc>
                <a:spcPts val="1100"/>
              </a:lnSpc>
              <a:spcAft>
                <a:spcPts val="3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1100" dirty="0"/>
              <a:t>обеспечивать граждан </a:t>
            </a:r>
            <a:r>
              <a:rPr lang="ru-RU" sz="1100" b="1" dirty="0"/>
              <a:t>товарами первой</a:t>
            </a:r>
            <a:br>
              <a:rPr lang="en-US" sz="1100" b="1" dirty="0"/>
            </a:br>
            <a:r>
              <a:rPr lang="ru-RU" sz="1100" b="1" dirty="0"/>
              <a:t>необходимости</a:t>
            </a:r>
            <a:r>
              <a:rPr lang="ru-RU" sz="1100" dirty="0"/>
              <a:t>,</a:t>
            </a:r>
          </a:p>
          <a:p>
            <a:pPr marL="180000" indent="-171450">
              <a:lnSpc>
                <a:spcPts val="1100"/>
              </a:lnSpc>
              <a:spcAft>
                <a:spcPts val="3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1100" dirty="0"/>
              <a:t>гарантировать </a:t>
            </a:r>
            <a:r>
              <a:rPr lang="ru-RU" sz="1100" b="1" dirty="0"/>
              <a:t>транспортную связность</a:t>
            </a:r>
            <a:r>
              <a:rPr lang="ru-RU" sz="1100" dirty="0"/>
              <a:t> и</a:t>
            </a:r>
            <a:br>
              <a:rPr lang="en-US" sz="1100" dirty="0"/>
            </a:br>
            <a:r>
              <a:rPr lang="ru-RU" sz="1100" dirty="0"/>
              <a:t>доступность на всей территории;</a:t>
            </a:r>
          </a:p>
          <a:p>
            <a:pPr marL="180000" indent="-171450">
              <a:lnSpc>
                <a:spcPts val="1100"/>
              </a:lnSpc>
              <a:spcAft>
                <a:spcPts val="3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1100" dirty="0"/>
              <a:t>поддерживать </a:t>
            </a:r>
            <a:r>
              <a:rPr lang="ru-RU" sz="1100" b="1" dirty="0"/>
              <a:t>современный уровень</a:t>
            </a:r>
            <a:br>
              <a:rPr lang="en-US" sz="1100" b="1" dirty="0"/>
            </a:br>
            <a:r>
              <a:rPr lang="ru-RU" sz="1100" b="1" dirty="0"/>
              <a:t>производства информации</a:t>
            </a:r>
            <a:r>
              <a:rPr lang="ru-RU" sz="1100" dirty="0"/>
              <a:t>, ее хранения и </a:t>
            </a:r>
            <a:br>
              <a:rPr lang="en-US" sz="1100" dirty="0"/>
            </a:br>
            <a:r>
              <a:rPr lang="ru-RU" sz="1100" dirty="0"/>
              <a:t>обмена на базе независимых от внешних</a:t>
            </a:r>
            <a:br>
              <a:rPr lang="en-US" sz="1100" dirty="0"/>
            </a:br>
            <a:r>
              <a:rPr lang="ru-RU" sz="1100" dirty="0"/>
              <a:t>факторов программных и аппаратных</a:t>
            </a:r>
            <a:br>
              <a:rPr lang="en-US" sz="1100" dirty="0"/>
            </a:br>
            <a:r>
              <a:rPr lang="ru-RU" sz="1100" dirty="0"/>
              <a:t>средств, включая электронно-компонентную</a:t>
            </a:r>
            <a:r>
              <a:rPr lang="en-US" sz="1100" dirty="0"/>
              <a:t> </a:t>
            </a:r>
            <a:br>
              <a:rPr lang="en-US" sz="1100" dirty="0"/>
            </a:br>
            <a:r>
              <a:rPr lang="ru-RU" sz="1100" dirty="0"/>
              <a:t>базу (далее - ЭКБ);</a:t>
            </a:r>
          </a:p>
          <a:p>
            <a:pPr marL="180000" indent="-171450">
              <a:lnSpc>
                <a:spcPts val="1100"/>
              </a:lnSpc>
              <a:spcAft>
                <a:spcPts val="3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1100" dirty="0"/>
              <a:t>обеспечивать </a:t>
            </a:r>
            <a:r>
              <a:rPr lang="ru-RU" sz="1100" b="1" dirty="0"/>
              <a:t>доступ к средствам</a:t>
            </a:r>
            <a:br>
              <a:rPr lang="en-US" sz="1100" b="1" dirty="0"/>
            </a:br>
            <a:r>
              <a:rPr lang="ru-RU" sz="1100" b="1" dirty="0"/>
              <a:t>производства таких технологий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89D7C7-4D25-4EFC-B37A-5EECF817143F}"/>
              </a:ext>
            </a:extLst>
          </p:cNvPr>
          <p:cNvSpPr txBox="1"/>
          <p:nvPr/>
        </p:nvSpPr>
        <p:spPr>
          <a:xfrm>
            <a:off x="3980332" y="4774700"/>
            <a:ext cx="2770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000000"/>
                </a:solidFill>
                <a:effectLst/>
                <a:ea typeface="Microsoft Sans Serif" panose="020B0604020202020204" pitchFamily="34" charset="0"/>
              </a:rPr>
              <a:t>В перспективном залоге подавляющее большинство задач обретения суверенитета требует владения </a:t>
            </a:r>
            <a:br>
              <a:rPr lang="ru-RU" sz="1100" dirty="0">
                <a:solidFill>
                  <a:srgbClr val="000000"/>
                </a:solidFill>
                <a:effectLst/>
                <a:ea typeface="Microsoft Sans Serif" panose="020B0604020202020204" pitchFamily="34" charset="0"/>
              </a:rPr>
            </a:br>
            <a:r>
              <a:rPr lang="ru-RU" sz="1100" dirty="0">
                <a:solidFill>
                  <a:srgbClr val="000000"/>
                </a:solidFill>
                <a:effectLst/>
                <a:ea typeface="Microsoft Sans Serif" panose="020B0604020202020204" pitchFamily="34" charset="0"/>
              </a:rPr>
              <a:t>примерно следующей группой </a:t>
            </a:r>
            <a:br>
              <a:rPr lang="ru-RU" sz="1100" dirty="0">
                <a:solidFill>
                  <a:srgbClr val="000000"/>
                </a:solidFill>
                <a:effectLst/>
                <a:ea typeface="Microsoft Sans Serif" panose="020B0604020202020204" pitchFamily="34" charset="0"/>
              </a:rPr>
            </a:br>
            <a:r>
              <a:rPr lang="ru-RU" sz="1100" dirty="0">
                <a:solidFill>
                  <a:srgbClr val="000000"/>
                </a:solidFill>
                <a:effectLst/>
                <a:ea typeface="Microsoft Sans Serif" panose="020B0604020202020204" pitchFamily="34" charset="0"/>
              </a:rPr>
              <a:t>сквозных технологий (СКВОТ), последовательно проходящих стадии создания и обслуживания продукта </a:t>
            </a:r>
            <a:br>
              <a:rPr lang="ru-RU" sz="1100" dirty="0">
                <a:solidFill>
                  <a:srgbClr val="000000"/>
                </a:solidFill>
                <a:effectLst/>
                <a:ea typeface="Microsoft Sans Serif" panose="020B0604020202020204" pitchFamily="34" charset="0"/>
              </a:rPr>
            </a:br>
            <a:r>
              <a:rPr lang="ru-RU" sz="1100" dirty="0">
                <a:solidFill>
                  <a:srgbClr val="000000"/>
                </a:solidFill>
                <a:effectLst/>
                <a:ea typeface="Microsoft Sans Serif" panose="020B0604020202020204" pitchFamily="34" charset="0"/>
              </a:rPr>
              <a:t>(1-7 на схеме).</a:t>
            </a:r>
            <a:endParaRPr lang="ru-RU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88E141-5CD7-4E59-B7C4-84725A6D4989}"/>
              </a:ext>
            </a:extLst>
          </p:cNvPr>
          <p:cNvSpPr txBox="1"/>
          <p:nvPr/>
        </p:nvSpPr>
        <p:spPr>
          <a:xfrm>
            <a:off x="6902823" y="4774700"/>
            <a:ext cx="241150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000000"/>
                </a:solidFill>
                <a:ea typeface="Microsoft Sans Serif" panose="020B0604020202020204" pitchFamily="34" charset="0"/>
              </a:rPr>
              <a:t>* Отдельную группу будут формировать биологические,</a:t>
            </a:r>
            <a:br>
              <a:rPr lang="ru-RU" sz="1100" dirty="0">
                <a:solidFill>
                  <a:srgbClr val="000000"/>
                </a:solidFill>
                <a:ea typeface="Microsoft Sans Serif" panose="020B0604020202020204" pitchFamily="34" charset="0"/>
              </a:rPr>
            </a:br>
            <a:r>
              <a:rPr lang="ru-RU" sz="1100" dirty="0">
                <a:solidFill>
                  <a:srgbClr val="000000"/>
                </a:solidFill>
                <a:ea typeface="Microsoft Sans Serif" panose="020B0604020202020204" pitchFamily="34" charset="0"/>
              </a:rPr>
              <a:t>и. в частности, генетические технологии. В горизонте 50 лет </a:t>
            </a:r>
            <a:br>
              <a:rPr lang="ru-RU" sz="1100" dirty="0">
                <a:solidFill>
                  <a:srgbClr val="000000"/>
                </a:solidFill>
                <a:ea typeface="Microsoft Sans Serif" panose="020B0604020202020204" pitchFamily="34" charset="0"/>
              </a:rPr>
            </a:br>
            <a:r>
              <a:rPr lang="ru-RU" sz="1100" dirty="0">
                <a:solidFill>
                  <a:srgbClr val="000000"/>
                </a:solidFill>
                <a:ea typeface="Microsoft Sans Serif" panose="020B0604020202020204" pitchFamily="34" charset="0"/>
              </a:rPr>
              <a:t>мы увидим конвергенцию цифровых, биологических и традиционных групп</a:t>
            </a:r>
            <a:br>
              <a:rPr lang="ru-RU" sz="1100" dirty="0">
                <a:solidFill>
                  <a:srgbClr val="000000"/>
                </a:solidFill>
                <a:ea typeface="Microsoft Sans Serif" panose="020B0604020202020204" pitchFamily="34" charset="0"/>
              </a:rPr>
            </a:br>
            <a:r>
              <a:rPr lang="ru-RU" sz="1100" dirty="0">
                <a:solidFill>
                  <a:srgbClr val="000000"/>
                </a:solidFill>
                <a:ea typeface="Microsoft Sans Serif" panose="020B0604020202020204" pitchFamily="34" charset="0"/>
              </a:rPr>
              <a:t>технологий.</a:t>
            </a:r>
          </a:p>
          <a:p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540761-A98B-4557-ADC6-EEC4EBC51C44}"/>
              </a:ext>
            </a:extLst>
          </p:cNvPr>
          <p:cNvSpPr txBox="1"/>
          <p:nvPr/>
        </p:nvSpPr>
        <p:spPr>
          <a:xfrm>
            <a:off x="8436812" y="1566201"/>
            <a:ext cx="1389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Климатические технологии</a:t>
            </a:r>
          </a:p>
          <a:p>
            <a:pPr algn="r"/>
            <a:r>
              <a:rPr lang="ru-RU" sz="800" dirty="0"/>
              <a:t>(в т.ч новая химия)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6AF1BB-79BF-4ED4-B86C-AB7E36DF5A91}"/>
              </a:ext>
            </a:extLst>
          </p:cNvPr>
          <p:cNvSpPr txBox="1"/>
          <p:nvPr/>
        </p:nvSpPr>
        <p:spPr>
          <a:xfrm>
            <a:off x="8490720" y="2263771"/>
            <a:ext cx="13356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Транспортные технологии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872BFA-D6E7-4C71-9019-94EF0412DEF1}"/>
              </a:ext>
            </a:extLst>
          </p:cNvPr>
          <p:cNvSpPr txBox="1"/>
          <p:nvPr/>
        </p:nvSpPr>
        <p:spPr>
          <a:xfrm>
            <a:off x="8721552" y="2880281"/>
            <a:ext cx="1104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Перспективный слой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37FFAD-0E65-4559-A042-99C6CCFEAB36}"/>
              </a:ext>
            </a:extLst>
          </p:cNvPr>
          <p:cNvSpPr txBox="1"/>
          <p:nvPr/>
        </p:nvSpPr>
        <p:spPr>
          <a:xfrm>
            <a:off x="8782499" y="3680293"/>
            <a:ext cx="20876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Современный слой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5046BE-58AC-4F00-9943-EAA6C46573FD}"/>
              </a:ext>
            </a:extLst>
          </p:cNvPr>
          <p:cNvSpPr txBox="1"/>
          <p:nvPr/>
        </p:nvSpPr>
        <p:spPr>
          <a:xfrm>
            <a:off x="10104313" y="3321278"/>
            <a:ext cx="11721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Цифровые технологии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189F70-24C8-4DAC-B570-DCFB16DAE2D6}"/>
              </a:ext>
            </a:extLst>
          </p:cNvPr>
          <p:cNvSpPr txBox="1"/>
          <p:nvPr/>
        </p:nvSpPr>
        <p:spPr>
          <a:xfrm>
            <a:off x="10104313" y="4254753"/>
            <a:ext cx="20876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Фундаментальные</a:t>
            </a:r>
            <a:br>
              <a:rPr lang="ru-RU" sz="800" dirty="0"/>
            </a:br>
            <a:r>
              <a:rPr lang="ru-RU" sz="800" dirty="0"/>
              <a:t>технологии</a:t>
            </a:r>
          </a:p>
        </p:txBody>
      </p:sp>
    </p:spTree>
    <p:extLst>
      <p:ext uri="{BB962C8B-B14F-4D97-AF65-F5344CB8AC3E}">
        <p14:creationId xmlns:p14="http://schemas.microsoft.com/office/powerpoint/2010/main" val="40092643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192</Words>
  <Application>Microsoft Office PowerPoint</Application>
  <PresentationFormat>Широкоэкранный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N204_2</dc:creator>
  <cp:lastModifiedBy>N204_2</cp:lastModifiedBy>
  <cp:revision>5</cp:revision>
  <dcterms:created xsi:type="dcterms:W3CDTF">2023-10-11T05:30:22Z</dcterms:created>
  <dcterms:modified xsi:type="dcterms:W3CDTF">2023-10-11T06:15:34Z</dcterms:modified>
</cp:coreProperties>
</file>