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204-15" initials="N1" lastIdx="1" clrIdx="0">
    <p:extLst>
      <p:ext uri="{19B8F6BF-5375-455C-9EA6-DF929625EA0E}">
        <p15:presenceInfo xmlns:p15="http://schemas.microsoft.com/office/powerpoint/2012/main" userId="N204-1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13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8FDFC-5B91-43C0-ADF2-5FC7741D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4F7EB0-8DC5-41B3-8BCF-C74C058AF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AE1029-61D0-49AA-A6B8-1CC524AAA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E1D04C-B718-413E-B723-2626C3E3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3629-8302-4131-9E1D-82E7D2CC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74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45FA8-FC99-4B84-A5FD-E6A4FB09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B875ED-22D6-41EA-9602-BB104CA48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CFDBFB-94A1-4446-9F97-434E2343F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8B6AFD-D419-49A0-A3A5-85D3F356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510BE5-9DD6-42F7-94F2-453BCDF5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9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98CE86-5BD6-4CED-8770-0D053450A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0000F7-121E-4AAB-ABFB-C2EF95619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E57C7D-E6D5-470B-89E5-862746BF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1B3CF-637E-427A-B10E-A56A696D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62EA9C-5809-4EED-96E4-990883A2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59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BD0705-1760-459B-B37A-FDD351A4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912378-7B10-43D5-B5DB-329E2E4C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562156-3393-4515-95EB-2C8EB73E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59C120-A501-4F81-AD5A-EC3C87B7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6D6AD5-260F-49E3-8851-92430C4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7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E054D-3D4D-4B8E-B0F1-900486B1E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3A5DCB-BE1D-45C8-8BC4-F6D68A424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DD938D-2289-4E41-8BFA-ED47A90A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34996-E1FF-4D32-B352-0D2148D9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28A0C6-5BD7-4268-B14C-1A938CE8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90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FA514-ED1B-4305-8AC0-518EDFB3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DD724-5730-4F5C-8CA4-87BFA549A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297CBA-8569-4681-B50F-242AC7187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C20F3D-3EBC-45DE-83B5-5D4DF0E9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DAA93C-D496-4435-8A94-A7DB4C3D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14BBA1-5D5E-4DE7-8FDF-EEC69516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6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D404E0-954F-4210-A839-2B11BE7D8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FA0675-68E4-4363-9444-7ECC35EE4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686A7F-EE8B-4DA1-97CD-597FE1991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5E83DF-DC7E-414E-8AEF-66E999882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99C20E-EA11-4705-9984-1D17BDE57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027B2-6156-40F1-A3E4-3720B3AA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AE079F-04AA-4FEB-A83F-7BB192519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34C308-53D5-4D20-8119-02E3CF2B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5E7F2-0E14-4A8D-9770-1B67BA57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49C4A7-27D2-4D37-B4D3-9A69A9C7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B4B4FA-42D2-4655-88A6-649394A9E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784934-6257-40C8-8779-3EF223AA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53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2D5B79-8D9B-4489-A01D-58FF94B8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E986AE-8886-4DC7-8466-95DCFAF6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27F7A8-E59C-4AD5-932D-C99429DA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0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02538-809B-415D-B230-95A528F0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F8CAF1-4BAB-495B-8089-7B915A765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3BFA3A-1AFD-4815-83A9-96351140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6033E7-C51B-4DB0-8604-408138A64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E6E030-9BE1-4217-8D7F-0BE09C0B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375C3E-3BCB-46C4-A03E-2EFABD93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93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3EEBA-4B54-4A12-B0D7-2BF6E43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189B0F-E54D-4792-9886-66CD17C65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9CF765-71C6-4D0E-A86C-FEE888FE9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C081E9-A15E-4016-B9FC-BDAE01C7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2A2F3-6422-4647-BA9F-7EB61AE4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1C7F38-EFF5-4CFC-A9CF-9A4C138CC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7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FF7D46-0562-4836-83FE-F4E4A1B0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F90595-3697-4FE5-995C-EF444A791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4F7B7E-62F6-48E8-BF37-E56DBE463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658A6-0CBB-4AA7-AEC9-2D42B90D7064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B9736-C566-469B-BA28-4DDF5859C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31DC5F-1A10-4086-80CC-1C2421E8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D6153-BAC5-4AD1-B9E6-0AA9FD87B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0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607A2-E9F7-470F-95A0-053410951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4DC4C9-3AE0-4BAE-92E2-F17E38CBA2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466696-A551-4D6D-8229-6F23C17D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889C7E4-F29A-4FF2-AAE4-92C60BC4C6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01772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0228EE7A-5CA7-4CF2-B097-49E1140EF691}"/>
              </a:ext>
            </a:extLst>
          </p:cNvPr>
          <p:cNvSpPr/>
          <p:nvPr/>
        </p:nvSpPr>
        <p:spPr>
          <a:xfrm>
            <a:off x="3843652" y="184826"/>
            <a:ext cx="7255933" cy="5477934"/>
          </a:xfrm>
          <a:prstGeom prst="triangle">
            <a:avLst>
              <a:gd name="adj" fmla="val 50199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66919AD-F8B3-4AFE-B764-5608931CB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19333" y="117004"/>
            <a:ext cx="6519333" cy="6858000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D7E1BC3-48FA-4D14-A0C7-CB18CC56E5EB}"/>
              </a:ext>
            </a:extLst>
          </p:cNvPr>
          <p:cNvCxnSpPr>
            <a:cxnSpLocks/>
          </p:cNvCxnSpPr>
          <p:nvPr/>
        </p:nvCxnSpPr>
        <p:spPr>
          <a:xfrm>
            <a:off x="6955277" y="972226"/>
            <a:ext cx="10214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0B12D491-D624-463B-8507-628996086A48}"/>
              </a:ext>
            </a:extLst>
          </p:cNvPr>
          <p:cNvCxnSpPr>
            <a:cxnSpLocks/>
          </p:cNvCxnSpPr>
          <p:nvPr/>
        </p:nvCxnSpPr>
        <p:spPr>
          <a:xfrm>
            <a:off x="6539955" y="1628483"/>
            <a:ext cx="1866902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6951EE5D-7507-4198-ABCE-59446AA535F5}"/>
              </a:ext>
            </a:extLst>
          </p:cNvPr>
          <p:cNvCxnSpPr>
            <a:cxnSpLocks/>
          </p:cNvCxnSpPr>
          <p:nvPr/>
        </p:nvCxnSpPr>
        <p:spPr>
          <a:xfrm>
            <a:off x="6112717" y="2309960"/>
            <a:ext cx="27178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A373F78-E641-4E13-B13E-6229A6A3BB3F}"/>
              </a:ext>
            </a:extLst>
          </p:cNvPr>
          <p:cNvCxnSpPr>
            <a:cxnSpLocks/>
          </p:cNvCxnSpPr>
          <p:nvPr/>
        </p:nvCxnSpPr>
        <p:spPr>
          <a:xfrm>
            <a:off x="5651944" y="2978827"/>
            <a:ext cx="3623469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04D765D-9083-42AE-A644-5A442352070E}"/>
              </a:ext>
            </a:extLst>
          </p:cNvPr>
          <p:cNvCxnSpPr>
            <a:cxnSpLocks/>
          </p:cNvCxnSpPr>
          <p:nvPr/>
        </p:nvCxnSpPr>
        <p:spPr>
          <a:xfrm>
            <a:off x="5168154" y="3647694"/>
            <a:ext cx="454025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060D56B7-B69D-4DB1-9A78-5FEA1AE1AB2F}"/>
              </a:ext>
            </a:extLst>
          </p:cNvPr>
          <p:cNvCxnSpPr>
            <a:cxnSpLocks/>
          </p:cNvCxnSpPr>
          <p:nvPr/>
        </p:nvCxnSpPr>
        <p:spPr>
          <a:xfrm>
            <a:off x="4764932" y="4316561"/>
            <a:ext cx="547052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D1C0B2B-8E9E-49FB-8764-A53366F2B6DC}"/>
              </a:ext>
            </a:extLst>
          </p:cNvPr>
          <p:cNvCxnSpPr>
            <a:cxnSpLocks/>
          </p:cNvCxnSpPr>
          <p:nvPr/>
        </p:nvCxnSpPr>
        <p:spPr>
          <a:xfrm>
            <a:off x="4326780" y="4985426"/>
            <a:ext cx="62738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185F735B-CF2B-4366-A5B0-24AE0F48A004}"/>
              </a:ext>
            </a:extLst>
          </p:cNvPr>
          <p:cNvCxnSpPr>
            <a:cxnSpLocks/>
          </p:cNvCxnSpPr>
          <p:nvPr/>
        </p:nvCxnSpPr>
        <p:spPr>
          <a:xfrm>
            <a:off x="7042826" y="1628483"/>
            <a:ext cx="0" cy="68147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975AF65-EA3F-4476-87DD-3F4487149DCC}"/>
              </a:ext>
            </a:extLst>
          </p:cNvPr>
          <p:cNvCxnSpPr>
            <a:cxnSpLocks/>
          </p:cNvCxnSpPr>
          <p:nvPr/>
        </p:nvCxnSpPr>
        <p:spPr>
          <a:xfrm>
            <a:off x="7850221" y="1628483"/>
            <a:ext cx="0" cy="68147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41FD371A-00F2-43D2-8F00-3ADF2FDD5524}"/>
              </a:ext>
            </a:extLst>
          </p:cNvPr>
          <p:cNvCxnSpPr>
            <a:cxnSpLocks/>
          </p:cNvCxnSpPr>
          <p:nvPr/>
        </p:nvCxnSpPr>
        <p:spPr>
          <a:xfrm>
            <a:off x="7420021" y="2291585"/>
            <a:ext cx="0" cy="134764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DF7AEC38-A502-49A4-B79F-3942B28D22B5}"/>
              </a:ext>
            </a:extLst>
          </p:cNvPr>
          <p:cNvCxnSpPr>
            <a:cxnSpLocks/>
          </p:cNvCxnSpPr>
          <p:nvPr/>
        </p:nvCxnSpPr>
        <p:spPr>
          <a:xfrm>
            <a:off x="6439711" y="2978827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2FD695A7-E997-4770-95A4-7D39460EC4AE}"/>
              </a:ext>
            </a:extLst>
          </p:cNvPr>
          <p:cNvCxnSpPr>
            <a:cxnSpLocks/>
          </p:cNvCxnSpPr>
          <p:nvPr/>
        </p:nvCxnSpPr>
        <p:spPr>
          <a:xfrm>
            <a:off x="8406857" y="2978827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19F9DDE6-7D7C-4861-8D28-C2ACCC64ECD0}"/>
              </a:ext>
            </a:extLst>
          </p:cNvPr>
          <p:cNvCxnSpPr>
            <a:cxnSpLocks/>
          </p:cNvCxnSpPr>
          <p:nvPr/>
        </p:nvCxnSpPr>
        <p:spPr>
          <a:xfrm>
            <a:off x="5904689" y="3647694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491B487E-8950-4BA9-8188-1D34BA3AAA48}"/>
              </a:ext>
            </a:extLst>
          </p:cNvPr>
          <p:cNvCxnSpPr>
            <a:cxnSpLocks/>
          </p:cNvCxnSpPr>
          <p:nvPr/>
        </p:nvCxnSpPr>
        <p:spPr>
          <a:xfrm>
            <a:off x="6945549" y="3647694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CF12C5EF-8F33-4713-BAF5-AF09AB047DC6}"/>
              </a:ext>
            </a:extLst>
          </p:cNvPr>
          <p:cNvCxnSpPr>
            <a:cxnSpLocks/>
          </p:cNvCxnSpPr>
          <p:nvPr/>
        </p:nvCxnSpPr>
        <p:spPr>
          <a:xfrm>
            <a:off x="7957226" y="3647694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0C6819D5-D04F-4080-B610-235384091DE6}"/>
              </a:ext>
            </a:extLst>
          </p:cNvPr>
          <p:cNvCxnSpPr>
            <a:cxnSpLocks/>
          </p:cNvCxnSpPr>
          <p:nvPr/>
        </p:nvCxnSpPr>
        <p:spPr>
          <a:xfrm>
            <a:off x="8849977" y="3647694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DFE6FBB4-3A0C-4FF3-9F3E-884F19616E31}"/>
              </a:ext>
            </a:extLst>
          </p:cNvPr>
          <p:cNvCxnSpPr>
            <a:cxnSpLocks/>
          </p:cNvCxnSpPr>
          <p:nvPr/>
        </p:nvCxnSpPr>
        <p:spPr>
          <a:xfrm>
            <a:off x="5282119" y="4316561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81FE6DE9-E268-4E96-BDE2-96D3BE2726BB}"/>
              </a:ext>
            </a:extLst>
          </p:cNvPr>
          <p:cNvCxnSpPr>
            <a:cxnSpLocks/>
          </p:cNvCxnSpPr>
          <p:nvPr/>
        </p:nvCxnSpPr>
        <p:spPr>
          <a:xfrm>
            <a:off x="5904689" y="4316561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B8DC95AB-13BE-4733-A3D9-D4F3B30DF0BD}"/>
              </a:ext>
            </a:extLst>
          </p:cNvPr>
          <p:cNvCxnSpPr>
            <a:cxnSpLocks/>
          </p:cNvCxnSpPr>
          <p:nvPr/>
        </p:nvCxnSpPr>
        <p:spPr>
          <a:xfrm>
            <a:off x="6945549" y="4316558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D1373E50-908C-428E-97F8-06417F8718F9}"/>
              </a:ext>
            </a:extLst>
          </p:cNvPr>
          <p:cNvCxnSpPr>
            <a:cxnSpLocks/>
          </p:cNvCxnSpPr>
          <p:nvPr/>
        </p:nvCxnSpPr>
        <p:spPr>
          <a:xfrm>
            <a:off x="7957226" y="4316561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C524417C-39D3-4AE2-AD42-AB59681429DE}"/>
              </a:ext>
            </a:extLst>
          </p:cNvPr>
          <p:cNvCxnSpPr>
            <a:cxnSpLocks/>
          </p:cNvCxnSpPr>
          <p:nvPr/>
        </p:nvCxnSpPr>
        <p:spPr>
          <a:xfrm>
            <a:off x="8849977" y="4316559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7A534D1F-2A94-40A5-BB5D-6C8258B10B46}"/>
              </a:ext>
            </a:extLst>
          </p:cNvPr>
          <p:cNvCxnSpPr>
            <a:cxnSpLocks/>
          </p:cNvCxnSpPr>
          <p:nvPr/>
        </p:nvCxnSpPr>
        <p:spPr>
          <a:xfrm>
            <a:off x="9521185" y="4316559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B8082A3A-7822-4C56-A888-A59FD71546C4}"/>
              </a:ext>
            </a:extLst>
          </p:cNvPr>
          <p:cNvCxnSpPr>
            <a:cxnSpLocks/>
          </p:cNvCxnSpPr>
          <p:nvPr/>
        </p:nvCxnSpPr>
        <p:spPr>
          <a:xfrm>
            <a:off x="5282119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8E8EEAD4-6103-43BB-BDBC-0A1F030C382A}"/>
              </a:ext>
            </a:extLst>
          </p:cNvPr>
          <p:cNvCxnSpPr>
            <a:cxnSpLocks/>
          </p:cNvCxnSpPr>
          <p:nvPr/>
        </p:nvCxnSpPr>
        <p:spPr>
          <a:xfrm>
            <a:off x="5904689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227FF775-8057-4B39-A3AB-C20303668C18}"/>
              </a:ext>
            </a:extLst>
          </p:cNvPr>
          <p:cNvCxnSpPr>
            <a:cxnSpLocks/>
          </p:cNvCxnSpPr>
          <p:nvPr/>
        </p:nvCxnSpPr>
        <p:spPr>
          <a:xfrm>
            <a:off x="6945549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14DBD15F-B84B-4CE5-ADFA-2C3AA70B3602}"/>
              </a:ext>
            </a:extLst>
          </p:cNvPr>
          <p:cNvCxnSpPr>
            <a:cxnSpLocks/>
          </p:cNvCxnSpPr>
          <p:nvPr/>
        </p:nvCxnSpPr>
        <p:spPr>
          <a:xfrm>
            <a:off x="8849977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339557C2-F798-4E29-A952-71D8EC29E9A5}"/>
              </a:ext>
            </a:extLst>
          </p:cNvPr>
          <p:cNvCxnSpPr>
            <a:cxnSpLocks/>
          </p:cNvCxnSpPr>
          <p:nvPr/>
        </p:nvCxnSpPr>
        <p:spPr>
          <a:xfrm>
            <a:off x="9518992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533593A0-24AE-4E37-9CDA-0F4EA824A9EF}"/>
              </a:ext>
            </a:extLst>
          </p:cNvPr>
          <p:cNvCxnSpPr>
            <a:cxnSpLocks/>
          </p:cNvCxnSpPr>
          <p:nvPr/>
        </p:nvCxnSpPr>
        <p:spPr>
          <a:xfrm>
            <a:off x="7957226" y="4985426"/>
            <a:ext cx="0" cy="6688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F1C13E72-4F74-462E-9FEC-CE5DBB78BED4}"/>
              </a:ext>
            </a:extLst>
          </p:cNvPr>
          <p:cNvSpPr/>
          <p:nvPr/>
        </p:nvSpPr>
        <p:spPr>
          <a:xfrm flipH="1">
            <a:off x="6991197" y="266158"/>
            <a:ext cx="980297" cy="80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7030A0"/>
                </a:solidFill>
              </a:rPr>
              <a:t>СТ</a:t>
            </a:r>
            <a:br>
              <a:rPr lang="ru-RU" sz="2000" dirty="0">
                <a:solidFill>
                  <a:srgbClr val="7030A0"/>
                </a:solidFill>
              </a:rPr>
            </a:br>
            <a:r>
              <a:rPr lang="ru-RU" sz="1000" dirty="0">
                <a:solidFill>
                  <a:schemeClr val="tx1"/>
                </a:solidFill>
              </a:rPr>
              <a:t>Когнитивные технологии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EBCA60AF-B68E-40CE-993E-2A52DEE35B04}"/>
              </a:ext>
            </a:extLst>
          </p:cNvPr>
          <p:cNvSpPr/>
          <p:nvPr/>
        </p:nvSpPr>
        <p:spPr>
          <a:xfrm flipH="1">
            <a:off x="6991197" y="891163"/>
            <a:ext cx="980297" cy="80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0" i="0" dirty="0">
                <a:solidFill>
                  <a:schemeClr val="tx1"/>
                </a:solidFill>
                <a:effectLst/>
                <a:latin typeface="YS Text"/>
              </a:rPr>
              <a:t>Технологии управления сложностью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4B8FE36A-F477-4633-A006-E78E8474BE51}"/>
              </a:ext>
            </a:extLst>
          </p:cNvPr>
          <p:cNvSpPr/>
          <p:nvPr/>
        </p:nvSpPr>
        <p:spPr>
          <a:xfrm flipH="1">
            <a:off x="6212521" y="1556243"/>
            <a:ext cx="980297" cy="80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8453689F-6B6C-4B54-89FE-930A0F90F394}"/>
              </a:ext>
            </a:extLst>
          </p:cNvPr>
          <p:cNvSpPr/>
          <p:nvPr/>
        </p:nvSpPr>
        <p:spPr>
          <a:xfrm flipH="1">
            <a:off x="6973529" y="1556243"/>
            <a:ext cx="980297" cy="80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7030A0"/>
                </a:solidFill>
              </a:rPr>
              <a:t>СТ</a:t>
            </a:r>
            <a:br>
              <a:rPr lang="ru-RU" sz="2000" dirty="0">
                <a:solidFill>
                  <a:srgbClr val="7030A0"/>
                </a:solidFill>
              </a:rPr>
            </a:br>
            <a:r>
              <a:rPr lang="ru-RU" sz="1000" dirty="0">
                <a:solidFill>
                  <a:schemeClr val="tx1"/>
                </a:solidFill>
              </a:rPr>
              <a:t>Когнитивные технологии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B5B23DED-1AF7-49F9-8713-719D7F40A77B}"/>
              </a:ext>
            </a:extLst>
          </p:cNvPr>
          <p:cNvSpPr/>
          <p:nvPr/>
        </p:nvSpPr>
        <p:spPr>
          <a:xfrm flipH="1">
            <a:off x="7798423" y="1556243"/>
            <a:ext cx="980297" cy="80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7030A0"/>
                </a:solidFill>
              </a:rPr>
              <a:t>СТ</a:t>
            </a:r>
            <a:br>
              <a:rPr lang="ru-RU" sz="2000" dirty="0">
                <a:solidFill>
                  <a:srgbClr val="7030A0"/>
                </a:solidFill>
              </a:rPr>
            </a:br>
            <a:r>
              <a:rPr lang="ru-RU" sz="1000" dirty="0">
                <a:solidFill>
                  <a:schemeClr val="tx1"/>
                </a:solidFill>
              </a:rPr>
              <a:t>Когнитивные технологии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1EE9E58-FE3D-4D66-8730-B1B60BD78AC3}"/>
              </a:ext>
            </a:extLst>
          </p:cNvPr>
          <p:cNvSpPr txBox="1"/>
          <p:nvPr/>
        </p:nvSpPr>
        <p:spPr>
          <a:xfrm>
            <a:off x="-91929" y="484219"/>
            <a:ext cx="433318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latin typeface="YS Text"/>
              </a:rPr>
              <a:t>AGI</a:t>
            </a:r>
          </a:p>
          <a:p>
            <a:pPr algn="ctr"/>
            <a:r>
              <a:rPr lang="ru-RU" sz="1000" dirty="0">
                <a:latin typeface="YS Text"/>
              </a:rPr>
              <a:t>Сильный ИИ</a:t>
            </a:r>
          </a:p>
          <a:p>
            <a:pPr algn="ctr"/>
            <a:r>
              <a:rPr lang="ru-RU" sz="1000" dirty="0">
                <a:latin typeface="YS Text"/>
              </a:rPr>
              <a:t>H20</a:t>
            </a:r>
          </a:p>
          <a:p>
            <a:pPr algn="ctr"/>
            <a:r>
              <a:rPr lang="ru-RU" sz="1000" dirty="0">
                <a:latin typeface="YS Text"/>
              </a:rPr>
              <a:t>ЖЦ воды</a:t>
            </a:r>
          </a:p>
          <a:p>
            <a:pPr algn="ctr"/>
            <a:r>
              <a:rPr lang="ru-RU" sz="1000" dirty="0">
                <a:latin typeface="YS Text"/>
              </a:rPr>
              <a:t>Двигатели</a:t>
            </a:r>
          </a:p>
          <a:p>
            <a:pPr algn="ctr"/>
            <a:r>
              <a:rPr lang="ru-RU" sz="1000" dirty="0">
                <a:latin typeface="YS Text"/>
              </a:rPr>
              <a:t>6G</a:t>
            </a:r>
          </a:p>
          <a:p>
            <a:pPr algn="ctr"/>
            <a:r>
              <a:rPr lang="ru-RU" sz="1000" dirty="0">
                <a:latin typeface="YS Text"/>
              </a:rPr>
              <a:t>Связь 6G</a:t>
            </a:r>
          </a:p>
          <a:p>
            <a:pPr algn="ctr"/>
            <a:r>
              <a:rPr lang="ru-RU" sz="1000" dirty="0">
                <a:latin typeface="YS Text"/>
              </a:rPr>
              <a:t>Когнитивные технологии</a:t>
            </a:r>
          </a:p>
          <a:p>
            <a:pPr algn="ctr"/>
            <a:r>
              <a:rPr lang="ru-RU" sz="1000" dirty="0">
                <a:latin typeface="YS Text"/>
              </a:rPr>
              <a:t>Технологии управления сложностью</a:t>
            </a:r>
          </a:p>
          <a:p>
            <a:pPr algn="ctr"/>
            <a:r>
              <a:rPr lang="ru-RU" sz="1000" dirty="0">
                <a:latin typeface="YS Text"/>
              </a:rPr>
              <a:t>C+CH</a:t>
            </a:r>
          </a:p>
          <a:p>
            <a:pPr algn="ctr"/>
            <a:r>
              <a:rPr lang="ru-RU" sz="1000" dirty="0">
                <a:latin typeface="YS Text"/>
              </a:rPr>
              <a:t>ЖЦ углерода и метана</a:t>
            </a:r>
          </a:p>
          <a:p>
            <a:pPr algn="ctr"/>
            <a:r>
              <a:rPr lang="ru-RU" sz="1000" dirty="0" err="1">
                <a:latin typeface="YS Text"/>
              </a:rPr>
              <a:t>Терpa</a:t>
            </a:r>
            <a:endParaRPr lang="ru-RU" sz="1000" dirty="0">
              <a:latin typeface="YS Text"/>
            </a:endParaRPr>
          </a:p>
          <a:p>
            <a:pPr algn="ctr"/>
            <a:r>
              <a:rPr lang="ru-RU" sz="1000" dirty="0" err="1">
                <a:latin typeface="YS Text"/>
              </a:rPr>
              <a:t>ГИСы</a:t>
            </a:r>
            <a:endParaRPr lang="ru-RU" sz="1000" dirty="0">
              <a:latin typeface="YS Text"/>
            </a:endParaRPr>
          </a:p>
          <a:p>
            <a:pPr algn="ctr"/>
            <a:r>
              <a:rPr lang="ru-RU" sz="1000" dirty="0">
                <a:latin typeface="YS Text"/>
              </a:rPr>
              <a:t>Геоинформационные системы</a:t>
            </a:r>
          </a:p>
          <a:p>
            <a:pPr algn="ctr"/>
            <a:r>
              <a:rPr lang="ru-RU" sz="1000" dirty="0">
                <a:latin typeface="YS Text"/>
              </a:rPr>
              <a:t>QK</a:t>
            </a:r>
          </a:p>
          <a:p>
            <a:pPr algn="ctr"/>
            <a:r>
              <a:rPr lang="ru-RU" sz="1000" dirty="0">
                <a:latin typeface="YS Text"/>
              </a:rPr>
              <a:t>Квантовые технологии</a:t>
            </a:r>
          </a:p>
          <a:p>
            <a:pPr algn="ctr"/>
            <a:r>
              <a:rPr lang="ru-RU" sz="1000" dirty="0" err="1">
                <a:latin typeface="YS Text"/>
              </a:rPr>
              <a:t>Терраформиро</a:t>
            </a:r>
            <a:r>
              <a:rPr lang="ru-RU" sz="1000" dirty="0">
                <a:latin typeface="YS Text"/>
              </a:rPr>
              <a:t>-</a:t>
            </a:r>
          </a:p>
          <a:p>
            <a:pPr algn="ctr"/>
            <a:r>
              <a:rPr lang="ru-RU" sz="1000" dirty="0">
                <a:latin typeface="YS Text"/>
              </a:rPr>
              <a:t>TR</a:t>
            </a:r>
          </a:p>
          <a:p>
            <a:pPr algn="ctr"/>
            <a:r>
              <a:rPr lang="ru-RU" sz="1000" dirty="0">
                <a:latin typeface="YS Text"/>
              </a:rPr>
              <a:t>Тотальная реальность</a:t>
            </a:r>
          </a:p>
          <a:p>
            <a:pPr algn="ctr"/>
            <a:r>
              <a:rPr lang="ru-RU" sz="1000" dirty="0">
                <a:latin typeface="YS Text"/>
              </a:rPr>
              <a:t>Климатические технологии (в т.ч. новая химия)</a:t>
            </a:r>
          </a:p>
          <a:p>
            <a:pPr algn="ctr"/>
            <a:r>
              <a:rPr lang="ru-RU" sz="1000" dirty="0">
                <a:latin typeface="YS Text"/>
              </a:rPr>
              <a:t>Транспортные технологии</a:t>
            </a:r>
          </a:p>
          <a:p>
            <a:pPr algn="ctr"/>
            <a:r>
              <a:rPr lang="ru-RU" sz="1000" dirty="0">
                <a:latin typeface="YS Text"/>
              </a:rPr>
              <a:t>Перспективный слой</a:t>
            </a:r>
          </a:p>
          <a:p>
            <a:pPr algn="ctr"/>
            <a:r>
              <a:rPr lang="ru-RU" sz="1000" dirty="0">
                <a:latin typeface="YS Text"/>
              </a:rPr>
              <a:t>Цифровые двойники</a:t>
            </a:r>
          </a:p>
          <a:p>
            <a:pPr algn="ctr"/>
            <a:r>
              <a:rPr lang="ru-RU" sz="1000" dirty="0">
                <a:latin typeface="YS Text"/>
              </a:rPr>
              <a:t>BD</a:t>
            </a:r>
          </a:p>
          <a:p>
            <a:pPr algn="ctr"/>
            <a:r>
              <a:rPr lang="ru-RU" sz="1000" dirty="0">
                <a:latin typeface="YS Text"/>
              </a:rPr>
              <a:t>Хранение и анализ больших данных</a:t>
            </a:r>
          </a:p>
          <a:p>
            <a:pPr algn="ctr"/>
            <a:r>
              <a:rPr lang="ru-RU" sz="1000" dirty="0">
                <a:latin typeface="YS Text"/>
              </a:rPr>
              <a:t>Накопление энергии</a:t>
            </a:r>
          </a:p>
          <a:p>
            <a:pPr algn="ctr"/>
            <a:r>
              <a:rPr lang="ru-RU" sz="1000" dirty="0">
                <a:latin typeface="YS Text"/>
              </a:rPr>
              <a:t>Al</a:t>
            </a:r>
          </a:p>
          <a:p>
            <a:pPr algn="ctr"/>
            <a:r>
              <a:rPr lang="ru-RU" sz="1000" dirty="0">
                <a:latin typeface="YS Text"/>
              </a:rPr>
              <a:t>Искусственный интеллект</a:t>
            </a:r>
          </a:p>
          <a:p>
            <a:pPr algn="ctr"/>
            <a:r>
              <a:rPr lang="ru-RU" sz="1000" dirty="0">
                <a:latin typeface="YS Text"/>
              </a:rPr>
              <a:t>Материалы</a:t>
            </a:r>
          </a:p>
          <a:p>
            <a:pPr algn="ctr"/>
            <a:r>
              <a:rPr lang="ru-RU" sz="1000" dirty="0">
                <a:latin typeface="YS Text"/>
              </a:rPr>
              <a:t>BC</a:t>
            </a:r>
          </a:p>
          <a:p>
            <a:pPr algn="ctr"/>
            <a:r>
              <a:rPr lang="ru-RU" sz="1000" dirty="0">
                <a:latin typeface="YS Text"/>
              </a:rPr>
              <a:t>Распределенные реестры</a:t>
            </a:r>
          </a:p>
          <a:p>
            <a:pPr algn="ctr"/>
            <a:r>
              <a:rPr lang="ru-RU" sz="1000" dirty="0">
                <a:latin typeface="YS Text"/>
              </a:rPr>
              <a:t>МЭ</a:t>
            </a:r>
          </a:p>
          <a:p>
            <a:pPr algn="ctr"/>
            <a:r>
              <a:rPr lang="ru-RU" sz="1000" dirty="0">
                <a:latin typeface="YS Text"/>
              </a:rPr>
              <a:t>Микро электроника</a:t>
            </a:r>
          </a:p>
          <a:p>
            <a:pPr algn="ctr"/>
            <a:r>
              <a:rPr lang="ru-RU" sz="1000" dirty="0">
                <a:latin typeface="YS Text"/>
              </a:rPr>
              <a:t>Квантовые коммуникации</a:t>
            </a:r>
          </a:p>
          <a:p>
            <a:pPr algn="ctr"/>
            <a:r>
              <a:rPr lang="ru-RU" sz="1000" dirty="0" err="1">
                <a:latin typeface="YS Text"/>
              </a:rPr>
              <a:t>Sn</a:t>
            </a:r>
            <a:endParaRPr lang="ru-RU" sz="1000" dirty="0">
              <a:latin typeface="YS Text"/>
            </a:endParaRPr>
          </a:p>
          <a:p>
            <a:pPr algn="ctr"/>
            <a:r>
              <a:rPr lang="ru-RU" sz="1000" dirty="0">
                <a:latin typeface="YS Text"/>
              </a:rPr>
              <a:t>Сенсорика</a:t>
            </a:r>
          </a:p>
          <a:p>
            <a:pPr algn="ctr"/>
            <a:r>
              <a:rPr lang="ru-RU" sz="1000" dirty="0" err="1">
                <a:latin typeface="YS Text"/>
              </a:rPr>
              <a:t>сл</a:t>
            </a:r>
            <a:endParaRPr lang="ru-RU" sz="1000" dirty="0">
              <a:latin typeface="YS Text"/>
            </a:endParaRPr>
          </a:p>
          <a:p>
            <a:pPr algn="ctr"/>
            <a:r>
              <a:rPr lang="ru-RU" sz="1000" dirty="0">
                <a:latin typeface="YS Text"/>
              </a:rPr>
              <a:t>AR/VR</a:t>
            </a:r>
          </a:p>
          <a:p>
            <a:pPr algn="ctr"/>
            <a:r>
              <a:rPr lang="ru-RU" sz="1000" dirty="0">
                <a:latin typeface="YS Text"/>
              </a:rPr>
              <a:t>Виртуальная и дополненная реальность</a:t>
            </a:r>
          </a:p>
          <a:p>
            <a:pPr algn="ctr"/>
            <a:r>
              <a:rPr lang="ru-RU" sz="1000" dirty="0">
                <a:latin typeface="YS Text"/>
              </a:rPr>
              <a:t>XG</a:t>
            </a:r>
          </a:p>
          <a:p>
            <a:pPr algn="ctr"/>
            <a:r>
              <a:rPr lang="ru-RU" sz="1000" dirty="0">
                <a:latin typeface="YS Text"/>
              </a:rPr>
              <a:t>Беспроводные связи</a:t>
            </a:r>
          </a:p>
          <a:p>
            <a:pPr algn="ctr"/>
            <a:r>
              <a:rPr lang="ru-RU" sz="1000" dirty="0" err="1">
                <a:latin typeface="YS Text"/>
              </a:rPr>
              <a:t>Mn</a:t>
            </a:r>
            <a:r>
              <a:rPr lang="ru-RU" sz="1000" dirty="0">
                <a:latin typeface="YS Text"/>
              </a:rPr>
              <a:t>*</a:t>
            </a:r>
          </a:p>
          <a:p>
            <a:pPr algn="ctr"/>
            <a:r>
              <a:rPr lang="ru-RU" sz="1000" dirty="0">
                <a:latin typeface="YS Text"/>
              </a:rPr>
              <a:t>Производство</a:t>
            </a:r>
          </a:p>
          <a:p>
            <a:pPr algn="ctr"/>
            <a:r>
              <a:rPr lang="ru-RU" sz="1000" dirty="0">
                <a:latin typeface="YS Text"/>
              </a:rPr>
              <a:t>Современный слой</a:t>
            </a:r>
          </a:p>
        </p:txBody>
      </p:sp>
    </p:spTree>
    <p:extLst>
      <p:ext uri="{BB962C8B-B14F-4D97-AF65-F5344CB8AC3E}">
        <p14:creationId xmlns:p14="http://schemas.microsoft.com/office/powerpoint/2010/main" val="568557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103</Words>
  <Application>Microsoft Office PowerPoint</Application>
  <PresentationFormat>Широкоэкранный</PresentationFormat>
  <Paragraphs>48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YS Text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N204-15</dc:creator>
  <cp:lastModifiedBy>N204-15</cp:lastModifiedBy>
  <cp:revision>6</cp:revision>
  <dcterms:created xsi:type="dcterms:W3CDTF">2023-10-11T05:36:24Z</dcterms:created>
  <dcterms:modified xsi:type="dcterms:W3CDTF">2023-10-11T06:12:04Z</dcterms:modified>
</cp:coreProperties>
</file>