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25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2B5E5-6748-47B0-9AB0-40F39CD6F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28F40E-CB21-401B-9514-27EDD92F5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CDF0EF-8376-4F54-AA15-AEAB67AF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3889A8-5482-40F3-9FE0-13FF9594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53AFA2-8BE8-4933-9E71-2D054244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C02BA-CD30-4B6E-B29C-395F5FAA6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F5754D-4198-46FD-888A-BACA2F612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1F196-3D2F-4CCF-8035-4D7BC4787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DB099D-9251-4C57-8E7C-FE2A77B4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954902-B9FD-4184-B9A8-225C33B1A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7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71059E-F8EE-492C-8FFE-8C05BF25C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4B0163-11C0-47ED-8DFA-CAA2794B0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9F828-9B70-443A-845A-CE29852C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FAB0FE-3379-4E7A-A725-B167FA78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FBF67F-DD05-4F93-9388-3810211C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0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8CAE4-F7AC-4038-B840-A8D6013B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E33C4-6A2F-4A2D-8C2C-813AE152C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593727-F8A5-43BF-AF5C-84E9AB99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B23866-0FFA-40B8-9643-AD44B774A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08522-81A3-456C-B2C2-EC74B67D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5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8D175-643B-4B8F-B6C9-F610FE3E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078673-33C1-4016-B7AD-507ABC2FD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3D456B-DCDC-4F09-B10A-E350F6DC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C48DA8-7765-40B4-83E1-6ED9C09B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BE4901-F27D-4C5C-84B7-8565F1E3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39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E3D4F-4EBD-4AA1-9DB7-4E5F0B73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2FE0E2-5A5B-4F45-B750-362F26C1B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E97EB0-3D54-4EE3-91EC-6C08726F9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C8B97B-7A33-49D6-8B7C-C91D83F1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3883DC-48BC-48B1-8499-3C4E68B3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D01772-ACAC-4715-8722-20394F8E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8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94918-B269-4708-ABC3-16D148AA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EBEF9D-4330-473D-BF97-5257CCFC1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3861AE-6C4C-4CFB-9026-82CB04B64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E48CC3-5E4D-4893-B627-A3B908FEC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16975E-09E1-4958-BD9F-BD270E021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31D995-C550-463D-A05D-ED8CA0C1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176B97-E304-404D-BE47-4771B94D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3151967-47C5-47B9-B2F7-F4BF5B14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71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EDEAC-DD3D-4F9E-9557-B6D0B8FEF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8FD647-55FD-4825-A604-D469A9D8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64227D-75B4-4901-9E72-1B148CBB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972D19C-B2A6-4DA1-874F-3973A903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3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CD6A3D-D8B0-490C-BF29-E8A13D0DA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046E80-B3AD-4058-B91F-875356E12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2A6884-0072-4C10-A663-D4F15006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1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6B25F-9EC6-47A7-9745-58E065CAC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E14389-F19B-4BC2-8781-7EF67C38D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C43863-E190-4C33-804A-ED511677F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2A4562-DDC3-4F41-B7A7-BC0996BC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0C8042-4543-4C94-961C-70A7ECDF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86D561-E53D-4D4A-ACE6-9F39A776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32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EB53A-CFF2-4C29-B37D-2ECE12CA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9BF3D9-622B-4072-B0DA-35782F55A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D06B91-9F7C-4769-AB64-ED7E3BE10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13D36B-64C0-4DB1-B074-83E8138C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9D39DE-A474-4F13-8685-78AE4CC6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40BBF4-B1BA-48E5-BD54-7BF69D8B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65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029C2-6107-41DA-B2B7-88DD7471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484E27-D90B-4A5C-9C5B-9DA5278CF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EBFB76-D4F6-4E5D-B858-77F16A913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5BB5-2FE4-43C6-B898-11DE3F0EC868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99F64-2749-4365-9607-47A8EA1E4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313B93-2F6E-4885-8A11-DC7D4DF62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89C9-A161-44B4-9A33-77D2E7A52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31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рапеция 5">
            <a:extLst>
              <a:ext uri="{FF2B5EF4-FFF2-40B4-BE49-F238E27FC236}">
                <a16:creationId xmlns:a16="http://schemas.microsoft.com/office/drawing/2014/main" id="{FC3D8DD4-A548-4F80-977C-81F957D9829D}"/>
              </a:ext>
            </a:extLst>
          </p:cNvPr>
          <p:cNvSpPr/>
          <p:nvPr/>
        </p:nvSpPr>
        <p:spPr>
          <a:xfrm>
            <a:off x="6096000" y="1637930"/>
            <a:ext cx="5259388" cy="2728732"/>
          </a:xfrm>
          <a:prstGeom prst="trapezoid">
            <a:avLst>
              <a:gd name="adj" fmla="val 5748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7CE812AB-55D7-4DF8-B53F-D00C787D3BB4}"/>
              </a:ext>
            </a:extLst>
          </p:cNvPr>
          <p:cNvSpPr/>
          <p:nvPr/>
        </p:nvSpPr>
        <p:spPr>
          <a:xfrm>
            <a:off x="7825716" y="-12054"/>
            <a:ext cx="1873015" cy="1493134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5363F-4149-4982-A653-20CC06DBD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3176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Цифровой суверенитет рассматривается как часть технологического суверенитета</a:t>
            </a:r>
            <a:r>
              <a:rPr lang="en-US" sz="2000" b="1" dirty="0">
                <a:solidFill>
                  <a:srgbClr val="C00000"/>
                </a:solidFill>
              </a:rPr>
              <a:t>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E9686E-8CE1-472B-BFD4-4F479EBE9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7539" y="1825908"/>
            <a:ext cx="3932237" cy="4608875"/>
          </a:xfrm>
        </p:spPr>
        <p:txBody>
          <a:bodyPr>
            <a:normAutofit fontScale="6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Цифровой суверенитет опирается на:</a:t>
            </a:r>
            <a:br>
              <a:rPr lang="ru-RU" sz="2500" b="0" i="0" dirty="0">
                <a:effectLst/>
                <a:latin typeface="-apple-system"/>
              </a:rPr>
            </a:br>
            <a:endParaRPr lang="ru-RU" sz="2500" b="0" i="0" dirty="0">
              <a:effectLst/>
              <a:latin typeface="-apple-system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Собственные алгоритмы (в первую очередь в области криптографии), собственные доменную систему, среды разработки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Производство собственных процессоров, устройств хранения и отображения;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Суверенитет данных (в т.ч. собственные ЦОД и ВОЛС);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Национальные приложения (в т.ч</a:t>
            </a:r>
            <a:br>
              <a:rPr lang="ru-RU" sz="2500" b="0" i="0" dirty="0">
                <a:effectLst/>
                <a:latin typeface="-apple-system"/>
              </a:rPr>
            </a:br>
            <a:r>
              <a:rPr lang="ru-RU" sz="2500" b="0" i="0" dirty="0">
                <a:effectLst/>
                <a:latin typeface="-apple-system"/>
              </a:rPr>
              <a:t>Поиск, антивирус, офис, Al-стек);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На границе с финансовой системой работают собственные платформы;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500" b="0" i="0" dirty="0">
                <a:effectLst/>
                <a:latin typeface="-apple-system"/>
              </a:rPr>
              <a:t>Фактически прерван тренд разработки собственных </a:t>
            </a:r>
            <a:r>
              <a:rPr lang="ru-RU" sz="2500" b="0" i="0">
                <a:effectLst/>
                <a:latin typeface="-apple-system"/>
              </a:rPr>
              <a:t>экосистем и мета вселенных</a:t>
            </a:r>
            <a:r>
              <a:rPr lang="en-US" sz="2500" b="0" i="0" dirty="0">
                <a:effectLst/>
                <a:latin typeface="-apple-system"/>
              </a:rPr>
              <a:t>.</a:t>
            </a:r>
            <a:endParaRPr lang="ru-RU" sz="2500" b="0" i="0" dirty="0">
              <a:effectLst/>
              <a:latin typeface="-apple-system"/>
            </a:endParaRPr>
          </a:p>
          <a:p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B6B1150-028B-49C9-BEDE-FB0DEA122AC1}"/>
              </a:ext>
            </a:extLst>
          </p:cNvPr>
          <p:cNvSpPr/>
          <p:nvPr/>
        </p:nvSpPr>
        <p:spPr>
          <a:xfrm>
            <a:off x="8482158" y="453827"/>
            <a:ext cx="546904" cy="54690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4D8C3A1-0901-4C68-A7E5-299A225E70B5}"/>
              </a:ext>
            </a:extLst>
          </p:cNvPr>
          <p:cNvCxnSpPr>
            <a:stCxn id="11" idx="3"/>
          </p:cNvCxnSpPr>
          <p:nvPr/>
        </p:nvCxnSpPr>
        <p:spPr>
          <a:xfrm>
            <a:off x="9029062" y="727279"/>
            <a:ext cx="0" cy="75380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18A5B2E-C1EC-4C0A-B35D-4681AAC5EA7B}"/>
              </a:ext>
            </a:extLst>
          </p:cNvPr>
          <p:cNvCxnSpPr>
            <a:stCxn id="11" idx="1"/>
          </p:cNvCxnSpPr>
          <p:nvPr/>
        </p:nvCxnSpPr>
        <p:spPr>
          <a:xfrm>
            <a:off x="8482158" y="727279"/>
            <a:ext cx="0" cy="75380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8791F0B-614B-41A9-9B14-A29FAFAB1E02}"/>
              </a:ext>
            </a:extLst>
          </p:cNvPr>
          <p:cNvCxnSpPr>
            <a:stCxn id="11" idx="2"/>
          </p:cNvCxnSpPr>
          <p:nvPr/>
        </p:nvCxnSpPr>
        <p:spPr>
          <a:xfrm>
            <a:off x="8755610" y="1000731"/>
            <a:ext cx="65460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C65E020D-78CA-47D7-989A-8B7C5F3C76B0}"/>
              </a:ext>
            </a:extLst>
          </p:cNvPr>
          <p:cNvCxnSpPr>
            <a:stCxn id="11" idx="2"/>
          </p:cNvCxnSpPr>
          <p:nvPr/>
        </p:nvCxnSpPr>
        <p:spPr>
          <a:xfrm flipH="1">
            <a:off x="8113853" y="1000731"/>
            <a:ext cx="64175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780E922-DBC3-4CFB-9C33-A7EA60DD9DB3}"/>
              </a:ext>
            </a:extLst>
          </p:cNvPr>
          <p:cNvSpPr/>
          <p:nvPr/>
        </p:nvSpPr>
        <p:spPr>
          <a:xfrm>
            <a:off x="8107428" y="1655524"/>
            <a:ext cx="1296364" cy="27287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574D56DF-14BB-433B-96D7-05AA4800777C}"/>
              </a:ext>
            </a:extLst>
          </p:cNvPr>
          <p:cNvCxnSpPr/>
          <p:nvPr/>
        </p:nvCxnSpPr>
        <p:spPr>
          <a:xfrm>
            <a:off x="7268901" y="2358686"/>
            <a:ext cx="292839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7902A8F-6B76-4B97-AEAB-CAC5EF2A3A73}"/>
              </a:ext>
            </a:extLst>
          </p:cNvPr>
          <p:cNvCxnSpPr>
            <a:cxnSpLocks/>
          </p:cNvCxnSpPr>
          <p:nvPr/>
        </p:nvCxnSpPr>
        <p:spPr>
          <a:xfrm>
            <a:off x="6880238" y="3019890"/>
            <a:ext cx="369091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CBF26E9F-4DF2-47B9-A058-0A100441243B}"/>
              </a:ext>
            </a:extLst>
          </p:cNvPr>
          <p:cNvCxnSpPr>
            <a:cxnSpLocks/>
          </p:cNvCxnSpPr>
          <p:nvPr/>
        </p:nvCxnSpPr>
        <p:spPr>
          <a:xfrm>
            <a:off x="6504972" y="3689775"/>
            <a:ext cx="444467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07BBC41-C4E4-4228-8A96-A7E9AD9A7CB5}"/>
              </a:ext>
            </a:extLst>
          </p:cNvPr>
          <p:cNvSpPr txBox="1"/>
          <p:nvPr/>
        </p:nvSpPr>
        <p:spPr>
          <a:xfrm>
            <a:off x="6683356" y="4469950"/>
            <a:ext cx="11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УСТРОЙСТВА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162CFCF-35A7-4EE1-A787-893F26D9B966}"/>
              </a:ext>
            </a:extLst>
          </p:cNvPr>
          <p:cNvSpPr txBox="1"/>
          <p:nvPr/>
        </p:nvSpPr>
        <p:spPr>
          <a:xfrm>
            <a:off x="7775477" y="4464245"/>
            <a:ext cx="1992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ПРОГРАММНОЕ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</a:rPr>
              <a:t>ОБЕСПЕЧЕНИЕ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E4B453-6025-4786-8C9E-0CB14005CC12}"/>
              </a:ext>
            </a:extLst>
          </p:cNvPr>
          <p:cNvSpPr txBox="1"/>
          <p:nvPr/>
        </p:nvSpPr>
        <p:spPr>
          <a:xfrm>
            <a:off x="9962108" y="4469950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КАДРЫ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04B474-AD4A-4DEA-8C46-1F9C0F6E9C72}"/>
              </a:ext>
            </a:extLst>
          </p:cNvPr>
          <p:cNvSpPr txBox="1"/>
          <p:nvPr/>
        </p:nvSpPr>
        <p:spPr>
          <a:xfrm>
            <a:off x="8587155" y="445044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41ECD2F-300A-4CF1-BFF6-AC7CCE04B992}"/>
              </a:ext>
            </a:extLst>
          </p:cNvPr>
          <p:cNvSpPr txBox="1"/>
          <p:nvPr/>
        </p:nvSpPr>
        <p:spPr>
          <a:xfrm>
            <a:off x="8978926" y="445044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5DA762-36E0-4020-9920-876F3EE64EFC}"/>
              </a:ext>
            </a:extLst>
          </p:cNvPr>
          <p:cNvSpPr txBox="1"/>
          <p:nvPr/>
        </p:nvSpPr>
        <p:spPr>
          <a:xfrm>
            <a:off x="8587155" y="966643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5BF7B7-48F7-49B0-9596-347D37F7700E}"/>
              </a:ext>
            </a:extLst>
          </p:cNvPr>
          <p:cNvSpPr txBox="1"/>
          <p:nvPr/>
        </p:nvSpPr>
        <p:spPr>
          <a:xfrm>
            <a:off x="8978926" y="966643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0D2C37-60AB-4FA1-A800-FE870AF2D5BD}"/>
              </a:ext>
            </a:extLst>
          </p:cNvPr>
          <p:cNvSpPr txBox="1"/>
          <p:nvPr/>
        </p:nvSpPr>
        <p:spPr>
          <a:xfrm>
            <a:off x="8587155" y="1764827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8D6CAC6-4E55-4809-9A72-DC23544B7EA1}"/>
              </a:ext>
            </a:extLst>
          </p:cNvPr>
          <p:cNvSpPr txBox="1"/>
          <p:nvPr/>
        </p:nvSpPr>
        <p:spPr>
          <a:xfrm>
            <a:off x="9513943" y="1764827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376EC34-D667-417C-BD7F-82F27BA76742}"/>
              </a:ext>
            </a:extLst>
          </p:cNvPr>
          <p:cNvSpPr txBox="1"/>
          <p:nvPr/>
        </p:nvSpPr>
        <p:spPr>
          <a:xfrm>
            <a:off x="8587155" y="2423338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B0119E5-5572-43AD-8EB4-8E01F27D49A8}"/>
              </a:ext>
            </a:extLst>
          </p:cNvPr>
          <p:cNvSpPr txBox="1"/>
          <p:nvPr/>
        </p:nvSpPr>
        <p:spPr>
          <a:xfrm>
            <a:off x="9513943" y="2423338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81CBAFB-9D34-4322-A02C-5AEE27601783}"/>
              </a:ext>
            </a:extLst>
          </p:cNvPr>
          <p:cNvSpPr txBox="1"/>
          <p:nvPr/>
        </p:nvSpPr>
        <p:spPr>
          <a:xfrm>
            <a:off x="8587155" y="3763730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6DC10B2-A388-446D-BC6E-3299D56C76A3}"/>
              </a:ext>
            </a:extLst>
          </p:cNvPr>
          <p:cNvSpPr txBox="1"/>
          <p:nvPr/>
        </p:nvSpPr>
        <p:spPr>
          <a:xfrm>
            <a:off x="9513943" y="3763730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EE58035-BCA5-4A90-AD94-77B490E4C2B5}"/>
              </a:ext>
            </a:extLst>
          </p:cNvPr>
          <p:cNvSpPr txBox="1"/>
          <p:nvPr/>
        </p:nvSpPr>
        <p:spPr>
          <a:xfrm>
            <a:off x="7254528" y="3763730"/>
            <a:ext cx="369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14EE131-F569-45F2-A9F3-98F0A2591F31}"/>
              </a:ext>
            </a:extLst>
          </p:cNvPr>
          <p:cNvSpPr txBox="1"/>
          <p:nvPr/>
        </p:nvSpPr>
        <p:spPr>
          <a:xfrm>
            <a:off x="5851897" y="4881015"/>
            <a:ext cx="32485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Компетенции России очевидно проваливаются в области «железа», создавая критическую зависимость от зарубежных решений, которая не может быть преодолена в обозримом горизонте: Ахиллес суверенитета никогда не догонит черепаху технологической эволюции</a:t>
            </a:r>
            <a:r>
              <a:rPr lang="en-US" sz="1400" dirty="0"/>
              <a:t>.</a:t>
            </a:r>
            <a:endParaRPr lang="ru-RU" sz="14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EF139FA-1346-4B1E-BF08-A2BC0B41D036}"/>
              </a:ext>
            </a:extLst>
          </p:cNvPr>
          <p:cNvSpPr txBox="1"/>
          <p:nvPr/>
        </p:nvSpPr>
        <p:spPr>
          <a:xfrm>
            <a:off x="9029062" y="4881015"/>
            <a:ext cx="2557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Решение проблемы критической зависимости лежит в пространстве а не финансов и дипломатии, а не только в пространстве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12055363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155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Тема Office</vt:lpstr>
      <vt:lpstr>Цифровой суверенитет рассматривается как часть технологического суверенитета.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N204-13</dc:creator>
  <cp:lastModifiedBy>N204-13</cp:lastModifiedBy>
  <cp:revision>6</cp:revision>
  <dcterms:created xsi:type="dcterms:W3CDTF">2023-10-11T05:33:49Z</dcterms:created>
  <dcterms:modified xsi:type="dcterms:W3CDTF">2023-10-11T06:12:07Z</dcterms:modified>
</cp:coreProperties>
</file>