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66D74-9477-4687-9A57-64C4EAC86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ACED9E-5F8F-496C-B70E-4D18C62C8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7C28A6-D784-46EF-9EDB-2A97BCC11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7F9E7C-1970-49DC-82F3-0041E7ED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65B6A6-906D-4000-930E-1F667FD26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7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AA4E2-D17D-4015-9E21-64F6F86EE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493B0B-51A4-482A-810D-C5F3CB604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0162B9-D73C-43DB-95B8-8863E66A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FE6112-1628-48A5-B098-ADC158296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DD822D-2FAA-4E63-9564-56BF43CE4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6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E974C0-6424-4105-A714-6AEBE38AA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2DA990-C1C3-401C-BB94-7EBBD0212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6A54DE-50A6-45FD-915C-9634545C4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0DFAD-4505-48AF-BF67-BE5F7E6AA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A22660-6E8E-4387-A9BD-294F60F4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EC986B-A928-4DC1-B833-B383729A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5485B0-0FE6-41DF-8966-F2B6A830D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D2D4B3-6EB9-46D3-B665-785E46034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BE86AC-2B98-4880-8C76-50AA94A7C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94A7E0-A19D-4BD1-9E23-9198B842E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87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C820F-8681-4B7C-85B1-4B9E65647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C574CD-5E35-40B9-B115-F93D7291E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587246-7844-425C-9B71-82633C68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0EFF86-1A3C-4390-868E-4C90B1F8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B2A407-E356-495B-89E6-157D4B500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0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42CF6-D73C-4C04-BCF3-7048BED8B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2E0786-ABE5-4330-BD2A-6F44C0D4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827F09-FD22-40BA-B13B-A1D9F1DF9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FDFFA24-C57C-490B-8D91-1BFB2AA97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4C2583-62B1-421D-80FF-78CFD1468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B7F4DA-EE4D-42F3-9BE4-0BB418D7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92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0E2CEF-56AD-44FB-A6EA-AC997B4D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EC26E5-7575-4BA3-BB82-0BBBA400A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E5C1E3-1E72-456E-A939-DDE11ACA1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ECEA77D-668A-4D2B-8DDF-1C525991FA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F57FE2-0F1D-4ABF-8997-318566E3C9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385B35B-D3CE-49A0-8061-B4DC38C7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570EA02-A09D-4768-B885-FD79A34A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98F5E3F-5B44-4158-9AC8-FC7CEF5C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10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B47A3-83A2-4A98-9505-3CCBDA27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695CB7E-F9A8-4E93-8FE3-66A8B982F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9A736B-CFD2-4F0E-989C-FE69B39BC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AB34AD8-BC5E-4119-932A-7340155F1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23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2B9F702-2804-4BB2-85CA-D6F8598C7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C4D6348-7CD5-43A8-83FB-740A879C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DD71FD-0D48-4882-AFC8-00BC3CA3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72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D3B827-417B-4344-9704-EFCE41E66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36E47C-9A12-44BA-9340-C41B6B2D6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E35818-5894-4697-B64D-858F46D6D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C9A49F-3C2B-4519-A318-5E26176C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95DCBE-0771-49B4-9EC5-344F9ED51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328825-50AF-481C-84DA-8FE49C1BE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47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3A684B-9242-4FDF-A0CC-84D7944B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4CC61A9-4526-44F0-8ACE-8B457724E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4F02777-DA8B-4FB4-A0B8-E1847B029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EED01D-9B48-49DD-ABFE-E5A5FD21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71BFA3-4277-4A17-BB7D-4572E2C32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184BD6-9DBC-408D-BAE6-A4B451B6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5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D9DCE-94BF-4255-B9EA-1F19700CC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BAF41F-FEF6-4D88-B005-FAA24D64F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853DC0-D65C-41AD-9C6D-D549805F5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9A2F-DBAA-4110-B5D9-8AFECB80B98E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B48718-DF5E-4267-886B-BAC52B409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9996D9-8BEB-4630-89B7-D673D34CAA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49E70-B9C9-412D-BD78-AF8D737F0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09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61BEB37-2CAE-4878-AEFF-F3C3827388FA}"/>
              </a:ext>
            </a:extLst>
          </p:cNvPr>
          <p:cNvSpPr txBox="1"/>
          <p:nvPr/>
        </p:nvSpPr>
        <p:spPr>
          <a:xfrm>
            <a:off x="643466" y="1397000"/>
            <a:ext cx="30564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Фундаментальные технологии (RF - Russian </a:t>
            </a:r>
            <a:r>
              <a:rPr lang="ru-RU" sz="1600" dirty="0" err="1"/>
              <a:t>Fundamentals</a:t>
            </a:r>
            <a:r>
              <a:rPr lang="ru-RU" sz="1600" dirty="0"/>
              <a:t>), решая вызовы безопасности, продовольствия, машиностроения, связи и связности, ЭКБ должны создавать </a:t>
            </a:r>
            <a:r>
              <a:rPr lang="ru-RU" sz="1600" b="1" dirty="0"/>
              <a:t>фундаментальную устойчивость</a:t>
            </a:r>
            <a:r>
              <a:rPr lang="ru-RU" sz="1600" dirty="0"/>
              <a:t> государства и общества к череде возрастающих кризисов XXI века даже в модели их экспоненциального роста.</a:t>
            </a:r>
            <a:endParaRPr lang="en-US" sz="1600" dirty="0"/>
          </a:p>
          <a:p>
            <a:endParaRPr lang="ru-RU" sz="1400" dirty="0"/>
          </a:p>
          <a:p>
            <a:r>
              <a:rPr lang="ru-RU" sz="1600" dirty="0"/>
              <a:t>Это НАСТОЯЩЕЕ устойчивое развитие, а не симулякр «устойчивого развития ООН».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50E5DB-0BA7-4719-B262-66AE5741DAAB}"/>
              </a:ext>
            </a:extLst>
          </p:cNvPr>
          <p:cNvSpPr txBox="1"/>
          <p:nvPr/>
        </p:nvSpPr>
        <p:spPr>
          <a:xfrm>
            <a:off x="4190999" y="1397000"/>
            <a:ext cx="3056467" cy="4498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На позицию обменного эквивалента претендуют криптовалюты, энергия, углеродный след и технологии.</a:t>
            </a:r>
          </a:p>
          <a:p>
            <a:r>
              <a:rPr lang="ru-RU" sz="1600" dirty="0"/>
              <a:t>Расчет между странами</a:t>
            </a:r>
          </a:p>
          <a:p>
            <a:r>
              <a:rPr lang="ru-RU" sz="1600" dirty="0"/>
              <a:t>«в технологиях» позволит проводить «зеркальные сделки», </a:t>
            </a:r>
            <a:r>
              <a:rPr lang="ru-RU" sz="1600" dirty="0" err="1"/>
              <a:t>квазиклиринговый</a:t>
            </a:r>
            <a:r>
              <a:rPr lang="ru-RU" sz="1600" dirty="0"/>
              <a:t> обмен «</a:t>
            </a:r>
            <a:r>
              <a:rPr lang="ru-RU" sz="1600" b="1" dirty="0"/>
              <a:t>ракеты в обмен на процессоры</a:t>
            </a:r>
            <a:r>
              <a:rPr lang="ru-RU" sz="1600" dirty="0"/>
              <a:t>» и решить проблему невозможности оперативного импортозамещения в отдельных отраслях.</a:t>
            </a:r>
          </a:p>
          <a:p>
            <a:r>
              <a:rPr lang="ru-RU" sz="1600" dirty="0"/>
              <a:t>ТС - борьба не за изоляцию, а за </a:t>
            </a:r>
            <a:r>
              <a:rPr lang="ru-RU" sz="1600" b="1" dirty="0"/>
              <a:t>сильную переговорную позицию</a:t>
            </a:r>
            <a:r>
              <a:rPr lang="ru-RU" sz="1600" dirty="0"/>
              <a:t> при выстраивании альянсов с другими странами.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B7BDF2-F379-4558-9523-4CF468D1FD28}"/>
              </a:ext>
            </a:extLst>
          </p:cNvPr>
          <p:cNvSpPr txBox="1"/>
          <p:nvPr/>
        </p:nvSpPr>
        <p:spPr>
          <a:xfrm>
            <a:off x="8026401" y="1397000"/>
            <a:ext cx="2946399" cy="4498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При принятии решения в экономике обычно используются два фактора: риск и прибыль. Введение третьего расчетного фактора позволит «</a:t>
            </a:r>
            <a:r>
              <a:rPr lang="ru-RU" sz="1600" b="1" dirty="0"/>
              <a:t>получить цену суверенитета</a:t>
            </a:r>
            <a:r>
              <a:rPr lang="ru-RU" sz="1600" dirty="0"/>
              <a:t>» и одновременно перестроить экономику не чисто плановыми методами.</a:t>
            </a:r>
          </a:p>
          <a:p>
            <a:r>
              <a:rPr lang="ru-RU" sz="1600" dirty="0"/>
              <a:t>В несостоявшейся «зеленой сделке» ЕС роль такого «третьего фактора» играл углеродный след, что уже в 2021 году привело к отказу от ряда крупнейших инвестиционных проектов в России (кейс «</a:t>
            </a:r>
            <a:r>
              <a:rPr lang="ru-RU" sz="1600" dirty="0" err="1"/>
              <a:t>Сибура</a:t>
            </a:r>
            <a:r>
              <a:rPr lang="ru-RU" sz="1600" dirty="0"/>
              <a:t>»).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00B4F5-8944-4238-9AC0-F1BBF20750E3}"/>
              </a:ext>
            </a:extLst>
          </p:cNvPr>
          <p:cNvSpPr txBox="1"/>
          <p:nvPr/>
        </p:nvSpPr>
        <p:spPr>
          <a:xfrm>
            <a:off x="643466" y="372534"/>
            <a:ext cx="3496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TC-</a:t>
            </a:r>
            <a:r>
              <a:rPr lang="ru-RU" dirty="0">
                <a:solidFill>
                  <a:srgbClr val="C00000"/>
                </a:solidFill>
              </a:rPr>
              <a:t>фундаментальные </a:t>
            </a:r>
          </a:p>
          <a:p>
            <a:r>
              <a:rPr lang="ru-RU" dirty="0">
                <a:solidFill>
                  <a:srgbClr val="C00000"/>
                </a:solidFill>
              </a:rPr>
              <a:t>Технологии</a:t>
            </a:r>
            <a:r>
              <a:rPr lang="en-US" dirty="0">
                <a:solidFill>
                  <a:srgbClr val="C00000"/>
                </a:solidFill>
              </a:rPr>
              <a:t>,</a:t>
            </a:r>
            <a:r>
              <a:rPr lang="ru-RU" dirty="0">
                <a:solidFill>
                  <a:srgbClr val="C00000"/>
                </a:solidFill>
              </a:rPr>
              <a:t>достаточные </a:t>
            </a:r>
          </a:p>
          <a:p>
            <a:r>
              <a:rPr lang="ru-RU" dirty="0">
                <a:solidFill>
                  <a:srgbClr val="C00000"/>
                </a:solidFill>
              </a:rPr>
              <a:t>Для устойчивого развития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90F0B4-899C-42F0-A60D-4DB7E209CE10}"/>
              </a:ext>
            </a:extLst>
          </p:cNvPr>
          <p:cNvSpPr txBox="1"/>
          <p:nvPr/>
        </p:nvSpPr>
        <p:spPr>
          <a:xfrm>
            <a:off x="4072467" y="372534"/>
            <a:ext cx="2692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TC-</a:t>
            </a:r>
            <a:r>
              <a:rPr lang="ru-RU" dirty="0">
                <a:solidFill>
                  <a:srgbClr val="C00000"/>
                </a:solidFill>
              </a:rPr>
              <a:t>дополнительный </a:t>
            </a:r>
          </a:p>
          <a:p>
            <a:r>
              <a:rPr lang="ru-RU" dirty="0">
                <a:solidFill>
                  <a:srgbClr val="C00000"/>
                </a:solidFill>
              </a:rPr>
              <a:t>эквивалент стоимости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54CBB4-4346-4718-814F-B9EDBE26FEBE}"/>
              </a:ext>
            </a:extLst>
          </p:cNvPr>
          <p:cNvSpPr txBox="1"/>
          <p:nvPr/>
        </p:nvSpPr>
        <p:spPr>
          <a:xfrm>
            <a:off x="8026400" y="372534"/>
            <a:ext cx="3496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TC-</a:t>
            </a:r>
            <a:r>
              <a:rPr lang="ru-RU" dirty="0">
                <a:solidFill>
                  <a:srgbClr val="C00000"/>
                </a:solidFill>
              </a:rPr>
              <a:t>третий фактор инвестиционного</a:t>
            </a:r>
          </a:p>
          <a:p>
            <a:r>
              <a:rPr lang="ru-RU" dirty="0">
                <a:solidFill>
                  <a:srgbClr val="C00000"/>
                </a:solidFill>
              </a:rPr>
              <a:t>решения </a:t>
            </a:r>
          </a:p>
        </p:txBody>
      </p:sp>
    </p:spTree>
    <p:extLst>
      <p:ext uri="{BB962C8B-B14F-4D97-AF65-F5344CB8AC3E}">
        <p14:creationId xmlns:p14="http://schemas.microsoft.com/office/powerpoint/2010/main" val="15849262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206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N204-9</dc:creator>
  <cp:lastModifiedBy>N204-9</cp:lastModifiedBy>
  <cp:revision>4</cp:revision>
  <dcterms:created xsi:type="dcterms:W3CDTF">2023-10-11T05:28:32Z</dcterms:created>
  <dcterms:modified xsi:type="dcterms:W3CDTF">2023-10-11T05:48:48Z</dcterms:modified>
</cp:coreProperties>
</file>