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Лекция 2</a:t>
            </a:r>
            <a:br>
              <a:rPr lang="ru-RU" sz="4000" b="1" dirty="0" smtClean="0"/>
            </a:br>
            <a:r>
              <a:rPr lang="ru-RU" sz="4000" b="1" dirty="0" smtClean="0"/>
              <a:t> </a:t>
            </a:r>
            <a:r>
              <a:rPr lang="ru-RU" sz="4000" b="1" dirty="0" smtClean="0"/>
              <a:t>Система показателей качества транспортного обслуживания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3500438"/>
            <a:ext cx="7858180" cy="2643206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2.1 Показатели качества транспортного </a:t>
            </a:r>
            <a:r>
              <a:rPr lang="ru-RU" i="1" dirty="0" smtClean="0"/>
              <a:t>обслуживания</a:t>
            </a:r>
          </a:p>
          <a:p>
            <a:r>
              <a:rPr lang="ru-RU" i="1" dirty="0" smtClean="0"/>
              <a:t>2.2 Критерии оценки качества транспортных </a:t>
            </a:r>
            <a:r>
              <a:rPr lang="ru-RU" i="1" dirty="0" smtClean="0"/>
              <a:t>услуг</a:t>
            </a:r>
          </a:p>
          <a:p>
            <a:r>
              <a:rPr lang="ru-RU" i="1" dirty="0" smtClean="0"/>
              <a:t>2.3 </a:t>
            </a:r>
            <a:r>
              <a:rPr lang="ru-RU" i="1" dirty="0" smtClean="0"/>
              <a:t>Методы оценки качества транспортного обслуживания</a:t>
            </a:r>
            <a:endParaRPr lang="ru-RU" i="1" dirty="0" smtClean="0"/>
          </a:p>
          <a:p>
            <a:endParaRPr lang="ru-RU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b="1" i="1" dirty="0" smtClean="0"/>
              <a:t>БЛАГОДАРЮ ЗА ВНИМАНИЕ!</a:t>
            </a:r>
            <a:endParaRPr lang="ru-RU" sz="2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21497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Главные показатели качества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dirty="0" smtClean="0"/>
              <a:t>уровень </a:t>
            </a:r>
            <a:r>
              <a:rPr lang="ru-RU" dirty="0" smtClean="0"/>
              <a:t>удовлетворения потребностей в </a:t>
            </a:r>
            <a:r>
              <a:rPr lang="ru-RU" dirty="0" smtClean="0"/>
              <a:t>перевозках, </a:t>
            </a:r>
          </a:p>
          <a:p>
            <a:r>
              <a:rPr lang="ru-RU" dirty="0" smtClean="0"/>
              <a:t>объем </a:t>
            </a:r>
            <a:r>
              <a:rPr lang="ru-RU" dirty="0" smtClean="0"/>
              <a:t>и </a:t>
            </a:r>
            <a:r>
              <a:rPr lang="ru-RU" dirty="0" smtClean="0"/>
              <a:t>структура, </a:t>
            </a:r>
          </a:p>
          <a:p>
            <a:r>
              <a:rPr lang="ru-RU" dirty="0" smtClean="0"/>
              <a:t>время </a:t>
            </a:r>
            <a:r>
              <a:rPr lang="ru-RU" dirty="0" smtClean="0"/>
              <a:t>доставки грузов. </a:t>
            </a:r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Единичные показатели, характеризующие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потребительскую </a:t>
            </a:r>
            <a:r>
              <a:rPr lang="ru-RU" b="1" dirty="0" smtClean="0">
                <a:solidFill>
                  <a:srgbClr val="002060"/>
                </a:solidFill>
              </a:rPr>
              <a:t>стоимость </a:t>
            </a:r>
            <a:r>
              <a:rPr lang="ru-RU" b="1" dirty="0" smtClean="0">
                <a:solidFill>
                  <a:srgbClr val="002060"/>
                </a:solidFill>
              </a:rPr>
              <a:t>перевозок:</a:t>
            </a:r>
            <a:endParaRPr lang="ru-RU" b="1" dirty="0" smtClean="0">
              <a:solidFill>
                <a:srgbClr val="002060"/>
              </a:solidFill>
            </a:endParaRPr>
          </a:p>
          <a:p>
            <a:pPr lvl="0"/>
            <a:r>
              <a:rPr lang="ru-RU" dirty="0" smtClean="0"/>
              <a:t>сохранность,</a:t>
            </a:r>
          </a:p>
          <a:p>
            <a:pPr lvl="0"/>
            <a:r>
              <a:rPr lang="ru-RU" dirty="0" smtClean="0"/>
              <a:t>регулярность,</a:t>
            </a:r>
          </a:p>
          <a:p>
            <a:pPr lvl="0"/>
            <a:r>
              <a:rPr lang="ru-RU" dirty="0" smtClean="0"/>
              <a:t>ритмичность,</a:t>
            </a:r>
          </a:p>
          <a:p>
            <a:pPr lvl="0"/>
            <a:r>
              <a:rPr lang="ru-RU" dirty="0" smtClean="0"/>
              <a:t>равномерность, </a:t>
            </a:r>
          </a:p>
          <a:p>
            <a:pPr lvl="0"/>
            <a:r>
              <a:rPr lang="ru-RU" dirty="0" smtClean="0"/>
              <a:t>безопасность, </a:t>
            </a:r>
          </a:p>
          <a:p>
            <a:pPr lvl="0"/>
            <a:r>
              <a:rPr lang="ru-RU" dirty="0" smtClean="0"/>
              <a:t>надежность перевозок.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52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2.1 Показатели качества транспортного обслуживания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585791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Показатели качества транспортного обслуживания </a:t>
            </a:r>
            <a:r>
              <a:rPr lang="ru-RU" i="1" dirty="0" smtClean="0"/>
              <a:t>характеризуют </a:t>
            </a:r>
            <a:r>
              <a:rPr lang="ru-RU" i="1" dirty="0" smtClean="0"/>
              <a:t>способность услуг удовлетворять потребности потребителей, соответствовать установленным стандартам и нормативам, условиям договора</a:t>
            </a:r>
            <a:r>
              <a:rPr lang="ru-RU" i="1" dirty="0" smtClean="0"/>
              <a:t>.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Качество транспортного обслуживания</a:t>
            </a:r>
            <a:r>
              <a:rPr lang="ru-RU" dirty="0" smtClean="0"/>
              <a:t> — это совокупность характеристик, определяющих пригодность перевозок удовлетворять потребности пассажиров, грузоотправителей или получателей в соответствующих перевозках и работах. 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Относительный характер показателей</a:t>
            </a:r>
            <a:r>
              <a:rPr lang="ru-RU" dirty="0" smtClean="0"/>
              <a:t> — они определяются соотношением фактического и нормативного значения, что обеспечивает сопоставимость результатов расчётов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42852"/>
            <a:ext cx="84296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b="1" i="1" dirty="0" smtClean="0"/>
              <a:t>2.1 Показатели качества транспортного обслуживания</a:t>
            </a:r>
            <a:endParaRPr lang="ru-RU" sz="22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72547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Количественные показатели </a:t>
            </a:r>
            <a:r>
              <a:rPr lang="ru-RU" sz="2800" dirty="0" smtClean="0">
                <a:solidFill>
                  <a:srgbClr val="002060"/>
                </a:solidFill>
              </a:rPr>
              <a:t>–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выражаются </a:t>
            </a:r>
            <a:r>
              <a:rPr lang="ru-RU" sz="2800" dirty="0" smtClean="0">
                <a:solidFill>
                  <a:srgbClr val="002060"/>
                </a:solidFill>
              </a:rPr>
              <a:t>в количественном виде с помощью цифр.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521495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Скорость </a:t>
            </a:r>
            <a:r>
              <a:rPr lang="ru-RU" b="1" dirty="0" smtClean="0"/>
              <a:t>и сроки доставки грузов</a:t>
            </a:r>
            <a:r>
              <a:rPr lang="ru-RU" dirty="0" smtClean="0"/>
              <a:t>. Например, уровень выполнения нормативных сроков доставки грузов. </a:t>
            </a:r>
          </a:p>
          <a:p>
            <a:r>
              <a:rPr lang="ru-RU" b="1" dirty="0" smtClean="0"/>
              <a:t>Сохранность перевозимых грузов</a:t>
            </a:r>
            <a:r>
              <a:rPr lang="ru-RU" dirty="0" smtClean="0"/>
              <a:t>. Учитываются показатели перевозки грузов без потерь, без повреждений, без пропажи, без загрязнений. </a:t>
            </a:r>
          </a:p>
          <a:p>
            <a:r>
              <a:rPr lang="ru-RU" b="1" dirty="0" smtClean="0"/>
              <a:t>Регулярность и своевременность</a:t>
            </a:r>
            <a:r>
              <a:rPr lang="ru-RU" dirty="0" smtClean="0"/>
              <a:t> (ритмичность и равномерность) перевозок. </a:t>
            </a:r>
          </a:p>
          <a:p>
            <a:r>
              <a:rPr lang="ru-RU" b="1" dirty="0" smtClean="0"/>
              <a:t>Объём перевозки грузов</a:t>
            </a:r>
            <a:r>
              <a:rPr lang="ru-RU" dirty="0" smtClean="0"/>
              <a:t> без потерь и порчи. </a:t>
            </a:r>
          </a:p>
          <a:p>
            <a:r>
              <a:rPr lang="ru-RU" b="1" dirty="0" smtClean="0"/>
              <a:t>Затраты (тарифы) на транспортировку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 algn="r">
              <a:buNone/>
            </a:pPr>
            <a:r>
              <a:rPr lang="ru-RU" b="1" dirty="0" smtClean="0"/>
              <a:t>	</a:t>
            </a:r>
            <a:r>
              <a:rPr lang="ru-RU" b="1" dirty="0" smtClean="0"/>
              <a:t>	</a:t>
            </a:r>
            <a:r>
              <a:rPr lang="ru-RU" b="1" i="1" dirty="0" smtClean="0">
                <a:solidFill>
                  <a:srgbClr val="0070C0"/>
                </a:solidFill>
              </a:rPr>
              <a:t>Важно</a:t>
            </a:r>
            <a:r>
              <a:rPr lang="ru-RU" i="1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>
                <a:solidFill>
                  <a:srgbClr val="002060"/>
                </a:solidFill>
              </a:rPr>
              <a:t>ряд </a:t>
            </a:r>
            <a:r>
              <a:rPr lang="ru-RU" i="1" dirty="0" smtClean="0">
                <a:solidFill>
                  <a:srgbClr val="002060"/>
                </a:solidFill>
              </a:rPr>
              <a:t>показателей качества численно определить сложно из-за отсутствия статистического учёта (например, комплексность, комфортабельность). В этом случае используют условные рейтинговые оценки потребителями услуг, выявляемые в процессе обследований перевозок, анкетных </a:t>
            </a:r>
            <a:r>
              <a:rPr lang="ru-RU" i="1" dirty="0" smtClean="0">
                <a:solidFill>
                  <a:srgbClr val="002060"/>
                </a:solidFill>
              </a:rPr>
              <a:t>опросов</a:t>
            </a:r>
            <a:r>
              <a:rPr lang="ru-RU" i="1" dirty="0" smtClean="0">
                <a:solidFill>
                  <a:srgbClr val="002060"/>
                </a:solidFill>
              </a:rPr>
              <a:t>, наблюдений, </a:t>
            </a:r>
            <a:r>
              <a:rPr lang="ru-RU" i="1" dirty="0" smtClean="0">
                <a:solidFill>
                  <a:srgbClr val="002060"/>
                </a:solidFill>
              </a:rPr>
              <a:t>интервью. </a:t>
            </a:r>
            <a:endParaRPr lang="ru-RU" i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52"/>
            <a:ext cx="84296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b="1" i="1" dirty="0" smtClean="0"/>
              <a:t>2.1 Показатели качества транспортного обслуживания</a:t>
            </a:r>
            <a:endParaRPr lang="ru-RU" sz="22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Качественные показатели </a:t>
            </a:r>
            <a:r>
              <a:rPr lang="ru-RU" sz="2800" dirty="0" smtClean="0">
                <a:solidFill>
                  <a:srgbClr val="002060"/>
                </a:solidFill>
              </a:rPr>
              <a:t>– обобщённые </a:t>
            </a:r>
            <a:r>
              <a:rPr lang="ru-RU" sz="2800" dirty="0" smtClean="0">
                <a:solidFill>
                  <a:srgbClr val="002060"/>
                </a:solidFill>
              </a:rPr>
              <a:t>характеристики процесса транспортировки или его результата, которые не могут быть выражены в количественном виде.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85992"/>
            <a:ext cx="8715436" cy="457200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Надёжность</a:t>
            </a:r>
            <a:r>
              <a:rPr lang="ru-RU" dirty="0" smtClean="0"/>
              <a:t> — уверенность потребителей, что транспортное средство прибудет и доставит его в нужное место к обозначенному времени.</a:t>
            </a:r>
          </a:p>
          <a:p>
            <a:r>
              <a:rPr lang="ru-RU" b="1" dirty="0" smtClean="0"/>
              <a:t>Безопасность</a:t>
            </a:r>
            <a:r>
              <a:rPr lang="ru-RU" dirty="0" smtClean="0"/>
              <a:t> — защищённость пассажира, создание условий, когда вероятность нанесения вреда здоровью пассажира, ущерба его багажу и грузу сведена к нулю.</a:t>
            </a:r>
          </a:p>
          <a:p>
            <a:r>
              <a:rPr lang="ru-RU" b="1" dirty="0" smtClean="0"/>
              <a:t>Удобство</a:t>
            </a:r>
            <a:r>
              <a:rPr lang="ru-RU" dirty="0" smtClean="0"/>
              <a:t> — зависит от того, насколько заполнено транспортное средство (можно ли пассажиру занять желаемое место), можно ли доехать до конечного пункта назначения без пересадок.</a:t>
            </a:r>
          </a:p>
          <a:p>
            <a:r>
              <a:rPr lang="ru-RU" b="1" dirty="0" smtClean="0"/>
              <a:t>Чистота и комфорт</a:t>
            </a:r>
            <a:r>
              <a:rPr lang="ru-RU" dirty="0" smtClean="0"/>
              <a:t> — могут оцениваться различными пассажирами по-разному.</a:t>
            </a:r>
          </a:p>
          <a:p>
            <a:pPr lvl="1">
              <a:buNone/>
            </a:pPr>
            <a:endParaRPr lang="ru-RU" b="1" dirty="0" smtClean="0"/>
          </a:p>
          <a:p>
            <a:pPr lvl="1">
              <a:buNone/>
            </a:pPr>
            <a:r>
              <a:rPr lang="ru-RU" b="1" dirty="0" smtClean="0">
                <a:solidFill>
                  <a:srgbClr val="0070C0"/>
                </a:solidFill>
              </a:rPr>
              <a:t>	</a:t>
            </a:r>
            <a:r>
              <a:rPr lang="ru-RU" sz="3100" b="1" i="1" dirty="0" smtClean="0">
                <a:solidFill>
                  <a:srgbClr val="0070C0"/>
                </a:solidFill>
              </a:rPr>
              <a:t>Рекомендуется </a:t>
            </a:r>
            <a:r>
              <a:rPr lang="ru-RU" sz="3100" b="1" i="1" dirty="0" smtClean="0">
                <a:solidFill>
                  <a:srgbClr val="0070C0"/>
                </a:solidFill>
              </a:rPr>
              <a:t>учитывать все показатели вместе</a:t>
            </a:r>
            <a:r>
              <a:rPr lang="ru-RU" sz="3100" i="1" dirty="0" smtClean="0">
                <a:solidFill>
                  <a:srgbClr val="0070C0"/>
                </a:solidFill>
              </a:rPr>
              <a:t> — </a:t>
            </a:r>
            <a:r>
              <a:rPr lang="ru-RU" sz="3100" i="1" dirty="0" smtClean="0">
                <a:solidFill>
                  <a:srgbClr val="002060"/>
                </a:solidFill>
              </a:rPr>
              <a:t>это позволяет получить комплексное и объективное представление о предоставляемых транспортных услугах</a:t>
            </a:r>
            <a:r>
              <a:rPr lang="ru-RU" sz="3100" i="1" dirty="0" smtClean="0">
                <a:solidFill>
                  <a:srgbClr val="002060"/>
                </a:solidFill>
              </a:rPr>
              <a:t>.</a:t>
            </a:r>
            <a:endParaRPr lang="ru-RU" sz="3100" i="1" dirty="0" smtClean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0"/>
            <a:ext cx="84296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b="1" i="1" dirty="0" smtClean="0"/>
              <a:t>2.1 Показатели качества транспортного обслуживания</a:t>
            </a:r>
            <a:endParaRPr lang="ru-RU" sz="22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2.2 Критерии оценки качества транспортных услуг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Характеристики </a:t>
            </a:r>
            <a:r>
              <a:rPr lang="ru-RU" b="1" dirty="0" smtClean="0">
                <a:solidFill>
                  <a:srgbClr val="002060"/>
                </a:solidFill>
              </a:rPr>
              <a:t>грузовых </a:t>
            </a:r>
            <a:r>
              <a:rPr lang="ru-RU" b="1" dirty="0" smtClean="0">
                <a:solidFill>
                  <a:srgbClr val="002060"/>
                </a:solidFill>
              </a:rPr>
              <a:t>перевозок</a:t>
            </a:r>
            <a:r>
              <a:rPr lang="ru-RU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– скорость и сроки доставки грузов;</a:t>
            </a:r>
          </a:p>
          <a:p>
            <a:pPr>
              <a:buNone/>
            </a:pPr>
            <a:r>
              <a:rPr lang="ru-RU" dirty="0" smtClean="0"/>
              <a:t>– сохранность перевозимых грузов;</a:t>
            </a:r>
          </a:p>
          <a:p>
            <a:pPr>
              <a:buNone/>
            </a:pPr>
            <a:r>
              <a:rPr lang="ru-RU" dirty="0" smtClean="0"/>
              <a:t>– регулярность и своевременность </a:t>
            </a:r>
            <a:r>
              <a:rPr lang="ru-RU" dirty="0" smtClean="0"/>
              <a:t>или ритмичность </a:t>
            </a:r>
            <a:r>
              <a:rPr lang="ru-RU" dirty="0" smtClean="0"/>
              <a:t>и равномерность перевозок;</a:t>
            </a:r>
          </a:p>
          <a:p>
            <a:pPr>
              <a:buNone/>
            </a:pPr>
            <a:r>
              <a:rPr lang="ru-RU" dirty="0" smtClean="0"/>
              <a:t>– комплексность и полнота транспортного обслуживания;</a:t>
            </a:r>
          </a:p>
          <a:p>
            <a:pPr>
              <a:buNone/>
            </a:pPr>
            <a:r>
              <a:rPr lang="ru-RU" dirty="0" smtClean="0"/>
              <a:t>– безопасность движения транспорта;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 err="1" smtClean="0"/>
              <a:t>экологичность</a:t>
            </a:r>
            <a:r>
              <a:rPr lang="ru-RU" dirty="0" smtClean="0"/>
              <a:t> перевозок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2.2 Критерии оценки качества транспортных услуг</a:t>
            </a:r>
            <a:endParaRPr lang="ru-RU" sz="22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Показатели качества </a:t>
            </a:r>
            <a:r>
              <a:rPr lang="ru-RU" b="1" dirty="0" smtClean="0">
                <a:solidFill>
                  <a:srgbClr val="002060"/>
                </a:solidFill>
              </a:rPr>
              <a:t>транспортного обслуживания </a:t>
            </a:r>
            <a:r>
              <a:rPr lang="ru-RU" b="1" dirty="0" smtClean="0">
                <a:solidFill>
                  <a:srgbClr val="002060"/>
                </a:solidFill>
              </a:rPr>
              <a:t>пассажиров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/>
              <a:t>– безопасность поездок пассажиров;</a:t>
            </a:r>
          </a:p>
          <a:p>
            <a:pPr>
              <a:buNone/>
            </a:pPr>
            <a:r>
              <a:rPr lang="ru-RU" dirty="0" smtClean="0"/>
              <a:t>– комфортабельность, комплексность и культура транспортного обслуживания в пути и в пунктах отправления, пересадки и прибытия;</a:t>
            </a:r>
          </a:p>
          <a:p>
            <a:pPr>
              <a:buNone/>
            </a:pPr>
            <a:r>
              <a:rPr lang="ru-RU" dirty="0" smtClean="0"/>
              <a:t>– скорость пассажирских перевозок;</a:t>
            </a:r>
          </a:p>
          <a:p>
            <a:pPr>
              <a:buNone/>
            </a:pPr>
            <a:r>
              <a:rPr lang="ru-RU" dirty="0" smtClean="0"/>
              <a:t>– регулярность перевозок и удобство расписания движения транспортных средств.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/>
              <a:t>К </a:t>
            </a:r>
            <a:r>
              <a:rPr lang="ru-RU" b="1" dirty="0" smtClean="0"/>
              <a:t>показателям качества транспортного обслуживания грузовладельцев и пассажиров можно отнести </a:t>
            </a:r>
            <a:r>
              <a:rPr lang="ru-RU" b="1" dirty="0" smtClean="0"/>
              <a:t>также:</a:t>
            </a:r>
          </a:p>
          <a:p>
            <a:pPr>
              <a:buFontTx/>
              <a:buChar char="-"/>
            </a:pPr>
            <a:r>
              <a:rPr lang="ru-RU" dirty="0" smtClean="0"/>
              <a:t>транспортную </a:t>
            </a:r>
            <a:r>
              <a:rPr lang="ru-RU" dirty="0" smtClean="0"/>
              <a:t>обеспеченность территории, связанную с размещением путей сообщения,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транспортную </a:t>
            </a:r>
            <a:r>
              <a:rPr lang="ru-RU" dirty="0" smtClean="0"/>
              <a:t>доступность клиентуры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pPr algn="r"/>
            <a:r>
              <a:rPr lang="ru-RU" sz="2200" b="1" i="1" dirty="0" smtClean="0"/>
              <a:t>2.2 Критерии оценки качества транспортных услуг</a:t>
            </a:r>
            <a:endParaRPr lang="ru-RU" sz="2200" b="1" i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3404" y="1643050"/>
            <a:ext cx="8252515" cy="407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642910" y="857233"/>
            <a:ext cx="7358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Критерии качества транспортного обслуживания пассажиров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2.3 Методы оценки качества транспортного </a:t>
            </a:r>
            <a:r>
              <a:rPr lang="ru-RU" sz="3600" b="1" dirty="0" smtClean="0"/>
              <a:t>обслуживания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</a:rPr>
              <a:t>Сравнение </a:t>
            </a:r>
            <a:r>
              <a:rPr lang="ru-RU" b="1" dirty="0" smtClean="0">
                <a:solidFill>
                  <a:srgbClr val="002060"/>
                </a:solidFill>
              </a:rPr>
              <a:t>фактических показателей качества с нормативными или максимальными</a:t>
            </a:r>
            <a:r>
              <a:rPr lang="ru-RU" dirty="0" smtClean="0"/>
              <a:t> с последующим обобщением результата. </a:t>
            </a:r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Оценка через восприятие уровня качества транспортного обслуживания </a:t>
            </a:r>
            <a:r>
              <a:rPr lang="ru-RU" b="1" dirty="0" smtClean="0">
                <a:solidFill>
                  <a:srgbClr val="002060"/>
                </a:solidFill>
              </a:rPr>
              <a:t>заказчиком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/>
              <a:t>(</a:t>
            </a:r>
            <a:r>
              <a:rPr lang="ru-RU" dirty="0" smtClean="0"/>
              <a:t>индекс </a:t>
            </a:r>
            <a:r>
              <a:rPr lang="ru-RU" dirty="0" smtClean="0"/>
              <a:t>удовлетворённости потребителей, </a:t>
            </a:r>
            <a:r>
              <a:rPr lang="ru-RU" dirty="0" smtClean="0"/>
              <a:t>Servqual-метод).</a:t>
            </a:r>
            <a:endParaRPr lang="ru-RU" dirty="0" smtClean="0"/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Применение как объективной, так и субъективной </a:t>
            </a:r>
            <a:r>
              <a:rPr lang="ru-RU" b="1" dirty="0" smtClean="0">
                <a:solidFill>
                  <a:srgbClr val="002060"/>
                </a:solidFill>
              </a:rPr>
              <a:t>оценки</a:t>
            </a:r>
            <a:r>
              <a:rPr lang="ru-RU" dirty="0" smtClean="0"/>
              <a:t> (Serperf-метод).</a:t>
            </a:r>
            <a:endParaRPr lang="ru-RU" dirty="0" smtClean="0"/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Использование экспертных </a:t>
            </a:r>
            <a:r>
              <a:rPr lang="ru-RU" b="1" dirty="0" smtClean="0">
                <a:solidFill>
                  <a:srgbClr val="002060"/>
                </a:solidFill>
              </a:rPr>
              <a:t>показателей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/>
              <a:t>(</a:t>
            </a:r>
            <a:r>
              <a:rPr lang="ru-RU" dirty="0" smtClean="0"/>
              <a:t>ответственность </a:t>
            </a:r>
            <a:r>
              <a:rPr lang="ru-RU" dirty="0" smtClean="0"/>
              <a:t>перевозчика, имидж и </a:t>
            </a:r>
            <a:r>
              <a:rPr lang="ru-RU" dirty="0" smtClean="0"/>
              <a:t>деловая репутация, </a:t>
            </a:r>
            <a:r>
              <a:rPr lang="ru-RU" dirty="0" smtClean="0"/>
              <a:t>квалификацию персонала, адаптивность перевозчика и готовность к изменению параметров обслуживания, наличие дополнительных услуг, гибкость </a:t>
            </a:r>
            <a:r>
              <a:rPr lang="ru-RU" dirty="0" smtClean="0"/>
              <a:t>тарифов).</a:t>
            </a:r>
            <a:endParaRPr lang="ru-RU" dirty="0" smtClean="0"/>
          </a:p>
          <a:p>
            <a:pPr lvl="0"/>
            <a:r>
              <a:rPr lang="ru-RU" b="1" dirty="0" smtClean="0">
                <a:solidFill>
                  <a:srgbClr val="002060"/>
                </a:solidFill>
              </a:rPr>
              <a:t>Метод рейтинговых </a:t>
            </a:r>
            <a:r>
              <a:rPr lang="ru-RU" b="1" dirty="0" smtClean="0">
                <a:solidFill>
                  <a:srgbClr val="002060"/>
                </a:solidFill>
              </a:rPr>
              <a:t>оценок</a:t>
            </a:r>
            <a:r>
              <a:rPr lang="ru-RU" dirty="0" smtClean="0"/>
              <a:t> (опрос </a:t>
            </a:r>
            <a:r>
              <a:rPr lang="ru-RU" dirty="0" smtClean="0"/>
              <a:t>клиентов </a:t>
            </a:r>
            <a:r>
              <a:rPr lang="ru-RU" dirty="0" smtClean="0"/>
              <a:t>- средние </a:t>
            </a:r>
            <a:r>
              <a:rPr lang="ru-RU" dirty="0" smtClean="0"/>
              <a:t>оценки показателей за каждый </a:t>
            </a:r>
            <a:r>
              <a:rPr lang="ru-RU" dirty="0" smtClean="0"/>
              <a:t>период).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269</Words>
  <PresentationFormat>Экран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Лекция 2  Система показателей качества транспортного обслуживания</vt:lpstr>
      <vt:lpstr>Слайд 2</vt:lpstr>
      <vt:lpstr>Слайд 3</vt:lpstr>
      <vt:lpstr>Количественные показатели – выражаются в количественном виде с помощью цифр. </vt:lpstr>
      <vt:lpstr>Качественные показатели – обобщённые характеристики процесса транспортировки или его результата, которые не могут быть выражены в количественном виде. </vt:lpstr>
      <vt:lpstr>2.2 Критерии оценки качества транспортных услуг</vt:lpstr>
      <vt:lpstr>2.2 Критерии оценки качества транспортных услуг</vt:lpstr>
      <vt:lpstr>2.2 Критерии оценки качества транспортных услуг</vt:lpstr>
      <vt:lpstr>2.3 Методы оценки качества транспортного обслуживания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Система показателей качества транспортного обслуживания</dc:title>
  <dc:creator>Anna Anisimova</dc:creator>
  <cp:lastModifiedBy>Anna Anisimova</cp:lastModifiedBy>
  <cp:revision>30</cp:revision>
  <dcterms:created xsi:type="dcterms:W3CDTF">2025-09-23T08:31:05Z</dcterms:created>
  <dcterms:modified xsi:type="dcterms:W3CDTF">2025-09-23T10:54:15Z</dcterms:modified>
</cp:coreProperties>
</file>